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1" r:id="rId2"/>
    <p:sldMasterId id="2147483824" r:id="rId3"/>
  </p:sldMasterIdLst>
  <p:sldIdLst>
    <p:sldId id="383" r:id="rId4"/>
    <p:sldId id="258"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2" r:id="rId22"/>
    <p:sldId id="403" r:id="rId23"/>
    <p:sldId id="404" r:id="rId24"/>
    <p:sldId id="405" r:id="rId25"/>
    <p:sldId id="406" r:id="rId26"/>
    <p:sldId id="407" r:id="rId27"/>
    <p:sldId id="408" r:id="rId28"/>
    <p:sldId id="409" r:id="rId29"/>
    <p:sldId id="410" r:id="rId30"/>
    <p:sldId id="310" r:id="rId31"/>
    <p:sldId id="411" r:id="rId32"/>
    <p:sldId id="415" r:id="rId33"/>
    <p:sldId id="286" r:id="rId34"/>
    <p:sldId id="412" r:id="rId35"/>
    <p:sldId id="413" r:id="rId36"/>
    <p:sldId id="414" r:id="rId37"/>
    <p:sldId id="382" r:id="rId38"/>
    <p:sldId id="381"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9" d="100"/>
          <a:sy n="69" d="100"/>
        </p:scale>
        <p:origin x="100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1600" b="1" dirty="0">
                <a:solidFill>
                  <a:srgbClr val="000000"/>
                </a:solidFill>
              </a:rPr>
              <a:t>Company</a:t>
            </a:r>
          </a:p>
          <a:p>
            <a:pPr fontAlgn="base">
              <a:spcBef>
                <a:spcPct val="0"/>
              </a:spcBef>
              <a:spcAft>
                <a:spcPct val="0"/>
              </a:spcAft>
            </a:pPr>
            <a:r>
              <a:rPr lang="en-US" altLang="tr-TR" sz="2400" b="1" dirty="0">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24787498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6942668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784799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a:t>Tablo eklemek için simgeyi tıklatın</a:t>
            </a:r>
            <a:endParaRPr lang="tr-TR" dirty="0"/>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183321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38" name="Image" r:id="rId3" imgW="7606349" imgH="6095238" progId="Photoshop.Image.6">
                  <p:embed/>
                </p:oleObj>
              </mc:Choice>
              <mc:Fallback>
                <p:oleObj name="Image" r:id="rId3" imgW="7606349" imgH="6095238"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itchFamily="2" charset="2"/>
              <a:buNone/>
              <a:defRPr sz="2400" b="0">
                <a:solidFill>
                  <a:srgbClr val="2B166E"/>
                </a:solidFill>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charset="0"/>
              </a:defRPr>
            </a:lvl1pPr>
          </a:lstStyle>
          <a:p>
            <a:endParaRPr lang="en-US" altLang="tr-TR" dirty="0">
              <a:solidFill>
                <a:srgbClr val="FFFFFF"/>
              </a:solidFill>
            </a:endParaRPr>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charset="0"/>
              </a:defRPr>
            </a:lvl1pPr>
          </a:lstStyle>
          <a:p>
            <a:endParaRPr lang="en-US" altLang="tr-TR" dirty="0">
              <a:solidFill>
                <a:srgbClr val="FFFFFF"/>
              </a:solidFill>
            </a:endParaRPr>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96796A9D-A3A9-4728-81E3-18593F5DA581}" type="slidenum">
              <a:rPr lang="en-US" altLang="tr-TR">
                <a:solidFill>
                  <a:srgbClr val="FFFFFF"/>
                </a:solidFill>
              </a:rPr>
              <a:pPr/>
              <a:t>‹#›</a:t>
            </a:fld>
            <a:endParaRPr lang="en-US" altLang="tr-TR" dirty="0">
              <a:solidFill>
                <a:srgbClr val="FFFFFF"/>
              </a:solidFill>
            </a:endParaRPr>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800" b="1" dirty="0">
                <a:solidFill>
                  <a:srgbClr val="FFFFFF"/>
                </a:solidFill>
                <a:cs typeface="Arial"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486614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47E6D899-504D-45CD-B54D-6D55D07A9AD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47019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B0519FF-A5F4-4CA1-A5BC-32DA852570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993611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C46AADC5-37AD-4229-89F7-76B30714F6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64743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8" name="Altbilgi Yer Tutucusu 7"/>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9" name="Slayt Numarası Yer Tutucusu 8"/>
          <p:cNvSpPr>
            <a:spLocks noGrp="1"/>
          </p:cNvSpPr>
          <p:nvPr>
            <p:ph type="sldNum" sz="quarter" idx="12"/>
          </p:nvPr>
        </p:nvSpPr>
        <p:spPr/>
        <p:txBody>
          <a:bodyPr/>
          <a:lstStyle>
            <a:lvl1pPr>
              <a:defRPr/>
            </a:lvl1pPr>
          </a:lstStyle>
          <a:p>
            <a:fld id="{F9EF16B1-24AD-45B3-9D94-6C95FBED810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284272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4" name="Altbilgi Yer Tutucusu 3"/>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5" name="Slayt Numarası Yer Tutucusu 4"/>
          <p:cNvSpPr>
            <a:spLocks noGrp="1"/>
          </p:cNvSpPr>
          <p:nvPr>
            <p:ph type="sldNum" sz="quarter" idx="12"/>
          </p:nvPr>
        </p:nvSpPr>
        <p:spPr/>
        <p:txBody>
          <a:bodyPr/>
          <a:lstStyle>
            <a:lvl1pPr>
              <a:defRPr/>
            </a:lvl1pPr>
          </a:lstStyle>
          <a:p>
            <a:fld id="{C78CCFF5-D3E8-40FB-ACC7-F2EECE6484D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773574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3" name="Altbilgi Yer Tutucusu 2"/>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4" name="Slayt Numarası Yer Tutucusu 3"/>
          <p:cNvSpPr>
            <a:spLocks noGrp="1"/>
          </p:cNvSpPr>
          <p:nvPr>
            <p:ph type="sldNum" sz="quarter" idx="12"/>
          </p:nvPr>
        </p:nvSpPr>
        <p:spPr/>
        <p:txBody>
          <a:bodyPr/>
          <a:lstStyle>
            <a:lvl1pPr>
              <a:defRPr/>
            </a:lvl1pPr>
          </a:lstStyle>
          <a:p>
            <a:fld id="{C6E9DCAB-F08F-4281-88B4-4ED29DB6EBD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84389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0652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1E4F9823-C741-45CE-99F8-7391EB981E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43596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FB0DCE23-7037-4DE3-88D8-2A5EF5F521D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478186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22AAA17-54BD-4616-AD7F-D612F68D21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67875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0813"/>
            <a:ext cx="2057400" cy="5997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0813"/>
            <a:ext cx="6019800" cy="5997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5202D40C-7190-4649-963A-91B4F8F93C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036747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0813"/>
            <a:ext cx="8229600" cy="563562"/>
          </a:xfrm>
        </p:spPr>
        <p:txBody>
          <a:bodyPr/>
          <a:lstStyle/>
          <a:p>
            <a:r>
              <a:rPr lang="tr-TR"/>
              <a:t>Asıl başlık stili için tıklatın</a:t>
            </a:r>
          </a:p>
        </p:txBody>
      </p:sp>
      <p:sp>
        <p:nvSpPr>
          <p:cNvPr id="3" name="Tablo Yer Tutucusu 2"/>
          <p:cNvSpPr>
            <a:spLocks noGrp="1"/>
          </p:cNvSpPr>
          <p:nvPr>
            <p:ph type="tbl" idx="1"/>
          </p:nvPr>
        </p:nvSpPr>
        <p:spPr>
          <a:xfrm>
            <a:off x="457200" y="900113"/>
            <a:ext cx="8229600" cy="5248275"/>
          </a:xfrm>
        </p:spPr>
        <p:txBody>
          <a:bodyPr/>
          <a:lstStyle/>
          <a:p>
            <a:r>
              <a:rPr lang="tr-TR" dirty="0"/>
              <a:t>Tablo eklemek için simgeyi tıklatın</a:t>
            </a:r>
          </a:p>
        </p:txBody>
      </p:sp>
      <p:sp>
        <p:nvSpPr>
          <p:cNvPr id="4" name="Veri Yer Tutucusu 3"/>
          <p:cNvSpPr>
            <a:spLocks noGrp="1"/>
          </p:cNvSpPr>
          <p:nvPr>
            <p:ph type="dt" sz="half" idx="10"/>
          </p:nvPr>
        </p:nvSpPr>
        <p:spPr>
          <a:xfrm>
            <a:off x="457200" y="6523038"/>
            <a:ext cx="2133600" cy="320675"/>
          </a:xfrm>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a:xfrm>
            <a:off x="6324600" y="6537325"/>
            <a:ext cx="2438400" cy="320675"/>
          </a:xfrm>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a:xfrm>
            <a:off x="3276600" y="6537325"/>
            <a:ext cx="2133600" cy="320675"/>
          </a:xfrm>
        </p:spPr>
        <p:txBody>
          <a:bodyPr/>
          <a:lstStyle>
            <a:lvl1pPr>
              <a:defRPr/>
            </a:lvl1pPr>
          </a:lstStyle>
          <a:p>
            <a:fld id="{5B58FA7A-A890-4D9A-8274-DB6B02D34BBD}"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11222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5404590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462846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1361676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00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675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664720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41421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26807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202921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383516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464705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30837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423175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3156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244348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23400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810300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tr-TR" dirty="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176604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ltLang="tr-TR" dirty="0">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BD3BB21C-5385-4326-B05F-7D4C1E3F0833}" type="slidenum">
              <a:rPr lang="en-US" altLang="tr-TR" smtClean="0">
                <a:solidFill>
                  <a:srgbClr val="163794"/>
                </a:solidFill>
              </a:rPr>
              <a:pPr fontAlgn="base">
                <a:spcBef>
                  <a:spcPct val="0"/>
                </a:spcBef>
                <a:spcAft>
                  <a:spcPct val="0"/>
                </a:spcAft>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ltLang="tr-TR" dirty="0">
                <a:solidFill>
                  <a:srgbClr val="FFFFFF"/>
                </a:solidFill>
              </a:rPr>
              <a:t>www.themegallery.com</a:t>
            </a:r>
          </a:p>
        </p:txBody>
      </p:sp>
    </p:spTree>
    <p:extLst>
      <p:ext uri="{BB962C8B-B14F-4D97-AF65-F5344CB8AC3E}">
        <p14:creationId xmlns:p14="http://schemas.microsoft.com/office/powerpoint/2010/main" val="27213392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24614" name="Image" r:id="rId15" imgW="7390476" imgH="913963" progId="Photoshop.Image.6">
                  <p:embed/>
                </p:oleObj>
              </mc:Choice>
              <mc:Fallback>
                <p:oleObj name="Image" r:id="rId15" imgW="7390476" imgH="913963"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A4BE40F4-A34C-4426-8A7D-ADA634D14B4C}" type="slidenum">
              <a:rPr lang="en-US" altLang="tr-TR" smtClean="0">
                <a:solidFill>
                  <a:srgbClr val="FFFFFF"/>
                </a:solidFill>
                <a:latin typeface="Arial" charset="0"/>
                <a:cs typeface="Arial" charset="0"/>
              </a:rPr>
              <a:pPr fontAlgn="base">
                <a:spcBef>
                  <a:spcPct val="0"/>
                </a:spcBef>
                <a:spcAft>
                  <a:spcPct val="0"/>
                </a:spcAft>
              </a:pPr>
              <a:t>‹#›</a:t>
            </a:fld>
            <a:endParaRPr lang="en-US" altLang="tr-TR" dirty="0">
              <a:solidFill>
                <a:srgbClr val="FFFFFF"/>
              </a:solidFill>
              <a:latin typeface="Arial" charset="0"/>
              <a:cs typeface="Arial" charset="0"/>
            </a:endParaRPr>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19543419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68562605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38.jpeg"/><Relationship Id="rId1" Type="http://schemas.openxmlformats.org/officeDocument/2006/relationships/slideLayout" Target="../slideLayouts/slideLayout14.xml"/><Relationship Id="rId4" Type="http://schemas.openxmlformats.org/officeDocument/2006/relationships/hyperlink" Target="http://www.dindersi.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5976466"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1197764"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Komşuluk</a:t>
            </a:r>
            <a:endParaRPr lang="tr-TR" dirty="0">
              <a:solidFill>
                <a:srgbClr val="000000"/>
              </a:solidFill>
            </a:endParaRPr>
          </a:p>
        </p:txBody>
      </p:sp>
      <p:sp>
        <p:nvSpPr>
          <p:cNvPr id="4" name="Dikdörtgen 3"/>
          <p:cNvSpPr/>
          <p:nvPr/>
        </p:nvSpPr>
        <p:spPr>
          <a:xfrm>
            <a:off x="323528" y="1052736"/>
            <a:ext cx="8568952" cy="1938992"/>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İmam Hatip Ortaokulu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540936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Karşılaştığımız komşumuza vereceğimiz bir selam, bir güler yüz, samimi bir hâl hatır sormak, gerektiğinde pişirdiğimiz yemekten ona bir tabak ikram etmek, komşular arasında oluşacak sıkı bağların ilk adımını oluşturacaktır.</a:t>
            </a:r>
          </a:p>
        </p:txBody>
      </p:sp>
      <p:pic>
        <p:nvPicPr>
          <p:cNvPr id="32770" name="Picture 2" descr="https://huzurailedebaslar.files.wordpress.com/2011/06/8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55" y="2708920"/>
            <a:ext cx="7088289"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196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8640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b="1" dirty="0"/>
              <a:t>: “</a:t>
            </a:r>
            <a:r>
              <a:rPr lang="tr-TR" sz="2000" i="1" dirty="0"/>
              <a:t>Komşularına, iyi komşuluk et ki gerçek Müslüman olasın.”</a:t>
            </a:r>
            <a:endParaRPr lang="tr-TR" sz="2000" dirty="0"/>
          </a:p>
        </p:txBody>
      </p:sp>
      <p:pic>
        <p:nvPicPr>
          <p:cNvPr id="31746" name="Picture 2" descr="http://emlakkulisi.com/resim/orjinal/MTI5NDc2Mz-turk-insanlarinin-konut-alirken-dikkat-ettigi-sey-kom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33445"/>
            <a:ext cx="6840760" cy="4385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8698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dirty="0"/>
              <a:t>: “</a:t>
            </a:r>
            <a:r>
              <a:rPr lang="tr-TR" sz="2000" i="1" dirty="0"/>
              <a:t>İyi bir komşu, rahat bir binek ve geniş bir ev, insanı mutlu eden sebeplerdendir</a:t>
            </a:r>
            <a:r>
              <a:rPr lang="tr-TR" sz="2000" dirty="0"/>
              <a:t>.”</a:t>
            </a:r>
          </a:p>
        </p:txBody>
      </p:sp>
      <p:pic>
        <p:nvPicPr>
          <p:cNvPr id="30722" name="Picture 2" descr="http://www.meleklermekani.com/imagehosting/1111111-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14" y="2819825"/>
            <a:ext cx="6927304" cy="3951799"/>
          </a:xfrm>
          <a:prstGeom prst="rect">
            <a:avLst/>
          </a:prstGeom>
          <a:noFill/>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7294496" y="4147652"/>
            <a:ext cx="1468504"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Atasözü</a:t>
            </a:r>
            <a:r>
              <a:rPr lang="tr-TR" sz="2000" dirty="0"/>
              <a:t>: Ev alma komşu al</a:t>
            </a:r>
          </a:p>
        </p:txBody>
      </p:sp>
    </p:spTree>
    <p:extLst>
      <p:ext uri="{BB962C8B-B14F-4D97-AF65-F5344CB8AC3E}">
        <p14:creationId xmlns:p14="http://schemas.microsoft.com/office/powerpoint/2010/main" val="474528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Sevgili peygamberimiz, hayatı boyunca tüm insanların yardımına koşmuş, bilhassa mazlumların sıkıntılarını, üzüntülerini gidermeye çalışmıştır. Peygamber olmadan önce bile nerede yardım isteyen biri varsa mutlaka onun yanında olmuştur.</a:t>
            </a:r>
          </a:p>
        </p:txBody>
      </p:sp>
      <p:sp>
        <p:nvSpPr>
          <p:cNvPr id="5" name="Yuvarlatılmış Dikdörtgen 4"/>
          <p:cNvSpPr/>
          <p:nvPr/>
        </p:nvSpPr>
        <p:spPr>
          <a:xfrm>
            <a:off x="136275" y="2780928"/>
            <a:ext cx="8795250" cy="1008112"/>
          </a:xfrm>
          <a:prstGeom prst="roundRect">
            <a:avLst/>
          </a:prstGeom>
          <a:solidFill>
            <a:schemeClr val="accent2"/>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Hılfü’l-Füdûl (Erdemliler Birliği) adı verilen derneğinin üyelerinden biri olması, onun ne kadar yardımsever bir insan olduğunu göstermektedir.</a:t>
            </a:r>
          </a:p>
        </p:txBody>
      </p:sp>
      <p:sp>
        <p:nvSpPr>
          <p:cNvPr id="7" name="Yuvarlatılmış Dikdörtgen 6"/>
          <p:cNvSpPr/>
          <p:nvPr/>
        </p:nvSpPr>
        <p:spPr>
          <a:xfrm>
            <a:off x="136275" y="4000026"/>
            <a:ext cx="8795250" cy="2453310"/>
          </a:xfrm>
          <a:prstGeom prst="roundRect">
            <a:avLst/>
          </a:prstGeom>
          <a:solidFill>
            <a:srgbClr val="7030A0"/>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Ayrıca tüm şehir halkının kendisine “Muhammedü’l-Emin” demeleri, ona bu kadar büyük bir güven duymaları, onun arkadaşlarına, komşularına, ayrım yapmaksızın tüm insanlara değer verdiğini göstermektedir. Arkadaşlığı ve komşuluğu böyle güzel olan bir insanın peygamberlikle</a:t>
            </a:r>
          </a:p>
          <a:p>
            <a:r>
              <a:rPr lang="tr-TR" sz="2000" dirty="0"/>
              <a:t>vazifelendirilmiş olması, en güzel davranışlarla bizlere örnek olması anlamına gelmektedir. Bizler de her konuda olduğu gibi onun izinden gidip komşuluk, arkadaşlık ilişkilerimizde onu örnek almalıyız.</a:t>
            </a:r>
          </a:p>
        </p:txBody>
      </p:sp>
    </p:spTree>
    <p:extLst>
      <p:ext uri="{BB962C8B-B14F-4D97-AF65-F5344CB8AC3E}">
        <p14:creationId xmlns:p14="http://schemas.microsoft.com/office/powerpoint/2010/main" val="1555783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36275" y="1268760"/>
            <a:ext cx="8795250" cy="93610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Komşularımızda sosyal hayatta en çok karşılaştığımız insanlar olduğu için</a:t>
            </a:r>
          </a:p>
          <a:p>
            <a:r>
              <a:rPr lang="tr-TR" sz="2000" dirty="0"/>
              <a:t>onlara söyleyeceğimiz güzel bir söz veya onları kırmaktan çekinerek yaptığımız her görüşme bizlere sevap kazandıracaktır.</a:t>
            </a:r>
          </a:p>
        </p:txBody>
      </p:sp>
      <p:pic>
        <p:nvPicPr>
          <p:cNvPr id="46082" name="Picture 2" descr="http://iblog.milliyet.com.tr/imgroot/blogv7/Blog333/2012/11/11/59/387267-3-4-5f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5523" t="5887" r="5452" b="6125"/>
          <a:stretch/>
        </p:blipFill>
        <p:spPr bwMode="auto">
          <a:xfrm>
            <a:off x="1259632" y="2348880"/>
            <a:ext cx="6264696" cy="4462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Unvan 1"/>
          <p:cNvSpPr>
            <a:spLocks noGrp="1"/>
          </p:cNvSpPr>
          <p:nvPr>
            <p:ph type="title"/>
          </p:nvPr>
        </p:nvSpPr>
        <p:spPr>
          <a:xfrm>
            <a:off x="304800" y="152400"/>
            <a:ext cx="8458200" cy="563563"/>
          </a:xfrm>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spTree>
    <p:extLst>
      <p:ext uri="{BB962C8B-B14F-4D97-AF65-F5344CB8AC3E}">
        <p14:creationId xmlns:p14="http://schemas.microsoft.com/office/powerpoint/2010/main" val="34464290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36275" y="1268760"/>
            <a:ext cx="8795250" cy="8640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b="1"/>
              <a:t>: </a:t>
            </a:r>
            <a:r>
              <a:rPr lang="tr-TR" sz="2000" i="1"/>
              <a:t>“Allah </a:t>
            </a:r>
            <a:r>
              <a:rPr lang="tr-TR" sz="2000" i="1" dirty="0"/>
              <a:t>Teâlâ’ya göre komşuların hayırlısı, komşusuna karşı daha hayırlı olandır</a:t>
            </a:r>
            <a:r>
              <a:rPr lang="tr-TR" sz="2000" dirty="0"/>
              <a:t>.</a:t>
            </a:r>
          </a:p>
        </p:txBody>
      </p:sp>
      <p:sp>
        <p:nvSpPr>
          <p:cNvPr id="7" name="Unvan 1"/>
          <p:cNvSpPr>
            <a:spLocks noGrp="1"/>
          </p:cNvSpPr>
          <p:nvPr>
            <p:ph type="title"/>
          </p:nvPr>
        </p:nvSpPr>
        <p:spPr>
          <a:xfrm>
            <a:off x="304800" y="152400"/>
            <a:ext cx="8458200" cy="563563"/>
          </a:xfrm>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279576"/>
            <a:ext cx="5616624" cy="4320480"/>
          </a:xfrm>
          <a:prstGeom prst="rect">
            <a:avLst/>
          </a:prstGeom>
        </p:spPr>
      </p:pic>
    </p:spTree>
    <p:extLst>
      <p:ext uri="{BB962C8B-B14F-4D97-AF65-F5344CB8AC3E}">
        <p14:creationId xmlns:p14="http://schemas.microsoft.com/office/powerpoint/2010/main" val="2540265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36275" y="1268760"/>
            <a:ext cx="8795250"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gün Sevgili peygamberimizin ailesi bir koyun kesmişti. Peygamberimiz bir ara, </a:t>
            </a:r>
            <a:r>
              <a:rPr lang="tr-TR" sz="2000" i="1" dirty="0"/>
              <a:t>“Ondan geriye ne kaldı?” </a:t>
            </a:r>
            <a:r>
              <a:rPr lang="tr-TR" sz="2000" dirty="0"/>
              <a:t>diye sordu. Hz. Aişe, “Sadece bir kürek kemiği kaldı.” cevabını verdi. Resûlullah, </a:t>
            </a:r>
            <a:r>
              <a:rPr lang="tr-TR" sz="2000" i="1" dirty="0"/>
              <a:t>“Hakikatte bir kürek kemiği hariç, hepsi duruyor!”</a:t>
            </a:r>
            <a:endParaRPr lang="tr-TR" sz="2000" dirty="0"/>
          </a:p>
        </p:txBody>
      </p:sp>
      <p:pic>
        <p:nvPicPr>
          <p:cNvPr id="44034" name="Picture 2" descr="http://hasbasaket.com.tr/images/et/kanat-kaf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861048"/>
            <a:ext cx="2200650" cy="2837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hasbasaket.com.tr/images/et/kanat-kaf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861048"/>
            <a:ext cx="2200650" cy="2837682"/>
          </a:xfrm>
          <a:prstGeom prst="rect">
            <a:avLst/>
          </a:prstGeom>
          <a:noFill/>
          <a:extLst>
            <a:ext uri="{909E8E84-426E-40DD-AFC4-6F175D3DCCD1}">
              <a14:hiddenFill xmlns:a14="http://schemas.microsoft.com/office/drawing/2010/main">
                <a:solidFill>
                  <a:srgbClr val="FFFFFF"/>
                </a:solidFill>
              </a14:hiddenFill>
            </a:ext>
          </a:extLst>
        </p:spPr>
      </p:pic>
      <p:sp>
        <p:nvSpPr>
          <p:cNvPr id="8" name="Unvan 1"/>
          <p:cNvSpPr>
            <a:spLocks noGrp="1"/>
          </p:cNvSpPr>
          <p:nvPr>
            <p:ph type="title"/>
          </p:nvPr>
        </p:nvSpPr>
        <p:spPr>
          <a:xfrm>
            <a:off x="304800" y="152400"/>
            <a:ext cx="8458200" cy="563563"/>
          </a:xfrm>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spTree>
    <p:extLst>
      <p:ext uri="{BB962C8B-B14F-4D97-AF65-F5344CB8AC3E}">
        <p14:creationId xmlns:p14="http://schemas.microsoft.com/office/powerpoint/2010/main" val="11302235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36275" y="1268759"/>
            <a:ext cx="8795250" cy="1064685"/>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b="1" dirty="0"/>
              <a:t>: </a:t>
            </a:r>
            <a:r>
              <a:rPr lang="tr-TR" sz="2000" i="1" dirty="0"/>
              <a:t>“Kıyamet gününde nice komşular vardır ki, komşusunun yakasına yapışmış, ‘Ya Rabb’i! Bu, kapısını yüzüme kapattı ve iyilik, ihsan ve yardımını benden esirgedi!’</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306" y="2514410"/>
            <a:ext cx="5775188" cy="4325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Unvan 1"/>
          <p:cNvSpPr>
            <a:spLocks noGrp="1"/>
          </p:cNvSpPr>
          <p:nvPr>
            <p:ph type="title"/>
          </p:nvPr>
        </p:nvSpPr>
        <p:spPr>
          <a:xfrm>
            <a:off x="304800" y="152400"/>
            <a:ext cx="8458200" cy="563563"/>
          </a:xfrm>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spTree>
    <p:extLst>
      <p:ext uri="{BB962C8B-B14F-4D97-AF65-F5344CB8AC3E}">
        <p14:creationId xmlns:p14="http://schemas.microsoft.com/office/powerpoint/2010/main" val="658412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36275" y="1268760"/>
            <a:ext cx="8795250" cy="8640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u="sng" dirty="0"/>
              <a:t>Hadis</a:t>
            </a:r>
            <a:r>
              <a:rPr lang="tr-TR" sz="2000" dirty="0"/>
              <a:t>: </a:t>
            </a:r>
            <a:r>
              <a:rPr lang="tr-TR" sz="2000" i="1" dirty="0"/>
              <a:t>“Kim Allah’a ve ahiret gününe iman ediyorsa komşusuna iyilik etsin.”</a:t>
            </a:r>
            <a:endParaRPr lang="tr-TR" sz="2000" dirty="0"/>
          </a:p>
        </p:txBody>
      </p:sp>
      <p:pic>
        <p:nvPicPr>
          <p:cNvPr id="41986" name="Picture 2" descr="http://ivirzivirenstitusu.files.wordpress.com/2009/04/komsukomsulogohb7.jpg"/>
          <p:cNvPicPr>
            <a:picLocks noChangeAspect="1" noChangeArrowheads="1"/>
          </p:cNvPicPr>
          <p:nvPr/>
        </p:nvPicPr>
        <p:blipFill rotWithShape="1">
          <a:blip r:embed="rId2">
            <a:extLst>
              <a:ext uri="{28A0092B-C50C-407E-A947-70E740481C1C}">
                <a14:useLocalDpi xmlns:a14="http://schemas.microsoft.com/office/drawing/2010/main" val="0"/>
              </a:ext>
            </a:extLst>
          </a:blip>
          <a:srcRect t="3174"/>
          <a:stretch/>
        </p:blipFill>
        <p:spPr bwMode="auto">
          <a:xfrm>
            <a:off x="1331640" y="2276872"/>
            <a:ext cx="6048672" cy="4392488"/>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p:cNvSpPr>
            <a:spLocks noGrp="1"/>
          </p:cNvSpPr>
          <p:nvPr>
            <p:ph type="title"/>
          </p:nvPr>
        </p:nvSpPr>
        <p:spPr>
          <a:xfrm>
            <a:off x="304800" y="152400"/>
            <a:ext cx="8458200" cy="563563"/>
          </a:xfrm>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spTree>
    <p:extLst>
      <p:ext uri="{BB962C8B-B14F-4D97-AF65-F5344CB8AC3E}">
        <p14:creationId xmlns:p14="http://schemas.microsoft.com/office/powerpoint/2010/main" val="39225867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79512" y="1268760"/>
            <a:ext cx="8615738"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Peygamberimizin amcası Abbas, evinin üstüne ilave olarak bir oda yapmış; Peygamberimiz şehrin manzarasını bozduğu, komşularının görüş alanına zarar verdiği gerekçesiyle burayı yıktırmıştır</a:t>
            </a:r>
            <a:r>
              <a:rPr lang="tr-TR" sz="2000" b="1" dirty="0"/>
              <a:t>. </a:t>
            </a:r>
            <a:r>
              <a:rPr lang="tr-TR" sz="2000" dirty="0"/>
              <a:t>Amcasının, “Oda yıkılmasın, bedelini fakirlere dağıtayım.” teklifine rağmen</a:t>
            </a:r>
          </a:p>
          <a:p>
            <a:r>
              <a:rPr lang="tr-TR" sz="2000" dirty="0"/>
              <a:t>Peygamberimiz hiç taviz vermemiştir.</a:t>
            </a:r>
          </a:p>
        </p:txBody>
      </p:sp>
      <p:pic>
        <p:nvPicPr>
          <p:cNvPr id="39938" name="Picture 2" descr="http://www.mistikalem.com/thumbnail.php?file=resimler/islam_oncesi_mekke_458017986.jpg&amp;size=article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77" y="3140968"/>
            <a:ext cx="7670923" cy="3515842"/>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p:cNvSpPr>
            <a:spLocks noGrp="1"/>
          </p:cNvSpPr>
          <p:nvPr>
            <p:ph type="title"/>
          </p:nvPr>
        </p:nvSpPr>
        <p:spPr>
          <a:xfrm>
            <a:off x="304800" y="152400"/>
            <a:ext cx="8458200" cy="563563"/>
          </a:xfrm>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spTree>
    <p:extLst>
      <p:ext uri="{BB962C8B-B14F-4D97-AF65-F5344CB8AC3E}">
        <p14:creationId xmlns:p14="http://schemas.microsoft.com/office/powerpoint/2010/main" val="3948781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Bölüm İçindekiler</a:t>
            </a:r>
            <a:endParaRPr lang="en-US" altLang="tr-TR" dirty="0"/>
          </a:p>
        </p:txBody>
      </p:sp>
      <p:grpSp>
        <p:nvGrpSpPr>
          <p:cNvPr id="9" name="Group 173"/>
          <p:cNvGrpSpPr>
            <a:grpSpLocks/>
          </p:cNvGrpSpPr>
          <p:nvPr/>
        </p:nvGrpSpPr>
        <p:grpSpPr bwMode="auto">
          <a:xfrm>
            <a:off x="467544" y="1867018"/>
            <a:ext cx="8140444" cy="823541"/>
            <a:chOff x="1248" y="1350"/>
            <a:chExt cx="3060" cy="348"/>
          </a:xfrm>
          <a:solidFill>
            <a:schemeClr val="accent2"/>
          </a:solidFill>
        </p:grpSpPr>
        <p:sp>
          <p:nvSpPr>
            <p:cNvPr id="10" name="AutoShape 95"/>
            <p:cNvSpPr>
              <a:spLocks noChangeArrowheads="1"/>
            </p:cNvSpPr>
            <p:nvPr/>
          </p:nvSpPr>
          <p:spPr bwMode="gray">
            <a:xfrm>
              <a:off x="1248" y="1350"/>
              <a:ext cx="3060" cy="348"/>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11" name="AutoShape 94"/>
            <p:cNvSpPr>
              <a:spLocks noChangeArrowheads="1"/>
            </p:cNvSpPr>
            <p:nvPr/>
          </p:nvSpPr>
          <p:spPr bwMode="gray">
            <a:xfrm>
              <a:off x="1303" y="1380"/>
              <a:ext cx="2969" cy="288"/>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12" name="Text Box 42"/>
            <p:cNvSpPr txBox="1">
              <a:spLocks noChangeArrowheads="1"/>
            </p:cNvSpPr>
            <p:nvPr/>
          </p:nvSpPr>
          <p:spPr bwMode="gray">
            <a:xfrm>
              <a:off x="1392" y="1442"/>
              <a:ext cx="2640" cy="19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hlinkClick r:id="rId2" action="ppaction://hlinksldjump"/>
                </a:rPr>
                <a:t>1. Komşularla İletişim</a:t>
              </a:r>
              <a:endParaRPr lang="en-US" altLang="tr-TR" sz="2400" dirty="0">
                <a:solidFill>
                  <a:srgbClr val="FFFFFF"/>
                </a:solidFill>
                <a:latin typeface="Arial" charset="0"/>
              </a:endParaRPr>
            </a:p>
          </p:txBody>
        </p:sp>
      </p:grpSp>
      <p:grpSp>
        <p:nvGrpSpPr>
          <p:cNvPr id="25" name="Group 173"/>
          <p:cNvGrpSpPr>
            <a:grpSpLocks/>
          </p:cNvGrpSpPr>
          <p:nvPr/>
        </p:nvGrpSpPr>
        <p:grpSpPr bwMode="auto">
          <a:xfrm>
            <a:off x="501370" y="2834575"/>
            <a:ext cx="8140444" cy="823541"/>
            <a:chOff x="1248" y="1350"/>
            <a:chExt cx="3060" cy="348"/>
          </a:xfrm>
          <a:solidFill>
            <a:schemeClr val="accent2"/>
          </a:solidFill>
        </p:grpSpPr>
        <p:sp>
          <p:nvSpPr>
            <p:cNvPr id="26" name="AutoShape 95"/>
            <p:cNvSpPr>
              <a:spLocks noChangeArrowheads="1"/>
            </p:cNvSpPr>
            <p:nvPr/>
          </p:nvSpPr>
          <p:spPr bwMode="gray">
            <a:xfrm>
              <a:off x="1248" y="1350"/>
              <a:ext cx="3060" cy="348"/>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27" name="AutoShape 94"/>
            <p:cNvSpPr>
              <a:spLocks noChangeArrowheads="1"/>
            </p:cNvSpPr>
            <p:nvPr/>
          </p:nvSpPr>
          <p:spPr bwMode="gray">
            <a:xfrm>
              <a:off x="1303" y="1380"/>
              <a:ext cx="2969" cy="288"/>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28" name="Text Box 42"/>
            <p:cNvSpPr txBox="1">
              <a:spLocks noChangeArrowheads="1"/>
            </p:cNvSpPr>
            <p:nvPr/>
          </p:nvSpPr>
          <p:spPr bwMode="gray">
            <a:xfrm>
              <a:off x="1392" y="1442"/>
              <a:ext cx="2640" cy="19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hlinkClick r:id="rId3" action="ppaction://hlinksldjump"/>
                </a:rPr>
                <a:t>2. Komşularla Sevinci ve Üzüntüyü Paylaşmak</a:t>
              </a:r>
              <a:endParaRPr lang="en-US" altLang="tr-TR" sz="2400" dirty="0">
                <a:solidFill>
                  <a:srgbClr val="FFFFFF"/>
                </a:solidFill>
                <a:latin typeface="Arial" charset="0"/>
              </a:endParaRPr>
            </a:p>
          </p:txBody>
        </p:sp>
      </p:grpSp>
      <p:grpSp>
        <p:nvGrpSpPr>
          <p:cNvPr id="29" name="Group 173"/>
          <p:cNvGrpSpPr>
            <a:grpSpLocks/>
          </p:cNvGrpSpPr>
          <p:nvPr/>
        </p:nvGrpSpPr>
        <p:grpSpPr bwMode="auto">
          <a:xfrm>
            <a:off x="492816" y="3842687"/>
            <a:ext cx="8140444" cy="823541"/>
            <a:chOff x="1248" y="1350"/>
            <a:chExt cx="3060" cy="348"/>
          </a:xfrm>
          <a:solidFill>
            <a:schemeClr val="accent2"/>
          </a:solidFill>
        </p:grpSpPr>
        <p:sp>
          <p:nvSpPr>
            <p:cNvPr id="30" name="AutoShape 95"/>
            <p:cNvSpPr>
              <a:spLocks noChangeArrowheads="1"/>
            </p:cNvSpPr>
            <p:nvPr/>
          </p:nvSpPr>
          <p:spPr bwMode="gray">
            <a:xfrm>
              <a:off x="1248" y="1350"/>
              <a:ext cx="3060" cy="348"/>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31" name="AutoShape 94"/>
            <p:cNvSpPr>
              <a:spLocks noChangeArrowheads="1"/>
            </p:cNvSpPr>
            <p:nvPr/>
          </p:nvSpPr>
          <p:spPr bwMode="gray">
            <a:xfrm>
              <a:off x="1303" y="1380"/>
              <a:ext cx="2969" cy="288"/>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32" name="Text Box 42"/>
            <p:cNvSpPr txBox="1">
              <a:spLocks noChangeArrowheads="1"/>
            </p:cNvSpPr>
            <p:nvPr/>
          </p:nvSpPr>
          <p:spPr bwMode="gray">
            <a:xfrm>
              <a:off x="1392" y="1442"/>
              <a:ext cx="2640" cy="19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hlinkClick r:id="rId4" action="ppaction://hlinksldjump"/>
                </a:rPr>
                <a:t>3. Komşu Haklarını Gözetmek</a:t>
              </a:r>
              <a:endParaRPr lang="en-US" altLang="tr-TR" sz="2400" dirty="0">
                <a:solidFill>
                  <a:srgbClr val="FFFFFF"/>
                </a:solidFill>
                <a:latin typeface="Arial" charset="0"/>
              </a:endParaRPr>
            </a:p>
          </p:txBody>
        </p:sp>
      </p:grpSp>
      <p:grpSp>
        <p:nvGrpSpPr>
          <p:cNvPr id="33" name="Group 173"/>
          <p:cNvGrpSpPr>
            <a:grpSpLocks/>
          </p:cNvGrpSpPr>
          <p:nvPr/>
        </p:nvGrpSpPr>
        <p:grpSpPr bwMode="auto">
          <a:xfrm>
            <a:off x="492816" y="4909715"/>
            <a:ext cx="8140444" cy="823541"/>
            <a:chOff x="1248" y="1350"/>
            <a:chExt cx="3060" cy="348"/>
          </a:xfrm>
          <a:solidFill>
            <a:schemeClr val="accent2"/>
          </a:solidFill>
        </p:grpSpPr>
        <p:sp>
          <p:nvSpPr>
            <p:cNvPr id="34" name="AutoShape 95"/>
            <p:cNvSpPr>
              <a:spLocks noChangeArrowheads="1"/>
            </p:cNvSpPr>
            <p:nvPr/>
          </p:nvSpPr>
          <p:spPr bwMode="gray">
            <a:xfrm>
              <a:off x="1248" y="1350"/>
              <a:ext cx="3060" cy="348"/>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35" name="AutoShape 94"/>
            <p:cNvSpPr>
              <a:spLocks noChangeArrowheads="1"/>
            </p:cNvSpPr>
            <p:nvPr/>
          </p:nvSpPr>
          <p:spPr bwMode="gray">
            <a:xfrm>
              <a:off x="1303" y="1380"/>
              <a:ext cx="2969" cy="288"/>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36" name="Text Box 42"/>
            <p:cNvSpPr txBox="1">
              <a:spLocks noChangeArrowheads="1"/>
            </p:cNvSpPr>
            <p:nvPr/>
          </p:nvSpPr>
          <p:spPr bwMode="gray">
            <a:xfrm>
              <a:off x="1392" y="1442"/>
              <a:ext cx="2640" cy="19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hlinkClick r:id="rId5" action="ppaction://hlinksldjump"/>
                </a:rPr>
                <a:t>4. Hediyeleşmek</a:t>
              </a:r>
              <a:endParaRPr lang="en-US" altLang="tr-TR" sz="2400" dirty="0">
                <a:solidFill>
                  <a:srgbClr val="FFFFFF"/>
                </a:solidFill>
                <a:latin typeface="Arial" charset="0"/>
              </a:endParaRPr>
            </a:p>
          </p:txBody>
        </p:sp>
      </p:grpSp>
    </p:spTree>
    <p:extLst>
      <p:ext uri="{BB962C8B-B14F-4D97-AF65-F5344CB8AC3E}">
        <p14:creationId xmlns:p14="http://schemas.microsoft.com/office/powerpoint/2010/main" val="3934325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36275" y="1268760"/>
            <a:ext cx="8795250" cy="8640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Komşularımızı rahatsız edici durumlardan uzak durmalıyız.</a:t>
            </a:r>
            <a:endParaRPr lang="tr-TR" sz="2000" dirty="0"/>
          </a:p>
        </p:txBody>
      </p:sp>
      <p:pic>
        <p:nvPicPr>
          <p:cNvPr id="38914" name="Picture 2" descr="http://4.bp.blogspot.com/-4P2BgTVEl8g/UsCgoWdAcmI/AAAAAAAADwY/5Tu_vmSElMA/s1600/NzkwMzQzNT-apartman-gurultu-yonetmel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7034227" cy="4509120"/>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p:cNvSpPr>
            <a:spLocks noGrp="1"/>
          </p:cNvSpPr>
          <p:nvPr>
            <p:ph type="title"/>
          </p:nvPr>
        </p:nvSpPr>
        <p:spPr>
          <a:xfrm>
            <a:off x="304800" y="152400"/>
            <a:ext cx="8458200" cy="563563"/>
          </a:xfrm>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spTree>
    <p:extLst>
      <p:ext uri="{BB962C8B-B14F-4D97-AF65-F5344CB8AC3E}">
        <p14:creationId xmlns:p14="http://schemas.microsoft.com/office/powerpoint/2010/main" val="10434549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36275" y="1268760"/>
            <a:ext cx="8795250" cy="54726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tr-TR" sz="2400" dirty="0"/>
              <a:t>Evimde pişen yemeğin kokusu etrafa yayıldığında komşuma ikram ederim.</a:t>
            </a:r>
          </a:p>
          <a:p>
            <a:pPr marL="457200" indent="-457200">
              <a:buFont typeface="+mj-lt"/>
              <a:buAutoNum type="arabicPeriod"/>
            </a:pPr>
            <a:r>
              <a:rPr lang="tr-TR" sz="2400" dirty="0"/>
              <a:t>Komşum hasta olduğunda ziyaret ederim.</a:t>
            </a:r>
          </a:p>
          <a:p>
            <a:pPr marL="457200" indent="-457200">
              <a:buFont typeface="+mj-lt"/>
              <a:buAutoNum type="arabicPeriod"/>
            </a:pPr>
            <a:r>
              <a:rPr lang="tr-TR" sz="2400" dirty="0"/>
              <a:t>Bayram ve kandil gibi özel günlerde bayramlaşırım.</a:t>
            </a:r>
          </a:p>
          <a:p>
            <a:pPr marL="457200" indent="-457200">
              <a:buFont typeface="+mj-lt"/>
              <a:buAutoNum type="arabicPeriod"/>
            </a:pPr>
            <a:r>
              <a:rPr lang="tr-TR" sz="2400" dirty="0"/>
              <a:t>Komşumun çocuğu okula gelmediğinde haber veririm. </a:t>
            </a:r>
          </a:p>
          <a:p>
            <a:pPr marL="457200" indent="-457200">
              <a:buFont typeface="+mj-lt"/>
              <a:buAutoNum type="arabicPeriod"/>
            </a:pPr>
            <a:r>
              <a:rPr lang="tr-TR" sz="2400" dirty="0"/>
              <a:t>Marketten dönen komşum elindeki poşetleri taşımakta zorlandığında yardım ederim.</a:t>
            </a:r>
          </a:p>
          <a:p>
            <a:pPr marL="457200" indent="-457200">
              <a:buFont typeface="+mj-lt"/>
              <a:buAutoNum type="arabicPeriod"/>
            </a:pPr>
            <a:r>
              <a:rPr lang="de-DE" sz="2400" dirty="0"/>
              <a:t>Komşuma müjdeli bir haber</a:t>
            </a:r>
            <a:r>
              <a:rPr lang="tr-TR" sz="2400" dirty="0"/>
              <a:t> </a:t>
            </a:r>
            <a:r>
              <a:rPr lang="de-DE" sz="2400" dirty="0"/>
              <a:t>geldiğinde</a:t>
            </a:r>
            <a:r>
              <a:rPr lang="tr-TR" sz="2400" dirty="0"/>
              <a:t> haber veririm.</a:t>
            </a:r>
          </a:p>
          <a:p>
            <a:pPr marL="457200" indent="-457200">
              <a:buFont typeface="+mj-lt"/>
              <a:buAutoNum type="arabicPeriod"/>
            </a:pPr>
            <a:r>
              <a:rPr lang="tr-TR" sz="2400" dirty="0"/>
              <a:t>Komşumla yolda karşılaştığımda selam veririm. </a:t>
            </a:r>
          </a:p>
          <a:p>
            <a:pPr marL="457200" indent="-457200">
              <a:buFont typeface="+mj-lt"/>
              <a:buAutoNum type="arabicPeriod"/>
            </a:pPr>
            <a:r>
              <a:rPr lang="tr-TR" sz="2400" dirty="0"/>
              <a:t>Dinlediğim müziğin ya da izlediğim televizyonun sesinin komşumu rahatsız edebileceğini düşündüğümde sesini kısarım </a:t>
            </a:r>
          </a:p>
          <a:p>
            <a:pPr marL="457200" indent="-457200">
              <a:buFont typeface="+mj-lt"/>
              <a:buAutoNum type="arabicPeriod"/>
            </a:pPr>
            <a:r>
              <a:rPr lang="tr-TR" sz="2400" dirty="0"/>
              <a:t>Kardeşlerim evde ses çıkararak koşuşturduğunda uyarırım.</a:t>
            </a:r>
          </a:p>
        </p:txBody>
      </p:sp>
      <p:sp>
        <p:nvSpPr>
          <p:cNvPr id="8" name="Unvan 1"/>
          <p:cNvSpPr>
            <a:spLocks noGrp="1"/>
          </p:cNvSpPr>
          <p:nvPr>
            <p:ph type="title"/>
          </p:nvPr>
        </p:nvSpPr>
        <p:spPr>
          <a:xfrm>
            <a:off x="304800" y="152400"/>
            <a:ext cx="8458200" cy="563563"/>
          </a:xfrm>
        </p:spPr>
        <p:txBody>
          <a:bodyPr/>
          <a:lstStyle/>
          <a:p>
            <a:r>
              <a:rPr lang="tr-TR" sz="2400" dirty="0"/>
              <a:t/>
            </a:r>
            <a:br>
              <a:rPr lang="tr-TR" sz="2400" dirty="0"/>
            </a:br>
            <a:r>
              <a:rPr lang="tr-TR" sz="2400" dirty="0"/>
              <a:t>2. Komşularla Sevinci ve Üzüntüyü Paylaşmak</a:t>
            </a:r>
            <a:r>
              <a:rPr lang="en-US" altLang="tr-TR" sz="2400" dirty="0">
                <a:solidFill>
                  <a:srgbClr val="FFFFFF"/>
                </a:solidFill>
                <a:latin typeface="Arial" charset="0"/>
              </a:rPr>
              <a:t/>
            </a:r>
            <a:br>
              <a:rPr lang="en-US" altLang="tr-TR" sz="2400" dirty="0">
                <a:solidFill>
                  <a:srgbClr val="FFFFFF"/>
                </a:solidFill>
                <a:latin typeface="Arial" charset="0"/>
              </a:rPr>
            </a:br>
            <a:endParaRPr lang="tr-TR" sz="2400" dirty="0"/>
          </a:p>
        </p:txBody>
      </p:sp>
    </p:spTree>
    <p:extLst>
      <p:ext uri="{BB962C8B-B14F-4D97-AF65-F5344CB8AC3E}">
        <p14:creationId xmlns:p14="http://schemas.microsoft.com/office/powerpoint/2010/main" val="28034982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Komşu Haklarını Gözetmek</a:t>
            </a:r>
          </a:p>
        </p:txBody>
      </p:sp>
      <p:sp>
        <p:nvSpPr>
          <p:cNvPr id="6" name="Yuvarlatılmış Dikdörtgen 5"/>
          <p:cNvSpPr/>
          <p:nvPr/>
        </p:nvSpPr>
        <p:spPr>
          <a:xfrm>
            <a:off x="136275" y="1268760"/>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Komşularımız için, iyi şeyler düşünüp mutlu olmalarını istemeli, mallarının ve canlarının zarar görmemesi için gayret etmeli, komşumuz hatalı bir iş yaptığında onlara doğru yolu göstermeliyiz. Komşumuz yardıma çağırdığında hemen gitmeli, sıkıntılarını paylaşmalıyız.</a:t>
            </a:r>
          </a:p>
        </p:txBody>
      </p:sp>
      <p:pic>
        <p:nvPicPr>
          <p:cNvPr id="36866" name="Picture 2" descr="http://www.haber5.com/i/haber/13/08/08/2beb/iyi-komsu-olmak-iyi-insan-olmanin-geregi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7080465" cy="375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23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Komşu Haklarını Gözetmek</a:t>
            </a:r>
          </a:p>
        </p:txBody>
      </p:sp>
      <p:sp>
        <p:nvSpPr>
          <p:cNvPr id="5" name="Yuvarlatılmış Dikdörtgen 4"/>
          <p:cNvSpPr/>
          <p:nvPr/>
        </p:nvSpPr>
        <p:spPr>
          <a:xfrm>
            <a:off x="179512" y="1196752"/>
            <a:ext cx="8795250" cy="1123885"/>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i="1" dirty="0"/>
              <a:t>Hadis: “Çorba pişirdiğin zaman suyunu çok koy. Sonra da komşularını gözden geçir ve gerekli gördüklerine güzel bir şekilde ikram et!”</a:t>
            </a:r>
            <a:endParaRPr lang="tr-TR" sz="2000" dirty="0"/>
          </a:p>
        </p:txBody>
      </p:sp>
      <p:pic>
        <p:nvPicPr>
          <p:cNvPr id="48130" name="Picture 2" descr="http://adetler.com/wp-content/uploads/2013/09/yatalak_ve_yasli_kadina_komsu_vef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8541810" cy="4125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17954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Komşu Haklarını Gözetmek</a:t>
            </a:r>
          </a:p>
        </p:txBody>
      </p:sp>
      <p:sp>
        <p:nvSpPr>
          <p:cNvPr id="7" name="Yuvarlatılmış Dikdörtgen 6"/>
          <p:cNvSpPr/>
          <p:nvPr/>
        </p:nvSpPr>
        <p:spPr>
          <a:xfrm>
            <a:off x="196808" y="1196752"/>
            <a:ext cx="8795250" cy="1123885"/>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Hz Aişe şöyle anlatıyor: “Ya Resûlallah, iki komşum var; (öncelikle) hangisine hediye sunayım?” Allah’ın Resûlü, </a:t>
            </a:r>
            <a:r>
              <a:rPr lang="tr-TR" sz="2000" i="1" dirty="0"/>
              <a:t>“Kapısı sana daha yakın</a:t>
            </a:r>
          </a:p>
          <a:p>
            <a:r>
              <a:rPr lang="tr-TR" sz="2000" i="1" dirty="0"/>
              <a:t>olana.” </a:t>
            </a:r>
            <a:r>
              <a:rPr lang="tr-TR" sz="2000" dirty="0"/>
              <a:t>buyurdular</a:t>
            </a:r>
            <a:r>
              <a:rPr lang="tr-TR" sz="2000" i="1" dirty="0"/>
              <a:t>.”</a:t>
            </a:r>
            <a:endParaRPr lang="tr-TR" sz="2000" dirty="0"/>
          </a:p>
        </p:txBody>
      </p:sp>
      <p:pic>
        <p:nvPicPr>
          <p:cNvPr id="49156" name="Picture 4" descr="http://1.bp.blogspot.com/-r3ibLGkvkd0/UYebEgwHRhI/AAAAAAAAIYs/sdemc0slcDY/s1600/18163100_hediyeada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54531"/>
            <a:ext cx="7272808" cy="408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1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Komşu Haklarını Gözetmek</a:t>
            </a:r>
          </a:p>
        </p:txBody>
      </p:sp>
      <p:sp>
        <p:nvSpPr>
          <p:cNvPr id="8" name="Yuvarlatılmış Dikdörtgen 7"/>
          <p:cNvSpPr/>
          <p:nvPr/>
        </p:nvSpPr>
        <p:spPr>
          <a:xfrm>
            <a:off x="136275" y="1268760"/>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Komşumuzun bizimle aynı dinden olmaması, ona karşı komşuluk vazifemiz olmadığı anlamına gelmez. Bizim gibi yaşamasa da bize benzemese de bizim gibi düşünmese de etrafımızda yaşayan insanlar komşularımızdır. Komşumuz sayılan her insanla insanî ilişkileri geliştirmek zorundayız.</a:t>
            </a:r>
          </a:p>
        </p:txBody>
      </p:sp>
      <p:pic>
        <p:nvPicPr>
          <p:cNvPr id="50178" name="Picture 2" descr="http://www.sermimar.net/resimler/2012/08/kotu-komsunun-evi-baskasina-satilac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12976"/>
            <a:ext cx="5184576" cy="345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072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Komşu Haklarını Gözetmek</a:t>
            </a:r>
          </a:p>
        </p:txBody>
      </p:sp>
      <p:sp>
        <p:nvSpPr>
          <p:cNvPr id="9" name="Yuvarlatılmış Dikdörtgen 8"/>
          <p:cNvSpPr/>
          <p:nvPr/>
        </p:nvSpPr>
        <p:spPr>
          <a:xfrm>
            <a:off x="136275" y="1132662"/>
            <a:ext cx="8795250" cy="169280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“Vallahi iman etmiş olamaz, </a:t>
            </a:r>
            <a:r>
              <a:rPr lang="fi-FI" sz="2000" dirty="0"/>
              <a:t>vallahi iman emiş olamaz, vallahi</a:t>
            </a:r>
            <a:r>
              <a:rPr lang="tr-TR" sz="2000" dirty="0"/>
              <a:t> iman etmiş olamaz.” buyurmuşlar. Sahabeden biri, “Kim iman etmiş olmaz </a:t>
            </a:r>
            <a:r>
              <a:rPr lang="es-ES" sz="2000" dirty="0"/>
              <a:t>ey Allah’ın Resûlü?” diye sorunca,</a:t>
            </a:r>
            <a:r>
              <a:rPr lang="tr-TR" sz="2000" dirty="0"/>
              <a:t> Peygamberimiz, “Kötülüğünden komşusunun emin olmadığı kimse.” demiştir.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068960"/>
            <a:ext cx="3600400" cy="3607546"/>
          </a:xfrm>
          <a:prstGeom prst="rect">
            <a:avLst/>
          </a:prstGeom>
        </p:spPr>
      </p:pic>
    </p:spTree>
    <p:extLst>
      <p:ext uri="{BB962C8B-B14F-4D97-AF65-F5344CB8AC3E}">
        <p14:creationId xmlns:p14="http://schemas.microsoft.com/office/powerpoint/2010/main" val="1165939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Komşu Haklarını Gözetmek</a:t>
            </a:r>
          </a:p>
        </p:txBody>
      </p:sp>
      <p:sp>
        <p:nvSpPr>
          <p:cNvPr id="9" name="Yuvarlatılmış Dikdörtgen 8"/>
          <p:cNvSpPr/>
          <p:nvPr/>
        </p:nvSpPr>
        <p:spPr>
          <a:xfrm>
            <a:off x="136275" y="1132662"/>
            <a:ext cx="8795250" cy="337645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dirty="0"/>
              <a:t>: Komşu hakkının ne olduğunu biliyor musun? Senden yardım dilediğinde yardım etmen, borç istediğinde vermen, muhtaç olduğunda ihtiyacını görmen, hastalandığında ziyaret etmen, bir hayra kavuştuğunda tebrik etmen, sıkıntıya uğradığında taziyede bulunman, öldüğünde cenazesine katılman, izni olmadıkça binanı onun binasından daha yüksek yapıp rüzgârına mâni olmaman, çorbandan az da olsa ona da göndermek suretiyle yemeğin kokusuyla onu rahatsız etmemendir. Bir meyve satın aldığında ona da ikram et, eğer bunu yapamazsan meyveyi evine (komşuna göstermeden) gizlice getir. Onu çocuğun da dışarı götürüp komşunun çocuğunu özendirmesin.”</a:t>
            </a:r>
          </a:p>
        </p:txBody>
      </p:sp>
      <p:pic>
        <p:nvPicPr>
          <p:cNvPr id="51202" name="Picture 2" descr="http://www.haberler.com/haber-resimleri/853/komsu-olmak-istiyoruz-ama-ilk-adimi-atamiyoru-3626853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683841"/>
            <a:ext cx="2376264" cy="1960418"/>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komşuluk"/>
          <p:cNvPicPr>
            <a:picLocks noChangeAspect="1" noChangeArrowheads="1"/>
          </p:cNvPicPr>
          <p:nvPr/>
        </p:nvPicPr>
        <p:blipFill rotWithShape="1">
          <a:blip r:embed="rId3">
            <a:extLst>
              <a:ext uri="{28A0092B-C50C-407E-A947-70E740481C1C}">
                <a14:useLocalDpi xmlns:a14="http://schemas.microsoft.com/office/drawing/2010/main" val="0"/>
              </a:ext>
            </a:extLst>
          </a:blip>
          <a:srcRect t="13787" b="5788"/>
          <a:stretch/>
        </p:blipFill>
        <p:spPr bwMode="auto">
          <a:xfrm>
            <a:off x="2699792" y="4670087"/>
            <a:ext cx="3096344" cy="1974172"/>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http://www.cekmekoy.bel.tr/isDosyalar/2014/02/21/catalmese-de-ev-sohb_Fx8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683841"/>
            <a:ext cx="2955404" cy="196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4046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tr-TR" altLang="tr-TR" dirty="0">
              <a:solidFill>
                <a:srgbClr val="163794"/>
              </a:solidFill>
            </a:endParaRPr>
          </a:p>
        </p:txBody>
      </p:sp>
      <p:sp>
        <p:nvSpPr>
          <p:cNvPr id="89134" name="AutoShape 46"/>
          <p:cNvSpPr>
            <a:spLocks noChangeArrowheads="1"/>
          </p:cNvSpPr>
          <p:nvPr/>
        </p:nvSpPr>
        <p:spPr bwMode="ltGray">
          <a:xfrm rot="5400000">
            <a:off x="-94550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37" name="AutoShape 49"/>
          <p:cNvSpPr>
            <a:spLocks noChangeArrowheads="1"/>
          </p:cNvSpPr>
          <p:nvPr/>
        </p:nvSpPr>
        <p:spPr bwMode="gray">
          <a:xfrm>
            <a:off x="3252366" y="544128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Aldığımız meyveden ikram etmek</a:t>
            </a:r>
            <a:endParaRPr lang="en-US" altLang="tr-TR" b="1" dirty="0">
              <a:solidFill>
                <a:srgbClr val="000000"/>
              </a:solidFill>
            </a:endParaRPr>
          </a:p>
        </p:txBody>
      </p:sp>
      <p:sp>
        <p:nvSpPr>
          <p:cNvPr id="89138" name="AutoShape 50"/>
          <p:cNvSpPr>
            <a:spLocks noChangeArrowheads="1"/>
          </p:cNvSpPr>
          <p:nvPr/>
        </p:nvSpPr>
        <p:spPr bwMode="gray">
          <a:xfrm>
            <a:off x="3968824" y="4289152"/>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Sıkıntıya uğrayınca taziyede bulunmak</a:t>
            </a:r>
            <a:endParaRPr lang="en-US" altLang="tr-TR" b="1" dirty="0">
              <a:solidFill>
                <a:srgbClr val="000000"/>
              </a:solidFill>
            </a:endParaRPr>
          </a:p>
        </p:txBody>
      </p:sp>
      <p:sp>
        <p:nvSpPr>
          <p:cNvPr id="89139" name="AutoShape 51"/>
          <p:cNvSpPr>
            <a:spLocks noChangeArrowheads="1"/>
          </p:cNvSpPr>
          <p:nvPr/>
        </p:nvSpPr>
        <p:spPr bwMode="gray">
          <a:xfrm>
            <a:off x="4040832" y="3137024"/>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Hastalanınca ziyaret etmek</a:t>
            </a:r>
            <a:endParaRPr lang="en-US" altLang="tr-TR" b="1" dirty="0">
              <a:solidFill>
                <a:srgbClr val="000000"/>
              </a:solidFill>
            </a:endParaRPr>
          </a:p>
        </p:txBody>
      </p:sp>
      <p:sp>
        <p:nvSpPr>
          <p:cNvPr id="89140" name="AutoShape 52"/>
          <p:cNvSpPr>
            <a:spLocks noChangeArrowheads="1"/>
          </p:cNvSpPr>
          <p:nvPr/>
        </p:nvSpPr>
        <p:spPr bwMode="gray">
          <a:xfrm>
            <a:off x="3896816" y="254992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İhtiyacını gidermek</a:t>
            </a:r>
            <a:endParaRPr lang="en-US" altLang="tr-TR" b="1" dirty="0">
              <a:solidFill>
                <a:srgbClr val="000000"/>
              </a:solidFill>
            </a:endParaRPr>
          </a:p>
        </p:txBody>
      </p:sp>
      <p:grpSp>
        <p:nvGrpSpPr>
          <p:cNvPr id="89141" name="Group 53"/>
          <p:cNvGrpSpPr>
            <a:grpSpLocks/>
          </p:cNvGrpSpPr>
          <p:nvPr/>
        </p:nvGrpSpPr>
        <p:grpSpPr bwMode="auto">
          <a:xfrm>
            <a:off x="3579316" y="2638823"/>
            <a:ext cx="381000" cy="381000"/>
            <a:chOff x="2078" y="1680"/>
            <a:chExt cx="1615" cy="1615"/>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44"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9145"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9146"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89147"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grpSp>
        <p:nvGrpSpPr>
          <p:cNvPr id="89148" name="Group 60"/>
          <p:cNvGrpSpPr>
            <a:grpSpLocks/>
          </p:cNvGrpSpPr>
          <p:nvPr/>
        </p:nvGrpSpPr>
        <p:grpSpPr bwMode="auto">
          <a:xfrm>
            <a:off x="3736032" y="3243387"/>
            <a:ext cx="381000" cy="381000"/>
            <a:chOff x="2078" y="1680"/>
            <a:chExt cx="1615" cy="1615"/>
          </a:xfrm>
        </p:grpSpPr>
        <p:sp>
          <p:nvSpPr>
            <p:cNvPr id="89149"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50"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51"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9152"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9153"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89154"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grpSp>
        <p:nvGrpSpPr>
          <p:cNvPr id="89155" name="Group 67"/>
          <p:cNvGrpSpPr>
            <a:grpSpLocks/>
          </p:cNvGrpSpPr>
          <p:nvPr/>
        </p:nvGrpSpPr>
        <p:grpSpPr bwMode="auto">
          <a:xfrm>
            <a:off x="3664024" y="4365352"/>
            <a:ext cx="381000" cy="381000"/>
            <a:chOff x="2078" y="1680"/>
            <a:chExt cx="1615" cy="1615"/>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58"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9159"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9160"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89161"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grpSp>
        <p:nvGrpSpPr>
          <p:cNvPr id="89162" name="Group 74"/>
          <p:cNvGrpSpPr>
            <a:grpSpLocks/>
          </p:cNvGrpSpPr>
          <p:nvPr/>
        </p:nvGrpSpPr>
        <p:grpSpPr bwMode="auto">
          <a:xfrm>
            <a:off x="2915816" y="5542880"/>
            <a:ext cx="381000" cy="381000"/>
            <a:chOff x="2078" y="1680"/>
            <a:chExt cx="1615" cy="1615"/>
          </a:xfrm>
        </p:grpSpPr>
        <p:sp>
          <p:nvSpPr>
            <p:cNvPr id="8916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6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9165"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9166"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9167"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89168"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sp>
        <p:nvSpPr>
          <p:cNvPr id="49" name="AutoShape 51"/>
          <p:cNvSpPr>
            <a:spLocks noChangeArrowheads="1"/>
          </p:cNvSpPr>
          <p:nvPr/>
        </p:nvSpPr>
        <p:spPr bwMode="gray">
          <a:xfrm>
            <a:off x="2816696" y="1401739"/>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Yardım etmek</a:t>
            </a:r>
            <a:endParaRPr lang="en-US" altLang="tr-TR" b="1" dirty="0">
              <a:solidFill>
                <a:srgbClr val="000000"/>
              </a:solidFill>
            </a:endParaRPr>
          </a:p>
        </p:txBody>
      </p:sp>
      <p:grpSp>
        <p:nvGrpSpPr>
          <p:cNvPr id="50" name="Group 60"/>
          <p:cNvGrpSpPr>
            <a:grpSpLocks/>
          </p:cNvGrpSpPr>
          <p:nvPr/>
        </p:nvGrpSpPr>
        <p:grpSpPr bwMode="auto">
          <a:xfrm>
            <a:off x="2511896" y="1473747"/>
            <a:ext cx="381000" cy="381000"/>
            <a:chOff x="2078" y="1680"/>
            <a:chExt cx="1615" cy="1615"/>
          </a:xfrm>
        </p:grpSpPr>
        <p:sp>
          <p:nvSpPr>
            <p:cNvPr id="51"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52"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53"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54"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55"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56"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sp>
        <p:nvSpPr>
          <p:cNvPr id="73" name="AutoShape 49"/>
          <p:cNvSpPr>
            <a:spLocks noChangeArrowheads="1"/>
          </p:cNvSpPr>
          <p:nvPr/>
        </p:nvSpPr>
        <p:spPr bwMode="gray">
          <a:xfrm>
            <a:off x="4112840" y="3713088"/>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Gerektiğinde tebrik etmek</a:t>
            </a:r>
            <a:endParaRPr lang="en-US" altLang="tr-TR" b="1" dirty="0">
              <a:solidFill>
                <a:srgbClr val="000000"/>
              </a:solidFill>
            </a:endParaRPr>
          </a:p>
        </p:txBody>
      </p:sp>
      <p:grpSp>
        <p:nvGrpSpPr>
          <p:cNvPr id="74" name="Group 74"/>
          <p:cNvGrpSpPr>
            <a:grpSpLocks/>
          </p:cNvGrpSpPr>
          <p:nvPr/>
        </p:nvGrpSpPr>
        <p:grpSpPr bwMode="auto">
          <a:xfrm>
            <a:off x="3776290" y="3814688"/>
            <a:ext cx="381000" cy="381000"/>
            <a:chOff x="2078" y="1680"/>
            <a:chExt cx="1615" cy="1615"/>
          </a:xfrm>
        </p:grpSpPr>
        <p:sp>
          <p:nvSpPr>
            <p:cNvPr id="75"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76"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77"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78"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79"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80"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grpSp>
        <p:nvGrpSpPr>
          <p:cNvPr id="82" name="Group 81"/>
          <p:cNvGrpSpPr>
            <a:grpSpLocks/>
          </p:cNvGrpSpPr>
          <p:nvPr/>
        </p:nvGrpSpPr>
        <p:grpSpPr bwMode="auto">
          <a:xfrm>
            <a:off x="3419872" y="4934475"/>
            <a:ext cx="355600" cy="381000"/>
            <a:chOff x="2078" y="1680"/>
            <a:chExt cx="1615" cy="1615"/>
          </a:xfrm>
        </p:grpSpPr>
        <p:sp>
          <p:nvSpPr>
            <p:cNvPr id="83"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4"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85"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6"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87"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88"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sp>
        <p:nvSpPr>
          <p:cNvPr id="89" name="AutoShape 52"/>
          <p:cNvSpPr>
            <a:spLocks noChangeArrowheads="1"/>
          </p:cNvSpPr>
          <p:nvPr/>
        </p:nvSpPr>
        <p:spPr bwMode="gray">
          <a:xfrm>
            <a:off x="2369220" y="6017344"/>
            <a:ext cx="5227116"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Binamızın imarı komşuya zarar vermemeli</a:t>
            </a:r>
            <a:endParaRPr lang="en-US" altLang="tr-TR" b="1" dirty="0">
              <a:solidFill>
                <a:srgbClr val="000000"/>
              </a:solidFill>
            </a:endParaRPr>
          </a:p>
        </p:txBody>
      </p:sp>
      <p:grpSp>
        <p:nvGrpSpPr>
          <p:cNvPr id="90" name="Group 53"/>
          <p:cNvGrpSpPr>
            <a:grpSpLocks/>
          </p:cNvGrpSpPr>
          <p:nvPr/>
        </p:nvGrpSpPr>
        <p:grpSpPr bwMode="auto">
          <a:xfrm>
            <a:off x="2051720" y="6058918"/>
            <a:ext cx="381000" cy="381000"/>
            <a:chOff x="2078" y="1680"/>
            <a:chExt cx="1615" cy="1615"/>
          </a:xfrm>
        </p:grpSpPr>
        <p:sp>
          <p:nvSpPr>
            <p:cNvPr id="91"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92"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93"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94"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95"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96"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sp>
        <p:nvSpPr>
          <p:cNvPr id="2" name="Dikdörtgen 1"/>
          <p:cNvSpPr/>
          <p:nvPr/>
        </p:nvSpPr>
        <p:spPr>
          <a:xfrm>
            <a:off x="397572" y="2680344"/>
            <a:ext cx="2245244" cy="2308324"/>
          </a:xfrm>
          <a:prstGeom prst="rect">
            <a:avLst/>
          </a:prstGeom>
          <a:noFill/>
        </p:spPr>
        <p:txBody>
          <a:bodyPr wrap="squar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Hadiste geçen komşu hakları</a:t>
            </a:r>
          </a:p>
        </p:txBody>
      </p:sp>
      <p:sp>
        <p:nvSpPr>
          <p:cNvPr id="97" name="Unvan 1"/>
          <p:cNvSpPr>
            <a:spLocks noGrp="1"/>
          </p:cNvSpPr>
          <p:nvPr>
            <p:ph type="title"/>
          </p:nvPr>
        </p:nvSpPr>
        <p:spPr>
          <a:xfrm>
            <a:off x="304800" y="152400"/>
            <a:ext cx="8458200" cy="563563"/>
          </a:xfrm>
        </p:spPr>
        <p:txBody>
          <a:bodyPr/>
          <a:lstStyle/>
          <a:p>
            <a:r>
              <a:rPr lang="tr-TR" dirty="0"/>
              <a:t>3. Komşu Haklarını Gözetmek</a:t>
            </a:r>
          </a:p>
        </p:txBody>
      </p:sp>
      <p:sp>
        <p:nvSpPr>
          <p:cNvPr id="98" name="AutoShape 49"/>
          <p:cNvSpPr>
            <a:spLocks noChangeArrowheads="1"/>
          </p:cNvSpPr>
          <p:nvPr/>
        </p:nvSpPr>
        <p:spPr bwMode="gray">
          <a:xfrm>
            <a:off x="3540398" y="1973859"/>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Borç vermek</a:t>
            </a:r>
            <a:endParaRPr lang="en-US" altLang="tr-TR" b="1" dirty="0">
              <a:solidFill>
                <a:srgbClr val="000000"/>
              </a:solidFill>
            </a:endParaRPr>
          </a:p>
        </p:txBody>
      </p:sp>
      <p:grpSp>
        <p:nvGrpSpPr>
          <p:cNvPr id="99" name="Group 74"/>
          <p:cNvGrpSpPr>
            <a:grpSpLocks/>
          </p:cNvGrpSpPr>
          <p:nvPr/>
        </p:nvGrpSpPr>
        <p:grpSpPr bwMode="auto">
          <a:xfrm>
            <a:off x="3203848" y="2075459"/>
            <a:ext cx="381000" cy="381000"/>
            <a:chOff x="2078" y="1680"/>
            <a:chExt cx="1615" cy="1615"/>
          </a:xfrm>
        </p:grpSpPr>
        <p:sp>
          <p:nvSpPr>
            <p:cNvPr id="100"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1"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2"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103"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dirty="0">
                <a:solidFill>
                  <a:srgbClr val="163794"/>
                </a:solidFill>
              </a:endParaRPr>
            </a:p>
          </p:txBody>
        </p:sp>
        <p:sp>
          <p:nvSpPr>
            <p:cNvPr id="104"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sp>
          <p:nvSpPr>
            <p:cNvPr id="105"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dirty="0">
                <a:solidFill>
                  <a:srgbClr val="163794"/>
                </a:solidFill>
              </a:endParaRPr>
            </a:p>
          </p:txBody>
        </p:sp>
      </p:grpSp>
      <p:sp>
        <p:nvSpPr>
          <p:cNvPr id="106" name="AutoShape 52"/>
          <p:cNvSpPr>
            <a:spLocks noChangeArrowheads="1"/>
          </p:cNvSpPr>
          <p:nvPr/>
        </p:nvSpPr>
        <p:spPr bwMode="gray">
          <a:xfrm>
            <a:off x="3715236" y="4865216"/>
            <a:ext cx="4475075"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tr-TR" altLang="tr-TR" b="1" dirty="0">
                <a:solidFill>
                  <a:srgbClr val="000000"/>
                </a:solidFill>
              </a:rPr>
              <a:t>Yemek ikram etmek</a:t>
            </a:r>
            <a:endParaRPr lang="en-US" altLang="tr-TR" b="1" dirty="0">
              <a:solidFill>
                <a:srgbClr val="000000"/>
              </a:solidFill>
            </a:endParaRPr>
          </a:p>
        </p:txBody>
      </p:sp>
    </p:spTree>
    <p:extLst>
      <p:ext uri="{BB962C8B-B14F-4D97-AF65-F5344CB8AC3E}">
        <p14:creationId xmlns:p14="http://schemas.microsoft.com/office/powerpoint/2010/main" val="4154840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Komşu Haklarını Gözetmek</a:t>
            </a:r>
          </a:p>
        </p:txBody>
      </p:sp>
      <p:sp>
        <p:nvSpPr>
          <p:cNvPr id="8" name="Yuvarlatılmış Dikdörtgen 7"/>
          <p:cNvSpPr/>
          <p:nvPr/>
        </p:nvSpPr>
        <p:spPr>
          <a:xfrm>
            <a:off x="251520" y="1295745"/>
            <a:ext cx="8795250" cy="2808313"/>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dirty="0"/>
              <a:t>: “Bazılarına ne oluyor ki komşularına meseleleri anlatmıyor, bilmediklerini öğretmiyor, onları anlayışlı hâle getirmiyor. Onlara iyiliği emretmiyor, onları kötülükten sakındırmıyorlar?</a:t>
            </a:r>
          </a:p>
          <a:p>
            <a:r>
              <a:rPr lang="tr-TR" sz="2000" dirty="0"/>
              <a:t>Birtakım kimselere de ne oluyor ki, bilmediklerini komşularından sorup öğrenmiyor, anlayışlı olmaya çalışmıyorlar? Allah’a yemin ederim ki, bilgi sahibi olanlar ya komşularına öğretir, onları anlayışlı hâle getirir, iyiliği emreder, kötülükten sakındırırlar; diğer taraftan bilmeyenler de komşularından sorup öğrenir, dinî konuları kavramaya çalışırlar...”</a:t>
            </a:r>
          </a:p>
        </p:txBody>
      </p:sp>
      <p:pic>
        <p:nvPicPr>
          <p:cNvPr id="53250" name="Picture 2" descr="http://www.haberler.com/haber-resimleri/979/disli-ailesinden-komsu-ziyareti-4586979_o.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25" b="8952"/>
          <a:stretch/>
        </p:blipFill>
        <p:spPr bwMode="auto">
          <a:xfrm>
            <a:off x="795296" y="4293096"/>
            <a:ext cx="428076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ttp://imgyurt.mynet.com/yurthaber3/2013/week-31/karabuk/vali-izzettin-kucukten-komsu-ziyareti-l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93096"/>
            <a:ext cx="307532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0899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96752"/>
            <a:ext cx="8795250" cy="165618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Komşuluk, birbirine bitişik veya yakın yerlerde yaşayan kişilerin arasındaki sosyal ilişkidir. İnsan sosyal bir varlıktır. Mutlulukları paylaşmak, hayatın zorluklarını aşabilmek ve Allah’ın rızasına uygun bir hayat yaşayabilmek için Hz. Âdem’den bugüne kadar insanlar hep bir arada yaşamış,</a:t>
            </a:r>
          </a:p>
          <a:p>
            <a:r>
              <a:rPr lang="nn-NO" sz="2000" dirty="0"/>
              <a:t>bundan dolayı da sosyal kurallar oluşmuştur.</a:t>
            </a:r>
            <a:endParaRPr lang="tr-TR" sz="2000" dirty="0"/>
          </a:p>
        </p:txBody>
      </p:sp>
      <p:pic>
        <p:nvPicPr>
          <p:cNvPr id="26628" name="Picture 4" descr="http://www.dergice.com/wp-content/uploads/2013/10/komsuluk-66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74217"/>
            <a:ext cx="7992888"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8436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Komşu Hakkı</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194421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sahabe Peygamberimize gelerek, “Komşumun benim üzerimdeki hakkı nedir?” diye sorduğunda Peygamberimiz, “</a:t>
            </a:r>
            <a:r>
              <a:rPr lang="tr-TR" sz="2000" i="1" dirty="0"/>
              <a:t>Komşun hastalandığında onu ziyarete gidersin. Başına bir kötülük geldiğinde onu teselli edersin. Evinin çatısını onunkinden yüksek yapma ki onun havasını kesmiş olmayasın. Ya ne pişirdiğini ona hissettirme ya da pişirdiğin yemeği fark ettiğinde o yemekten ona ikram et.”</a:t>
            </a:r>
            <a:endParaRPr lang="tr-TR" sz="2000" dirty="0"/>
          </a:p>
        </p:txBody>
      </p:sp>
      <p:grpSp>
        <p:nvGrpSpPr>
          <p:cNvPr id="54" name="Group 2"/>
          <p:cNvGrpSpPr>
            <a:grpSpLocks/>
          </p:cNvGrpSpPr>
          <p:nvPr/>
        </p:nvGrpSpPr>
        <p:grpSpPr bwMode="auto">
          <a:xfrm>
            <a:off x="733675" y="6045472"/>
            <a:ext cx="8131794" cy="531813"/>
            <a:chOff x="1341" y="1723"/>
            <a:chExt cx="3104" cy="335"/>
          </a:xfrm>
          <a:solidFill>
            <a:srgbClr val="7030A0"/>
          </a:solidFill>
        </p:grpSpPr>
        <p:sp>
          <p:nvSpPr>
            <p:cNvPr id="55" name="AutoShape 3"/>
            <p:cNvSpPr>
              <a:spLocks noChangeArrowheads="1"/>
            </p:cNvSpPr>
            <p:nvPr/>
          </p:nvSpPr>
          <p:spPr bwMode="gray">
            <a:xfrm>
              <a:off x="1341" y="1723"/>
              <a:ext cx="3104" cy="335"/>
            </a:xfrm>
            <a:prstGeom prst="roundRect">
              <a:avLst>
                <a:gd name="adj" fmla="val 16667"/>
              </a:avLst>
            </a:prstGeom>
            <a:grp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tr-TR" dirty="0"/>
            </a:p>
          </p:txBody>
        </p:sp>
        <p:sp>
          <p:nvSpPr>
            <p:cNvPr id="56" name="AutoShape 4"/>
            <p:cNvSpPr>
              <a:spLocks noChangeArrowheads="1"/>
            </p:cNvSpPr>
            <p:nvPr/>
          </p:nvSpPr>
          <p:spPr bwMode="gray">
            <a:xfrm>
              <a:off x="1366" y="1735"/>
              <a:ext cx="3068" cy="148"/>
            </a:xfrm>
            <a:prstGeom prst="roundRect">
              <a:avLst>
                <a:gd name="adj" fmla="val 31505"/>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dirty="0"/>
            </a:p>
          </p:txBody>
        </p:sp>
      </p:grpSp>
      <p:sp>
        <p:nvSpPr>
          <p:cNvPr id="57" name="Text Box 5"/>
          <p:cNvSpPr txBox="1">
            <a:spLocks noChangeArrowheads="1"/>
          </p:cNvSpPr>
          <p:nvPr/>
        </p:nvSpPr>
        <p:spPr bwMode="black">
          <a:xfrm>
            <a:off x="1152774" y="6131197"/>
            <a:ext cx="6790467"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tr-TR" altLang="tr-TR" b="1" dirty="0">
                <a:solidFill>
                  <a:schemeClr val="bg1"/>
                </a:solidFill>
              </a:rPr>
              <a:t>Pişirdiğimiz yemekten ikramda bulunacağız</a:t>
            </a:r>
            <a:endParaRPr lang="en-US" altLang="tr-TR" b="1" dirty="0">
              <a:solidFill>
                <a:schemeClr val="bg1"/>
              </a:solidFill>
            </a:endParaRPr>
          </a:p>
        </p:txBody>
      </p:sp>
      <p:grpSp>
        <p:nvGrpSpPr>
          <p:cNvPr id="58" name="Group 6"/>
          <p:cNvGrpSpPr>
            <a:grpSpLocks/>
          </p:cNvGrpSpPr>
          <p:nvPr/>
        </p:nvGrpSpPr>
        <p:grpSpPr bwMode="auto">
          <a:xfrm>
            <a:off x="733675" y="5188222"/>
            <a:ext cx="8131794" cy="531813"/>
            <a:chOff x="1341" y="1723"/>
            <a:chExt cx="3104" cy="335"/>
          </a:xfrm>
          <a:solidFill>
            <a:schemeClr val="tx1">
              <a:lumMod val="75000"/>
            </a:schemeClr>
          </a:solidFill>
        </p:grpSpPr>
        <p:sp>
          <p:nvSpPr>
            <p:cNvPr id="59" name="AutoShape 7"/>
            <p:cNvSpPr>
              <a:spLocks noChangeArrowheads="1"/>
            </p:cNvSpPr>
            <p:nvPr/>
          </p:nvSpPr>
          <p:spPr bwMode="gray">
            <a:xfrm>
              <a:off x="1341" y="1723"/>
              <a:ext cx="3104" cy="335"/>
            </a:xfrm>
            <a:prstGeom prst="roundRect">
              <a:avLst>
                <a:gd name="adj" fmla="val 16667"/>
              </a:avLst>
            </a:prstGeom>
            <a:grp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tr-TR" dirty="0"/>
            </a:p>
          </p:txBody>
        </p:sp>
        <p:sp>
          <p:nvSpPr>
            <p:cNvPr id="60" name="AutoShape 8"/>
            <p:cNvSpPr>
              <a:spLocks noChangeArrowheads="1"/>
            </p:cNvSpPr>
            <p:nvPr/>
          </p:nvSpPr>
          <p:spPr bwMode="gray">
            <a:xfrm>
              <a:off x="1366" y="1735"/>
              <a:ext cx="3068" cy="148"/>
            </a:xfrm>
            <a:prstGeom prst="roundRect">
              <a:avLst>
                <a:gd name="adj" fmla="val 31505"/>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dirty="0"/>
            </a:p>
          </p:txBody>
        </p:sp>
      </p:grpSp>
      <p:sp>
        <p:nvSpPr>
          <p:cNvPr id="61" name="Text Box 9"/>
          <p:cNvSpPr txBox="1">
            <a:spLocks noChangeArrowheads="1"/>
          </p:cNvSpPr>
          <p:nvPr/>
        </p:nvSpPr>
        <p:spPr bwMode="black">
          <a:xfrm>
            <a:off x="1152774" y="5273947"/>
            <a:ext cx="6790467"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tr-TR" altLang="tr-TR" b="1" dirty="0">
                <a:solidFill>
                  <a:schemeClr val="bg1"/>
                </a:solidFill>
              </a:rPr>
              <a:t>Evimizin imarı komşumuza engel olmayacak</a:t>
            </a:r>
            <a:endParaRPr lang="en-US" altLang="tr-TR" b="1" dirty="0">
              <a:solidFill>
                <a:schemeClr val="bg1"/>
              </a:solidFill>
            </a:endParaRPr>
          </a:p>
        </p:txBody>
      </p:sp>
      <p:grpSp>
        <p:nvGrpSpPr>
          <p:cNvPr id="62" name="Group 10"/>
          <p:cNvGrpSpPr>
            <a:grpSpLocks/>
          </p:cNvGrpSpPr>
          <p:nvPr/>
        </p:nvGrpSpPr>
        <p:grpSpPr bwMode="auto">
          <a:xfrm>
            <a:off x="733675" y="4350022"/>
            <a:ext cx="8131794" cy="531813"/>
            <a:chOff x="1341" y="1723"/>
            <a:chExt cx="3104" cy="335"/>
          </a:xfrm>
        </p:grpSpPr>
        <p:sp>
          <p:nvSpPr>
            <p:cNvPr id="63" name="AutoShape 11"/>
            <p:cNvSpPr>
              <a:spLocks noChangeArrowheads="1"/>
            </p:cNvSpPr>
            <p:nvPr/>
          </p:nvSpPr>
          <p:spPr bwMode="gray">
            <a:xfrm>
              <a:off x="1341" y="1723"/>
              <a:ext cx="3104" cy="335"/>
            </a:xfrm>
            <a:prstGeom prst="roundRect">
              <a:avLst>
                <a:gd name="adj" fmla="val 16667"/>
              </a:avLst>
            </a:prstGeom>
            <a:solidFill>
              <a:schemeClr val="accent2"/>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tr-TR" dirty="0"/>
            </a:p>
          </p:txBody>
        </p:sp>
        <p:sp>
          <p:nvSpPr>
            <p:cNvPr id="64" name="AutoShape 12"/>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dirty="0"/>
            </a:p>
          </p:txBody>
        </p:sp>
      </p:grpSp>
      <p:sp>
        <p:nvSpPr>
          <p:cNvPr id="65" name="Text Box 13"/>
          <p:cNvSpPr txBox="1">
            <a:spLocks noChangeArrowheads="1"/>
          </p:cNvSpPr>
          <p:nvPr/>
        </p:nvSpPr>
        <p:spPr bwMode="black">
          <a:xfrm>
            <a:off x="1152774" y="4435747"/>
            <a:ext cx="6790467"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tr-TR" altLang="tr-TR" b="1" dirty="0">
                <a:solidFill>
                  <a:schemeClr val="bg1"/>
                </a:solidFill>
              </a:rPr>
              <a:t>Başına kötülük gelince teselli edeceğiz</a:t>
            </a:r>
            <a:endParaRPr lang="en-US" altLang="tr-TR" b="1" dirty="0">
              <a:solidFill>
                <a:schemeClr val="bg1"/>
              </a:solidFill>
            </a:endParaRPr>
          </a:p>
        </p:txBody>
      </p:sp>
      <p:sp>
        <p:nvSpPr>
          <p:cNvPr id="66" name="AutoShape 16"/>
          <p:cNvSpPr>
            <a:spLocks noChangeArrowheads="1"/>
          </p:cNvSpPr>
          <p:nvPr/>
        </p:nvSpPr>
        <p:spPr bwMode="gray">
          <a:xfrm>
            <a:off x="397124" y="4264297"/>
            <a:ext cx="1131744" cy="685800"/>
          </a:xfrm>
          <a:prstGeom prst="diamond">
            <a:avLst/>
          </a:prstGeom>
          <a:solidFill>
            <a:schemeClr val="accent2"/>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tr-TR" dirty="0"/>
          </a:p>
        </p:txBody>
      </p:sp>
      <p:sp>
        <p:nvSpPr>
          <p:cNvPr id="67" name="Text Box 17"/>
          <p:cNvSpPr txBox="1">
            <a:spLocks noChangeArrowheads="1"/>
          </p:cNvSpPr>
          <p:nvPr/>
        </p:nvSpPr>
        <p:spPr bwMode="gray">
          <a:xfrm>
            <a:off x="551112" y="4362722"/>
            <a:ext cx="5842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tr-TR" sz="2400" b="1" dirty="0">
                <a:solidFill>
                  <a:schemeClr val="bg1"/>
                </a:solidFill>
              </a:rPr>
              <a:t>2</a:t>
            </a:r>
          </a:p>
        </p:txBody>
      </p:sp>
      <p:sp>
        <p:nvSpPr>
          <p:cNvPr id="68" name="AutoShape 18"/>
          <p:cNvSpPr>
            <a:spLocks noChangeArrowheads="1"/>
          </p:cNvSpPr>
          <p:nvPr/>
        </p:nvSpPr>
        <p:spPr bwMode="gray">
          <a:xfrm>
            <a:off x="397124" y="5102497"/>
            <a:ext cx="1131744" cy="685800"/>
          </a:xfrm>
          <a:prstGeom prst="diamond">
            <a:avLst/>
          </a:prstGeom>
          <a:solidFill>
            <a:schemeClr val="accent1"/>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tr-TR" dirty="0"/>
          </a:p>
        </p:txBody>
      </p:sp>
      <p:sp>
        <p:nvSpPr>
          <p:cNvPr id="69" name="Text Box 19"/>
          <p:cNvSpPr txBox="1">
            <a:spLocks noChangeArrowheads="1"/>
          </p:cNvSpPr>
          <p:nvPr/>
        </p:nvSpPr>
        <p:spPr bwMode="gray">
          <a:xfrm>
            <a:off x="551112" y="5200922"/>
            <a:ext cx="5842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tr-TR" sz="2400" b="1" dirty="0">
                <a:solidFill>
                  <a:schemeClr val="bg1"/>
                </a:solidFill>
              </a:rPr>
              <a:t>3</a:t>
            </a:r>
          </a:p>
        </p:txBody>
      </p:sp>
      <p:sp>
        <p:nvSpPr>
          <p:cNvPr id="70" name="AutoShape 20"/>
          <p:cNvSpPr>
            <a:spLocks noChangeArrowheads="1"/>
          </p:cNvSpPr>
          <p:nvPr/>
        </p:nvSpPr>
        <p:spPr bwMode="gray">
          <a:xfrm>
            <a:off x="395536" y="5983560"/>
            <a:ext cx="1131744" cy="685800"/>
          </a:xfrm>
          <a:prstGeom prst="diamond">
            <a:avLst/>
          </a:prstGeom>
          <a:solidFill>
            <a:srgbClr val="002060"/>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tr-TR" dirty="0"/>
          </a:p>
        </p:txBody>
      </p:sp>
      <p:sp>
        <p:nvSpPr>
          <p:cNvPr id="71" name="Text Box 21"/>
          <p:cNvSpPr txBox="1">
            <a:spLocks noChangeArrowheads="1"/>
          </p:cNvSpPr>
          <p:nvPr/>
        </p:nvSpPr>
        <p:spPr bwMode="gray">
          <a:xfrm>
            <a:off x="549525" y="6081985"/>
            <a:ext cx="5842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tr-TR" sz="2400" b="1" dirty="0">
                <a:solidFill>
                  <a:schemeClr val="bg1"/>
                </a:solidFill>
              </a:rPr>
              <a:t>4</a:t>
            </a:r>
          </a:p>
        </p:txBody>
      </p:sp>
      <p:grpSp>
        <p:nvGrpSpPr>
          <p:cNvPr id="72" name="Group 22"/>
          <p:cNvGrpSpPr>
            <a:grpSpLocks/>
          </p:cNvGrpSpPr>
          <p:nvPr/>
        </p:nvGrpSpPr>
        <p:grpSpPr bwMode="auto">
          <a:xfrm>
            <a:off x="733675" y="3513410"/>
            <a:ext cx="8131794" cy="531812"/>
            <a:chOff x="1341" y="1723"/>
            <a:chExt cx="3104" cy="335"/>
          </a:xfrm>
          <a:solidFill>
            <a:srgbClr val="008000"/>
          </a:solidFill>
        </p:grpSpPr>
        <p:sp>
          <p:nvSpPr>
            <p:cNvPr id="73" name="AutoShape 23"/>
            <p:cNvSpPr>
              <a:spLocks noChangeArrowheads="1"/>
            </p:cNvSpPr>
            <p:nvPr/>
          </p:nvSpPr>
          <p:spPr bwMode="gray">
            <a:xfrm>
              <a:off x="1341" y="1723"/>
              <a:ext cx="3104" cy="335"/>
            </a:xfrm>
            <a:prstGeom prst="roundRect">
              <a:avLst>
                <a:gd name="adj" fmla="val 16667"/>
              </a:avLst>
            </a:prstGeom>
            <a:grp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tr-TR" dirty="0"/>
            </a:p>
          </p:txBody>
        </p:sp>
        <p:sp>
          <p:nvSpPr>
            <p:cNvPr id="74" name="AutoShape 24"/>
            <p:cNvSpPr>
              <a:spLocks noChangeArrowheads="1"/>
            </p:cNvSpPr>
            <p:nvPr/>
          </p:nvSpPr>
          <p:spPr bwMode="gray">
            <a:xfrm>
              <a:off x="1366" y="1735"/>
              <a:ext cx="3068" cy="148"/>
            </a:xfrm>
            <a:prstGeom prst="roundRect">
              <a:avLst>
                <a:gd name="adj" fmla="val 31505"/>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dirty="0"/>
            </a:p>
          </p:txBody>
        </p:sp>
      </p:grpSp>
      <p:sp>
        <p:nvSpPr>
          <p:cNvPr id="75" name="Text Box 25"/>
          <p:cNvSpPr txBox="1">
            <a:spLocks noChangeArrowheads="1"/>
          </p:cNvSpPr>
          <p:nvPr/>
        </p:nvSpPr>
        <p:spPr bwMode="black">
          <a:xfrm>
            <a:off x="1152774" y="3599135"/>
            <a:ext cx="6790467" cy="366712"/>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tr-TR" altLang="tr-TR" b="1" dirty="0">
                <a:solidFill>
                  <a:schemeClr val="bg1"/>
                </a:solidFill>
              </a:rPr>
              <a:t>Komşumuz  hastalandığında ziyaret edeceğiz</a:t>
            </a:r>
            <a:endParaRPr lang="en-US" altLang="tr-TR" b="1" dirty="0">
              <a:solidFill>
                <a:schemeClr val="bg1"/>
              </a:solidFill>
            </a:endParaRPr>
          </a:p>
        </p:txBody>
      </p:sp>
      <p:sp>
        <p:nvSpPr>
          <p:cNvPr id="76" name="AutoShape 26"/>
          <p:cNvSpPr>
            <a:spLocks noChangeArrowheads="1"/>
          </p:cNvSpPr>
          <p:nvPr/>
        </p:nvSpPr>
        <p:spPr bwMode="gray">
          <a:xfrm>
            <a:off x="397124" y="3426097"/>
            <a:ext cx="1131744"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tr-TR" dirty="0"/>
          </a:p>
        </p:txBody>
      </p:sp>
      <p:sp>
        <p:nvSpPr>
          <p:cNvPr id="77" name="Text Box 27"/>
          <p:cNvSpPr txBox="1">
            <a:spLocks noChangeArrowheads="1"/>
          </p:cNvSpPr>
          <p:nvPr/>
        </p:nvSpPr>
        <p:spPr bwMode="gray">
          <a:xfrm>
            <a:off x="551112" y="3524522"/>
            <a:ext cx="5842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tr-TR" sz="2400" b="1" dirty="0">
                <a:solidFill>
                  <a:schemeClr val="bg1"/>
                </a:solidFill>
              </a:rPr>
              <a:t>1</a:t>
            </a:r>
          </a:p>
        </p:txBody>
      </p:sp>
    </p:spTree>
    <p:extLst>
      <p:ext uri="{BB962C8B-B14F-4D97-AF65-F5344CB8AC3E}">
        <p14:creationId xmlns:p14="http://schemas.microsoft.com/office/powerpoint/2010/main" val="87869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 Hediyeleşmek</a:t>
            </a:r>
          </a:p>
        </p:txBody>
      </p:sp>
      <p:sp>
        <p:nvSpPr>
          <p:cNvPr id="6" name="Yuvarlatılmış Dikdörtgen 5"/>
          <p:cNvSpPr/>
          <p:nvPr/>
        </p:nvSpPr>
        <p:spPr>
          <a:xfrm>
            <a:off x="136275" y="1340768"/>
            <a:ext cx="8795250" cy="1121425"/>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1" u="sng" dirty="0"/>
              <a:t>Hadis</a:t>
            </a:r>
            <a:r>
              <a:rPr lang="tr-TR" sz="2000" dirty="0"/>
              <a:t>: “Birbirinize hediye veriniz. Çünkü hediye gönüllerdeki dargınlığı yok eder. Komşu hanımlar birbiriyle hediyeleşmeyi küçümsemesin! Alıp verdikleri şey azıcık bir koyun paçası bile olsa...”</a:t>
            </a:r>
          </a:p>
        </p:txBody>
      </p:sp>
      <p:pic>
        <p:nvPicPr>
          <p:cNvPr id="55298" name="Picture 2" descr="http://3.bp.blogspot.com/-Ux_IYRCPvf4/T14JgLh7Q-I/AAAAAAAAAl8/aG4FN5tG6J0/s640/hediye-we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37339"/>
            <a:ext cx="5544616" cy="408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946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 Hediyeleşmek</a:t>
            </a:r>
          </a:p>
        </p:txBody>
      </p:sp>
      <p:sp>
        <p:nvSpPr>
          <p:cNvPr id="11" name="Yuvarlatılmış Dikdörtgen 10"/>
          <p:cNvSpPr/>
          <p:nvPr/>
        </p:nvSpPr>
        <p:spPr>
          <a:xfrm>
            <a:off x="136275" y="1268760"/>
            <a:ext cx="8795250" cy="1121425"/>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Komşularımıza verdiğimiz küçük hediyeler, bilmeden üzmüş olduğumuz komşularımızı da kazanmak için iyi bir fırsattır ve komşularımızla</a:t>
            </a:r>
          </a:p>
          <a:p>
            <a:r>
              <a:rPr lang="tr-TR" sz="2000" dirty="0"/>
              <a:t>dostluklarımızı pekiştirmemizi sağlayacaktır.</a:t>
            </a:r>
          </a:p>
        </p:txBody>
      </p:sp>
      <p:pic>
        <p:nvPicPr>
          <p:cNvPr id="56322" name="Picture 2" descr="http://www.haberortak.com/image/haber/2010/06/22/Resim_1277234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564904"/>
            <a:ext cx="4149080" cy="41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32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 Hediyeleşmek</a:t>
            </a:r>
          </a:p>
        </p:txBody>
      </p:sp>
      <p:sp>
        <p:nvSpPr>
          <p:cNvPr id="11" name="Yuvarlatılmış Dikdörtgen 10"/>
          <p:cNvSpPr/>
          <p:nvPr/>
        </p:nvSpPr>
        <p:spPr>
          <a:xfrm>
            <a:off x="169238" y="1268760"/>
            <a:ext cx="8795250" cy="1121425"/>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Hediye vermek için olumsuz bir durum olmasına da gerek yoktur. Var olan sevgi bağının güçlenmesi için de hediye verilebilir.</a:t>
            </a:r>
          </a:p>
        </p:txBody>
      </p:sp>
      <p:pic>
        <p:nvPicPr>
          <p:cNvPr id="3" name="Resim 2"/>
          <p:cNvPicPr>
            <a:picLocks noChangeAspect="1"/>
          </p:cNvPicPr>
          <p:nvPr/>
        </p:nvPicPr>
        <p:blipFill rotWithShape="1">
          <a:blip r:embed="rId2"/>
          <a:srcRect l="15429" r="34079" b="33140"/>
          <a:stretch/>
        </p:blipFill>
        <p:spPr>
          <a:xfrm>
            <a:off x="2411760" y="2564904"/>
            <a:ext cx="3600400" cy="4121776"/>
          </a:xfrm>
          <a:prstGeom prst="rect">
            <a:avLst/>
          </a:prstGeom>
        </p:spPr>
      </p:pic>
    </p:spTree>
    <p:extLst>
      <p:ext uri="{BB962C8B-B14F-4D97-AF65-F5344CB8AC3E}">
        <p14:creationId xmlns:p14="http://schemas.microsoft.com/office/powerpoint/2010/main" val="1012086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 Hediyeleşmek</a:t>
            </a:r>
          </a:p>
        </p:txBody>
      </p:sp>
      <p:sp>
        <p:nvSpPr>
          <p:cNvPr id="11" name="Yuvarlatılmış Dikdörtgen 10"/>
          <p:cNvSpPr/>
          <p:nvPr/>
        </p:nvSpPr>
        <p:spPr>
          <a:xfrm>
            <a:off x="169238"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dirty="0"/>
              <a:t>: “</a:t>
            </a:r>
            <a:r>
              <a:rPr lang="tr-TR" sz="2000" i="1" dirty="0"/>
              <a:t>Allah’a ve ahiret gününe iman eden kimse komşusunu rahatsız etmesin. Allah’a ve ahiret gününe iman eden kimse misafirine ikram etsin. Allah’a ve ahiret gününe iman eden kimse ya faydalı söz söylesin veya sussun!”</a:t>
            </a:r>
            <a:endParaRPr lang="tr-TR" sz="2000" dirty="0"/>
          </a:p>
        </p:txBody>
      </p:sp>
      <p:pic>
        <p:nvPicPr>
          <p:cNvPr id="4" name="Resim 3"/>
          <p:cNvPicPr>
            <a:picLocks noChangeAspect="1"/>
          </p:cNvPicPr>
          <p:nvPr/>
        </p:nvPicPr>
        <p:blipFill>
          <a:blip r:embed="rId2"/>
          <a:stretch>
            <a:fillRect/>
          </a:stretch>
        </p:blipFill>
        <p:spPr>
          <a:xfrm>
            <a:off x="2699792" y="2765861"/>
            <a:ext cx="3672408" cy="3831491"/>
          </a:xfrm>
          <a:prstGeom prst="rect">
            <a:avLst/>
          </a:prstGeom>
        </p:spPr>
      </p:pic>
    </p:spTree>
    <p:extLst>
      <p:ext uri="{BB962C8B-B14F-4D97-AF65-F5344CB8AC3E}">
        <p14:creationId xmlns:p14="http://schemas.microsoft.com/office/powerpoint/2010/main" val="1604006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562541" y="2967335"/>
            <a:ext cx="4018921" cy="923330"/>
          </a:xfrm>
          <a:prstGeom prst="rect">
            <a:avLst/>
          </a:prstGeom>
          <a:noFill/>
        </p:spPr>
        <p:txBody>
          <a:bodyPr wrap="none" lIns="91440" tIns="45720" rIns="91440" bIns="45720">
            <a:spAutoFit/>
          </a:bodyPr>
          <a:lstStyle/>
          <a:p>
            <a:pPr algn="ctr"/>
            <a:r>
              <a:rPr lang="tr-T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Teşekkürler</a:t>
            </a:r>
          </a:p>
        </p:txBody>
      </p:sp>
    </p:spTree>
    <p:extLst>
      <p:ext uri="{BB962C8B-B14F-4D97-AF65-F5344CB8AC3E}">
        <p14:creationId xmlns:p14="http://schemas.microsoft.com/office/powerpoint/2010/main" val="3313114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9">
            <a:extLst>
              <a:ext uri="{FF2B5EF4-FFF2-40B4-BE49-F238E27FC236}">
                <a16:creationId xmlns:a16="http://schemas.microsoft.com/office/drawing/2014/main" id="{AAA3F244-23F4-43A4-ABFE-35C26DD09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kdörtgen 17">
            <a:hlinkClick r:id="rId3"/>
            <a:extLst>
              <a:ext uri="{FF2B5EF4-FFF2-40B4-BE49-F238E27FC236}">
                <a16:creationId xmlns:a16="http://schemas.microsoft.com/office/drawing/2014/main" id="{E8769044-5C7E-4FE6-BC31-81883E6D26D3}"/>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Dikdörtgen 18">
            <a:hlinkClick r:id="rId4"/>
            <a:extLst>
              <a:ext uri="{FF2B5EF4-FFF2-40B4-BE49-F238E27FC236}">
                <a16:creationId xmlns:a16="http://schemas.microsoft.com/office/drawing/2014/main" id="{E4904318-6477-48A1-A1C8-5894D684684B}"/>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121333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Ayet:</a:t>
            </a:r>
            <a:r>
              <a:rPr lang="tr-TR" sz="2000" dirty="0"/>
              <a:t> “Allah’a ibadet edin ve ona hiçbir şeyi ortak koşmayın. Anaya, babaya, akrabaya, yetimlere, yoksullara, yakın komşuya, uzak komşuya, yanınızdaki arkadaşa, yolcuya ve elinizin altındakilere iyilik edin. Şüphesiz,</a:t>
            </a:r>
          </a:p>
          <a:p>
            <a:r>
              <a:rPr lang="tr-TR" sz="2000" dirty="0"/>
              <a:t>Allah kibirlenen ve övünen kimseleri sevmez.” </a:t>
            </a:r>
            <a:r>
              <a:rPr lang="tr-TR" sz="1400" dirty="0"/>
              <a:t>(Nisa :36)</a:t>
            </a:r>
          </a:p>
        </p:txBody>
      </p:sp>
      <p:pic>
        <p:nvPicPr>
          <p:cNvPr id="26626" name="Picture 2" descr="http://medya.todayszaman.com/romanya/2014/02/24/kom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52" y="2924944"/>
            <a:ext cx="8064895" cy="3563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1748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Bireyin içinde bulunduğu bu sosyal yapı içerisinde komşuluk, bireyle toplum arasında önemli bir basamağı oluşturur. Komşularla sevinç, üzüntü ve ihtiyaçlarımızı paylaşırız.</a:t>
            </a:r>
          </a:p>
        </p:txBody>
      </p:sp>
      <p:pic>
        <p:nvPicPr>
          <p:cNvPr id="28674" name="Picture 2" descr="http://www.mumsema.org/attachments/5147d1392575186/hz.muhammedin-kom-uluk-ile-ilgili-hadis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08920"/>
            <a:ext cx="7200800" cy="4000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49766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pic>
        <p:nvPicPr>
          <p:cNvPr id="27650" name="Picture 2" descr="http://4.bp.blogspot.com/-MxcSkVAb_V8/Uf8ZIW-fcHI/AAAAAAAADk8/9MBriwtHKIw/s1600/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208" y="1196752"/>
            <a:ext cx="7128792" cy="5476875"/>
          </a:xfrm>
          <a:prstGeom prst="rect">
            <a:avLst/>
          </a:prstGeom>
          <a:noFill/>
          <a:extLst>
            <a:ext uri="{909E8E84-426E-40DD-AFC4-6F175D3DCCD1}">
              <a14:hiddenFill xmlns:a14="http://schemas.microsoft.com/office/drawing/2010/main">
                <a:solidFill>
                  <a:srgbClr val="FFFFFF"/>
                </a:solidFill>
              </a14:hiddenFill>
            </a:ext>
          </a:extLst>
        </p:spPr>
      </p:pic>
      <p:sp>
        <p:nvSpPr>
          <p:cNvPr id="6" name="Yuvarlatılmış Dikdörtgen 5"/>
          <p:cNvSpPr/>
          <p:nvPr/>
        </p:nvSpPr>
        <p:spPr>
          <a:xfrm>
            <a:off x="496465" y="5733256"/>
            <a:ext cx="2275485" cy="72008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Tabi bu kadar da değil.</a:t>
            </a:r>
          </a:p>
        </p:txBody>
      </p:sp>
    </p:spTree>
    <p:extLst>
      <p:ext uri="{BB962C8B-B14F-4D97-AF65-F5344CB8AC3E}">
        <p14:creationId xmlns:p14="http://schemas.microsoft.com/office/powerpoint/2010/main" val="2009022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Hatta zamanla komşularımız aile fertlerimizden daha yakın hâle gelir.</a:t>
            </a:r>
          </a:p>
          <a:p>
            <a:r>
              <a:rPr lang="tr-TR" sz="2000" dirty="0"/>
              <a:t>Komşularımız, zor zamanlarımızda yardım istediğimiz, sevinçli anlarımızda mutluluğumuzu paylaştığımız insanlardır. Komşularımız aile fertlerimiz gibidir.</a:t>
            </a:r>
          </a:p>
        </p:txBody>
      </p:sp>
      <p:pic>
        <p:nvPicPr>
          <p:cNvPr id="35842" name="Picture 2" descr="http://d.haberciniz.biz/other/yeni-evler,-eski-dostluklar-izmir-20101009AY34742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84888"/>
            <a:ext cx="6048672" cy="4010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8307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Yaşadığımız şehir hayatı, insanı kalabalıklar içinde birbirine yabancı komşular durumuna getirmiştir. Günümüzde hem iş ortamında hem de komşuluk ilişkilerinde herkesin kendi işine baktığı, kendi özel hayatı içinde “yalnızlık” yaşadığı bir hayat anlayışı hâkimdir.</a:t>
            </a:r>
          </a:p>
        </p:txBody>
      </p:sp>
      <p:pic>
        <p:nvPicPr>
          <p:cNvPr id="34818" name="Picture 2" descr="http://4.bp.blogspot.com/-VRYm_E5Rb4g/UY1LfctaRBI/AAAAAAAAAIk/9hGp166ESKc/s1600/12aw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7336041" cy="380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958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1. Komşularla İletişim</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dirty="0"/>
              <a:t>: “</a:t>
            </a:r>
            <a:r>
              <a:rPr lang="tr-TR" sz="2000" i="1" dirty="0"/>
              <a:t>Yapacağı kötülüklerden komşusu emniyette olmayan kimse cennete giremez.</a:t>
            </a:r>
            <a:r>
              <a:rPr lang="tr-TR" sz="2000" dirty="0"/>
              <a:t>”</a:t>
            </a:r>
          </a:p>
        </p:txBody>
      </p:sp>
      <p:pic>
        <p:nvPicPr>
          <p:cNvPr id="33794" name="Picture 2" descr="http://dunyalilar.org/wp-content/uploads/2013/01/gurul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7296894" cy="405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9431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 [HEM]">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HMH-iho7-unite4-komsuluk</Template>
  <TotalTime>28</TotalTime>
  <Words>1327</Words>
  <Application>Microsoft Office PowerPoint</Application>
  <PresentationFormat>Ekran Gösterisi (4:3)</PresentationFormat>
  <Paragraphs>110</Paragraphs>
  <Slides>36</Slides>
  <Notes>0</Notes>
  <HiddenSlides>0</HiddenSlides>
  <MMClips>0</MMClips>
  <ScaleCrop>false</ScaleCrop>
  <HeadingPairs>
    <vt:vector size="8" baseType="variant">
      <vt:variant>
        <vt:lpstr>Kullanılan Yazı Tipleri</vt:lpstr>
      </vt:variant>
      <vt:variant>
        <vt:i4>3</vt:i4>
      </vt:variant>
      <vt:variant>
        <vt:lpstr>Tema</vt:lpstr>
      </vt:variant>
      <vt:variant>
        <vt:i4>3</vt:i4>
      </vt:variant>
      <vt:variant>
        <vt:lpstr>Eklenmiş OLE Hizmet Programları</vt:lpstr>
      </vt:variant>
      <vt:variant>
        <vt:i4>1</vt:i4>
      </vt:variant>
      <vt:variant>
        <vt:lpstr>Slayt Başlıkları</vt:lpstr>
      </vt:variant>
      <vt:variant>
        <vt:i4>36</vt:i4>
      </vt:variant>
    </vt:vector>
  </HeadingPairs>
  <TitlesOfParts>
    <vt:vector size="43" baseType="lpstr">
      <vt:lpstr>Arial</vt:lpstr>
      <vt:lpstr>Verdana</vt:lpstr>
      <vt:lpstr>Wingdings</vt:lpstr>
      <vt:lpstr>sample</vt:lpstr>
      <vt:lpstr>22 [HEM]</vt:lpstr>
      <vt:lpstr>Diseño predeterminado</vt:lpstr>
      <vt:lpstr>Image</vt:lpstr>
      <vt:lpstr>Hz. Muhammed’in Hayatı</vt:lpstr>
      <vt:lpstr>Bölüm İçindekiler</vt:lpstr>
      <vt:lpstr> 1. Komşularla İletişim </vt:lpstr>
      <vt:lpstr> 1. Komşularla İletişim </vt:lpstr>
      <vt:lpstr> 1. Komşularla İletişim </vt:lpstr>
      <vt:lpstr> 1. Komşularla İletişim </vt:lpstr>
      <vt:lpstr> 1. Komşularla İletişim </vt:lpstr>
      <vt:lpstr> 1. Komşularla İletişim </vt:lpstr>
      <vt:lpstr> 1. Komşularla İletişim </vt:lpstr>
      <vt:lpstr> 1. Komşularla İletişim </vt:lpstr>
      <vt:lpstr> 1. Komşularla İletişim </vt:lpstr>
      <vt:lpstr> 1. Komşularla İletişim </vt:lpstr>
      <vt:lpstr> 2. Komşularla Sevinci ve Üzüntüyü Paylaşmak </vt:lpstr>
      <vt:lpstr> 2. Komşularla Sevinci ve Üzüntüyü Paylaşmak </vt:lpstr>
      <vt:lpstr> 2. Komşularla Sevinci ve Üzüntüyü Paylaşmak </vt:lpstr>
      <vt:lpstr> 2. Komşularla Sevinci ve Üzüntüyü Paylaşmak </vt:lpstr>
      <vt:lpstr> 2. Komşularla Sevinci ve Üzüntüyü Paylaşmak </vt:lpstr>
      <vt:lpstr> 2. Komşularla Sevinci ve Üzüntüyü Paylaşmak </vt:lpstr>
      <vt:lpstr> 2. Komşularla Sevinci ve Üzüntüyü Paylaşmak </vt:lpstr>
      <vt:lpstr> 2. Komşularla Sevinci ve Üzüntüyü Paylaşmak </vt:lpstr>
      <vt:lpstr> 2. Komşularla Sevinci ve Üzüntüyü Paylaşmak </vt:lpstr>
      <vt:lpstr>3. Komşu Haklarını Gözetmek</vt:lpstr>
      <vt:lpstr>3. Komşu Haklarını Gözetmek</vt:lpstr>
      <vt:lpstr>3. Komşu Haklarını Gözetmek</vt:lpstr>
      <vt:lpstr>3. Komşu Haklarını Gözetmek</vt:lpstr>
      <vt:lpstr>3. Komşu Haklarını Gözetmek</vt:lpstr>
      <vt:lpstr>3. Komşu Haklarını Gözetmek</vt:lpstr>
      <vt:lpstr>3. Komşu Haklarını Gözetmek</vt:lpstr>
      <vt:lpstr>3. Komşu Haklarını Gözetmek</vt:lpstr>
      <vt:lpstr> Komşu Hakkı </vt:lpstr>
      <vt:lpstr>4. Hediyeleşmek</vt:lpstr>
      <vt:lpstr>4. Hediyeleşmek</vt:lpstr>
      <vt:lpstr>4. Hediyeleşmek</vt:lpstr>
      <vt:lpstr>4. Hediyeleşmek</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8</cp:revision>
  <dcterms:created xsi:type="dcterms:W3CDTF">2015-02-17T20:04:31Z</dcterms:created>
  <dcterms:modified xsi:type="dcterms:W3CDTF">2022-11-30T13:54:20Z</dcterms:modified>
</cp:coreProperties>
</file>