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6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C5C5"/>
    <a:srgbClr val="FFFF00"/>
    <a:srgbClr val="008000"/>
    <a:srgbClr val="FF3300"/>
    <a:srgbClr val="CC9900"/>
    <a:srgbClr val="FF990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041" autoAdjust="0"/>
  </p:normalViewPr>
  <p:slideViewPr>
    <p:cSldViewPr>
      <p:cViewPr varScale="1">
        <p:scale>
          <a:sx n="70" d="100"/>
          <a:sy n="70" d="100"/>
        </p:scale>
        <p:origin x="66" y="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A7F5E6-C7EE-4A50-AC39-1501B764B4C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763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6E3EF3-2B62-420E-BCEC-01E5207ABDA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188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51F1A-DFD8-4478-8420-73722F54FB97}" type="slidenum">
              <a:rPr lang="tr-TR"/>
              <a:pPr/>
              <a:t>1</a:t>
            </a:fld>
            <a:endParaRPr lang="tr-TR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025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9A0C1-8A6E-467D-BA57-355C5E4F7AA4}" type="slidenum">
              <a:rPr lang="tr-TR"/>
              <a:pPr/>
              <a:t>10</a:t>
            </a:fld>
            <a:endParaRPr lang="tr-TR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043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01645-CAEF-470D-91E9-3CF9ED6AD962}" type="slidenum">
              <a:rPr lang="tr-TR"/>
              <a:pPr/>
              <a:t>11</a:t>
            </a:fld>
            <a:endParaRPr lang="tr-TR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118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A8A18-710C-4579-B494-B3446A56E7D6}" type="slidenum">
              <a:rPr lang="tr-TR"/>
              <a:pPr/>
              <a:t>12</a:t>
            </a:fld>
            <a:endParaRPr lang="tr-TR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0192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E1343-FED9-4FFB-9B63-2903EFFBA961}" type="slidenum">
              <a:rPr lang="tr-TR"/>
              <a:pPr/>
              <a:t>13</a:t>
            </a:fld>
            <a:endParaRPr lang="tr-TR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351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26162-BDA1-41CE-8429-AC17D7BC1F6F}" type="slidenum">
              <a:rPr lang="tr-TR"/>
              <a:pPr/>
              <a:t>14</a:t>
            </a:fld>
            <a:endParaRPr lang="tr-TR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17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824A7-08B6-405A-B683-3DDA059B415E}" type="slidenum">
              <a:rPr lang="tr-TR"/>
              <a:pPr/>
              <a:t>15</a:t>
            </a:fld>
            <a:endParaRPr lang="tr-TR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834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F8D24-DF3C-4BD3-9D49-6A00AE6E2698}" type="slidenum">
              <a:rPr lang="tr-TR"/>
              <a:pPr/>
              <a:t>16</a:t>
            </a:fld>
            <a:endParaRPr lang="tr-TR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965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60D88-EB90-4092-8CAD-86CA44CB6980}" type="slidenum">
              <a:rPr lang="tr-TR"/>
              <a:pPr/>
              <a:t>17</a:t>
            </a:fld>
            <a:endParaRPr lang="tr-TR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21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D5168-D24F-4EE8-AF5C-A668489B9D05}" type="slidenum">
              <a:rPr lang="tr-TR"/>
              <a:pPr/>
              <a:t>2</a:t>
            </a:fld>
            <a:endParaRPr lang="tr-TR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093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58281-8023-4D31-9BEA-94D20801959B}" type="slidenum">
              <a:rPr lang="tr-TR"/>
              <a:pPr/>
              <a:t>3</a:t>
            </a:fld>
            <a:endParaRPr lang="tr-TR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357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18060-5526-4BE2-9481-6FD7ACAC0BA3}" type="slidenum">
              <a:rPr lang="tr-TR"/>
              <a:pPr/>
              <a:t>4</a:t>
            </a:fld>
            <a:endParaRPr lang="tr-TR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448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69569-6838-4BD3-93EA-C4173AA9DF0F}" type="slidenum">
              <a:rPr lang="tr-TR"/>
              <a:pPr/>
              <a:t>5</a:t>
            </a:fld>
            <a:endParaRPr lang="tr-TR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204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EB234-24AD-4290-B569-7F541287520C}" type="slidenum">
              <a:rPr lang="tr-TR"/>
              <a:pPr/>
              <a:t>6</a:t>
            </a:fld>
            <a:endParaRPr lang="tr-TR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469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EA8D3-CE21-43CA-BFF1-0F5A9C413BEC}" type="slidenum">
              <a:rPr lang="tr-TR"/>
              <a:pPr/>
              <a:t>7</a:t>
            </a:fld>
            <a:endParaRPr lang="tr-TR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0973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AB08C-052B-410D-A86A-610108DEA78B}" type="slidenum">
              <a:rPr lang="tr-TR"/>
              <a:pPr/>
              <a:t>8</a:t>
            </a:fld>
            <a:endParaRPr lang="tr-TR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6823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EF8152-D034-4392-A532-B5A4F8A72B4D}" type="slidenum">
              <a:rPr lang="tr-TR"/>
              <a:pPr/>
              <a:t>9</a:t>
            </a:fld>
            <a:endParaRPr lang="tr-TR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21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A9B4C-1DF3-4F60-BA0F-347535AFA12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629468"/>
      </p:ext>
    </p:extLst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23B84-2829-42A8-9A24-35B9DF147A4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6964509"/>
      </p:ext>
    </p:extLst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1CD94-9759-4F7E-A040-883531267D1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651035"/>
      </p:ext>
    </p:extLst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648B0-64C5-4BE5-894E-E98DA3006BD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278924"/>
      </p:ext>
    </p:extLst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C92F2-B69A-434A-B298-72530402EF8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284254"/>
      </p:ext>
    </p:extLst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D8C7-8EB1-4E7E-9D81-3C3A33EC328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031807"/>
      </p:ext>
    </p:extLst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01CAA-5450-4F1A-99BD-31247EF9F9E7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63833"/>
      </p:ext>
    </p:extLst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5D9D2-3A43-4376-B4E0-A3EB5834B2E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974382"/>
      </p:ext>
    </p:extLst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5FA2-066F-4E3F-9615-C7E774E34E9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079237"/>
      </p:ext>
    </p:extLst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48FF-B5C2-4E05-959E-3B32F3035DE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370330"/>
      </p:ext>
    </p:extLst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EBB70-EB9E-465D-AF4E-F1CD9FB4B35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8642758"/>
      </p:ext>
    </p:extLst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C72946-62B6-4581-883C-31552BFF44EC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1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61" name="Picture 21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62" name="Picture 22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63" name="Picture 23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64" name="Picture 24" descr="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65" name="Picture 25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67" name="Text Box 27"/>
          <p:cNvSpPr txBox="1">
            <a:spLocks noChangeArrowheads="1"/>
          </p:cNvSpPr>
          <p:nvPr/>
        </p:nvSpPr>
        <p:spPr bwMode="auto">
          <a:xfrm>
            <a:off x="2051050" y="992188"/>
            <a:ext cx="4840288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r-TR" sz="6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</a:rPr>
              <a:t>TARİHE</a:t>
            </a:r>
          </a:p>
          <a:p>
            <a:pPr algn="ctr">
              <a:lnSpc>
                <a:spcPct val="120000"/>
              </a:lnSpc>
            </a:pPr>
            <a:r>
              <a:rPr lang="tr-TR" sz="6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</a:rPr>
              <a:t>GEÇENLER</a:t>
            </a:r>
          </a:p>
        </p:txBody>
      </p:sp>
      <p:sp>
        <p:nvSpPr>
          <p:cNvPr id="291868" name="WordArt 28"/>
          <p:cNvSpPr>
            <a:spLocks noChangeArrowheads="1" noChangeShapeType="1" noTextEdit="1"/>
          </p:cNvSpPr>
          <p:nvPr/>
        </p:nvSpPr>
        <p:spPr bwMode="auto">
          <a:xfrm>
            <a:off x="2413000" y="3716338"/>
            <a:ext cx="6335713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FFFF">
                    <a:alpha val="30000"/>
                  </a:srgbClr>
                </a:solidFill>
                <a:cs typeface="Times New Roman" panose="02020603050405020304" pitchFamily="18" charset="0"/>
              </a:rPr>
              <a:t>tarihe geçenler</a:t>
            </a:r>
          </a:p>
        </p:txBody>
      </p:sp>
      <p:sp>
        <p:nvSpPr>
          <p:cNvPr id="291869" name="WordArt 29"/>
          <p:cNvSpPr>
            <a:spLocks noChangeArrowheads="1" noChangeShapeType="1" noTextEdit="1"/>
          </p:cNvSpPr>
          <p:nvPr/>
        </p:nvSpPr>
        <p:spPr bwMode="auto">
          <a:xfrm>
            <a:off x="250825" y="5156200"/>
            <a:ext cx="7848600" cy="136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FFFF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tarihe geçenler</a:t>
            </a:r>
          </a:p>
        </p:txBody>
      </p:sp>
      <p:sp>
        <p:nvSpPr>
          <p:cNvPr id="291870" name="WordArt 30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5327650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FFFF">
                    <a:alpha val="3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tarihe geçenler</a:t>
            </a:r>
          </a:p>
        </p:txBody>
      </p:sp>
    </p:spTree>
    <p:custDataLst>
      <p:tags r:id="rId1"/>
    </p:custDataLst>
  </p:cSld>
  <p:clrMapOvr>
    <a:masterClrMapping/>
  </p:clrMapOvr>
  <p:transition spd="med" advTm="31000">
    <p:fade/>
    <p:sndAc>
      <p:stSnd>
        <p:snd r:embed="rId4" name="slaytizle.com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29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29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29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29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91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91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9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8.51064E-7 L 0.18108 8.51064E-7 " pathEditMode="relative" ptsTypes="AA">
                                      <p:cBhvr>
                                        <p:cTn id="41" dur="7000" fill="hold"/>
                                        <p:tgtEl>
                                          <p:spTgt spid="291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23682E-6 L -0.15747 -4.23682E-6 " pathEditMode="relative" ptsTypes="AA">
                                      <p:cBhvr>
                                        <p:cTn id="43" dur="7000" fill="hold"/>
                                        <p:tgtEl>
                                          <p:spTgt spid="291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51064E-7 L 0.08663 8.51064E-7 " pathEditMode="relative" ptsTypes="AA">
                                      <p:cBhvr>
                                        <p:cTn id="45" dur="8000" fill="hold"/>
                                        <p:tgtEl>
                                          <p:spTgt spid="291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91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91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91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67" grpId="0"/>
      <p:bldP spid="291868" grpId="0" animBg="1"/>
      <p:bldP spid="291868" grpId="1" animBg="1"/>
      <p:bldP spid="291868" grpId="2" animBg="1"/>
      <p:bldP spid="291869" grpId="0" animBg="1"/>
      <p:bldP spid="291869" grpId="1" animBg="1"/>
      <p:bldP spid="291869" grpId="2" animBg="1"/>
      <p:bldP spid="291870" grpId="0" animBg="1"/>
      <p:bldP spid="291870" grpId="1" animBg="1"/>
      <p:bldP spid="291870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5" name="Picture 7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8300"/>
            <a:ext cx="9144000" cy="976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179388" y="93663"/>
            <a:ext cx="87852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r-TR" sz="2500">
                <a:solidFill>
                  <a:schemeClr val="bg1"/>
                </a:solidFill>
                <a:latin typeface="Arial" panose="020B0604020202020204" pitchFamily="34" charset="0"/>
              </a:rPr>
              <a:t>Tayyare düştü, hava hafif sisli olduğu için tabi gemiler bu sükutu göremiyorlardı. … Tayyareciler geriye kendini denize attı. </a:t>
            </a:r>
            <a:r>
              <a:rPr lang="tr-TR" sz="2500">
                <a:solidFill>
                  <a:srgbClr val="FF9900"/>
                </a:solidFill>
                <a:latin typeface="Arial" panose="020B0604020202020204" pitchFamily="34" charset="0"/>
              </a:rPr>
              <a:t>Kendi gemileri istikametinde yüzmeye başladılar</a:t>
            </a:r>
            <a:r>
              <a:rPr lang="tr-TR" sz="25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4427538" y="1800225"/>
            <a:ext cx="46815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000" i="1">
                <a:solidFill>
                  <a:srgbClr val="FFFF00"/>
                </a:solidFill>
              </a:rPr>
              <a:t>Mülazım-ı Evvel Ruhi Bey</a:t>
            </a:r>
          </a:p>
        </p:txBody>
      </p:sp>
    </p:spTree>
  </p:cSld>
  <p:clrMapOvr>
    <a:masterClrMapping/>
  </p:clrMapOvr>
  <p:transition spd="med" advTm="139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7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2" grpId="0"/>
      <p:bldP spid="3348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902" name="Picture 6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4913"/>
            <a:ext cx="9144000" cy="933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82804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Ben mermi sürüyordum. İkinci erdim topta. </a:t>
            </a:r>
          </a:p>
          <a:p>
            <a:pPr>
              <a:lnSpc>
                <a:spcPct val="120000"/>
              </a:lnSpc>
            </a:pP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Çanakkale Boğazı karabulut gibi gemi doluydu.</a:t>
            </a:r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5722938" y="1268413"/>
            <a:ext cx="352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000" i="1">
                <a:solidFill>
                  <a:srgbClr val="FFFF00"/>
                </a:solidFill>
              </a:rPr>
              <a:t>Ahmet BAŞARAN</a:t>
            </a:r>
          </a:p>
          <a:p>
            <a:r>
              <a:rPr lang="tr-TR" sz="3000" i="1">
                <a:solidFill>
                  <a:srgbClr val="FFFF00"/>
                </a:solidFill>
              </a:rPr>
              <a:t>Çanakkale Gazisi</a:t>
            </a:r>
          </a:p>
        </p:txBody>
      </p:sp>
    </p:spTree>
  </p:cSld>
  <p:clrMapOvr>
    <a:masterClrMapping/>
  </p:clrMapOvr>
  <p:transition spd="med" advTm="125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0" grpId="0"/>
      <p:bldP spid="3369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0" name="Picture 6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8075"/>
            <a:ext cx="9144000" cy="796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8569325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Bir İngiliz askeriyle, bizim askerlerden biri, süngülerini birbirine saplamışlar, yan yana yere düşmüşler. </a:t>
            </a: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Yerde öylecene can vermişler yatıyorlardı.</a:t>
            </a:r>
          </a:p>
        </p:txBody>
      </p:sp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5940425" y="1773238"/>
            <a:ext cx="3168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000" i="1">
                <a:solidFill>
                  <a:srgbClr val="FFFF00"/>
                </a:solidFill>
              </a:rPr>
              <a:t>Mehmet ORAL</a:t>
            </a:r>
          </a:p>
          <a:p>
            <a:r>
              <a:rPr lang="tr-TR" sz="3000" i="1">
                <a:solidFill>
                  <a:srgbClr val="FFFF00"/>
                </a:solidFill>
              </a:rPr>
              <a:t>Çanakkale Gazisi</a:t>
            </a:r>
          </a:p>
        </p:txBody>
      </p:sp>
    </p:spTree>
  </p:cSld>
  <p:clrMapOvr>
    <a:masterClrMapping/>
  </p:clrMapOvr>
  <p:transition spd="med" advTm="1401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8" grpId="0"/>
      <p:bldP spid="3389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8" name="Picture 6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3113"/>
            <a:ext cx="9144000" cy="890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144463" y="44450"/>
            <a:ext cx="896461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Çocuklar, benimle uğraşacak zaman değil, </a:t>
            </a: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düşmana yumruğunuzu vuracak zamandır.</a:t>
            </a: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 Kuvvetli bir hücum yapın ki; bölüğümün muvaffakiyetini göreyim. </a:t>
            </a:r>
          </a:p>
          <a:p>
            <a:pPr>
              <a:lnSpc>
                <a:spcPct val="120000"/>
              </a:lnSpc>
            </a:pP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Ta ki, gözüm açık gitmesin.</a:t>
            </a:r>
          </a:p>
        </p:txBody>
      </p:sp>
      <p:sp>
        <p:nvSpPr>
          <p:cNvPr id="340999" name="Text Box 7"/>
          <p:cNvSpPr txBox="1">
            <a:spLocks noChangeArrowheads="1"/>
          </p:cNvSpPr>
          <p:nvPr/>
        </p:nvSpPr>
        <p:spPr bwMode="auto">
          <a:xfrm>
            <a:off x="5795963" y="1844675"/>
            <a:ext cx="3168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000" i="1">
                <a:solidFill>
                  <a:srgbClr val="FFFF00"/>
                </a:solidFill>
              </a:rPr>
              <a:t>Şehit Hasan Fehmi Bey’in Son Sözleri</a:t>
            </a:r>
          </a:p>
        </p:txBody>
      </p:sp>
    </p:spTree>
  </p:cSld>
  <p:clrMapOvr>
    <a:masterClrMapping/>
  </p:clrMapOvr>
  <p:transition spd="med" advTm="153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88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6" grpId="0"/>
      <p:bldP spid="3409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8" name="Picture 8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3975"/>
            <a:ext cx="9144000" cy="81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179388" y="44450"/>
            <a:ext cx="8964612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Mayıs’ta vardık biz. Velakin Mayıs’ın kaçıydı, orasını bilemeyiz… </a:t>
            </a: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Şimdi girdik müdafaya</a:t>
            </a: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… İşte, düşmanla bizim istihkamın arası elli metre kadardı.</a:t>
            </a:r>
          </a:p>
        </p:txBody>
      </p:sp>
      <p:sp>
        <p:nvSpPr>
          <p:cNvPr id="343049" name="Text Box 9"/>
          <p:cNvSpPr txBox="1">
            <a:spLocks noChangeArrowheads="1"/>
          </p:cNvSpPr>
          <p:nvPr/>
        </p:nvSpPr>
        <p:spPr bwMode="auto">
          <a:xfrm>
            <a:off x="5005388" y="1628775"/>
            <a:ext cx="41036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000" i="1">
                <a:solidFill>
                  <a:srgbClr val="FFFF00"/>
                </a:solidFill>
              </a:rPr>
              <a:t>Ayazlı Ecir Bin Mustafa</a:t>
            </a:r>
          </a:p>
          <a:p>
            <a:r>
              <a:rPr lang="tr-TR" sz="3000" i="1">
                <a:solidFill>
                  <a:srgbClr val="FFFF00"/>
                </a:solidFill>
              </a:rPr>
              <a:t>Çanakkale Gazisi</a:t>
            </a:r>
          </a:p>
        </p:txBody>
      </p:sp>
    </p:spTree>
  </p:cSld>
  <p:clrMapOvr>
    <a:masterClrMapping/>
  </p:clrMapOvr>
  <p:transition spd="med" advTm="137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4" grpId="0"/>
      <p:bldP spid="3430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4" name="Picture 6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0238"/>
            <a:ext cx="9144000" cy="875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82804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Yanımdaki bütün arkadaşlarım şehit oldu. Bir ben kaldım. “</a:t>
            </a: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Ben de vurulurum burada</a:t>
            </a: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” diye düşündüm.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5867400" y="1558925"/>
            <a:ext cx="2952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000" i="1">
                <a:solidFill>
                  <a:srgbClr val="FFFF00"/>
                </a:solidFill>
              </a:rPr>
              <a:t>Halil KOÇ</a:t>
            </a:r>
          </a:p>
          <a:p>
            <a:r>
              <a:rPr lang="tr-TR" sz="3000" i="1">
                <a:solidFill>
                  <a:srgbClr val="FFFF00"/>
                </a:solidFill>
              </a:rPr>
              <a:t>Çanakkale Gazisi</a:t>
            </a:r>
          </a:p>
        </p:txBody>
      </p:sp>
    </p:spTree>
  </p:cSld>
  <p:clrMapOvr>
    <a:masterClrMapping/>
  </p:clrMapOvr>
  <p:transition spd="med" advTm="14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  <p:bldP spid="3450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2" name="Picture 6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3975"/>
            <a:ext cx="9144000" cy="81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8713787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Arkasından bir mermi daha… Avcı hatlarının tam orta yerine. </a:t>
            </a: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Bir bağırtı koptu. Birkaç şehit, 4-5 yaralı. </a:t>
            </a:r>
          </a:p>
          <a:p>
            <a:pPr>
              <a:lnSpc>
                <a:spcPct val="120000"/>
              </a:lnSpc>
            </a:pP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Hemen sıhhiyeler koşup geldiler.</a:t>
            </a:r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6011863" y="1412875"/>
            <a:ext cx="2952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000" i="1">
                <a:solidFill>
                  <a:srgbClr val="FFFF00"/>
                </a:solidFill>
              </a:rPr>
              <a:t>Hakkı TUNA</a:t>
            </a:r>
          </a:p>
          <a:p>
            <a:r>
              <a:rPr lang="tr-TR" sz="3000" i="1">
                <a:solidFill>
                  <a:srgbClr val="FFFF00"/>
                </a:solidFill>
              </a:rPr>
              <a:t>Çanakkale Gazisi</a:t>
            </a:r>
          </a:p>
        </p:txBody>
      </p:sp>
    </p:spTree>
  </p:cSld>
  <p:clrMapOvr>
    <a:masterClrMapping/>
  </p:clrMapOvr>
  <p:transition spd="med" advTm="1698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8000" fill="hold"/>
                                        <p:tgtEl>
                                          <p:spTgt spid="347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/>
      <p:bldP spid="3471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187" name="Picture 3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188" name="Picture 4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189" name="Picture 5" descr="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190" name="Picture 6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2051050" y="992188"/>
            <a:ext cx="4840288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r-TR" sz="6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</a:rPr>
              <a:t>TARİHE</a:t>
            </a:r>
          </a:p>
          <a:p>
            <a:pPr algn="ctr">
              <a:lnSpc>
                <a:spcPct val="120000"/>
              </a:lnSpc>
            </a:pPr>
            <a:r>
              <a:rPr lang="tr-TR" sz="6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</a:rPr>
              <a:t>GEÇENLER</a:t>
            </a:r>
          </a:p>
        </p:txBody>
      </p:sp>
      <p:sp>
        <p:nvSpPr>
          <p:cNvPr id="349193" name="WordArt 9"/>
          <p:cNvSpPr>
            <a:spLocks noChangeArrowheads="1" noChangeShapeType="1" noTextEdit="1"/>
          </p:cNvSpPr>
          <p:nvPr/>
        </p:nvSpPr>
        <p:spPr bwMode="auto">
          <a:xfrm>
            <a:off x="2413000" y="3716338"/>
            <a:ext cx="6335713" cy="10080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FFFF">
                    <a:alpha val="30000"/>
                  </a:srgbClr>
                </a:solidFill>
                <a:cs typeface="Times New Roman" panose="02020603050405020304" pitchFamily="18" charset="0"/>
              </a:rPr>
              <a:t>tarihe geçenler</a:t>
            </a:r>
          </a:p>
        </p:txBody>
      </p:sp>
      <p:sp>
        <p:nvSpPr>
          <p:cNvPr id="349194" name="WordArt 10"/>
          <p:cNvSpPr>
            <a:spLocks noChangeArrowheads="1" noChangeShapeType="1" noTextEdit="1"/>
          </p:cNvSpPr>
          <p:nvPr/>
        </p:nvSpPr>
        <p:spPr bwMode="auto">
          <a:xfrm>
            <a:off x="250825" y="5156200"/>
            <a:ext cx="7848600" cy="136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FFFF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tarihe geçenler</a:t>
            </a:r>
          </a:p>
        </p:txBody>
      </p:sp>
      <p:sp>
        <p:nvSpPr>
          <p:cNvPr id="349195" name="WordArt 11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5327650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solidFill>
                  <a:srgbClr val="FFFFFF">
                    <a:alpha val="3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tarihe geçenler</a:t>
            </a:r>
          </a:p>
        </p:txBody>
      </p:sp>
    </p:spTree>
    <p:custDataLst>
      <p:tags r:id="rId1"/>
    </p:custDataLst>
  </p:cSld>
  <p:clrMapOvr>
    <a:masterClrMapping/>
  </p:clrMapOvr>
  <p:transition spd="med" advTm="3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3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8.51064E-7 L 0.18108 8.51064E-7 " pathEditMode="relative" ptsTypes="AA">
                                      <p:cBhvr>
                                        <p:cTn id="41" dur="7000" fill="hold"/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23682E-6 L -0.15747 -4.23682E-6 " pathEditMode="relative" ptsTypes="AA">
                                      <p:cBhvr>
                                        <p:cTn id="43" dur="7000" fill="hold"/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51064E-7 L 0.08663 8.51064E-7 " pathEditMode="relative" ptsTypes="AA">
                                      <p:cBhvr>
                                        <p:cTn id="45" dur="8000" fill="hold"/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49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349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49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2" grpId="0"/>
      <p:bldP spid="349193" grpId="0" animBg="1"/>
      <p:bldP spid="349193" grpId="1" animBg="1"/>
      <p:bldP spid="349193" grpId="2" animBg="1"/>
      <p:bldP spid="349194" grpId="0" animBg="1"/>
      <p:bldP spid="349194" grpId="1" animBg="1"/>
      <p:bldP spid="349194" grpId="2" animBg="1"/>
      <p:bldP spid="349195" grpId="0" animBg="1"/>
      <p:bldP spid="349195" grpId="1" animBg="1"/>
      <p:bldP spid="34919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23" name="Picture 7" descr="B56_askerler116fz[1]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252413" y="115888"/>
            <a:ext cx="8640762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Çanakkale Zaferi,</a:t>
            </a: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 Türk askerinin ruh kudretini gösteren, şayan-ı hayret ve tebrik bir misaldir. Emin olmalısınız ki Çanakkale muharebelerini kazandıran bu yüksek ruhtur.</a:t>
            </a:r>
          </a:p>
        </p:txBody>
      </p:sp>
      <p:sp>
        <p:nvSpPr>
          <p:cNvPr id="316421" name="Text Box 5"/>
          <p:cNvSpPr txBox="1">
            <a:spLocks noChangeArrowheads="1"/>
          </p:cNvSpPr>
          <p:nvPr/>
        </p:nvSpPr>
        <p:spPr bwMode="auto">
          <a:xfrm>
            <a:off x="323850" y="1943100"/>
            <a:ext cx="3816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000" i="1">
                <a:solidFill>
                  <a:srgbClr val="FFFF00"/>
                </a:solidFill>
              </a:rPr>
              <a:t>M. Kemal ATATÜRK</a:t>
            </a:r>
          </a:p>
        </p:txBody>
      </p:sp>
    </p:spTree>
  </p:cSld>
  <p:clrMapOvr>
    <a:masterClrMapping/>
  </p:clrMapOvr>
  <p:transition spd="med" advTm="14125">
    <p:fade/>
    <p:sndAc>
      <p:stSnd loop="1">
        <p:snd r:embed="rId3" name="slaytizle.com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0" grpId="0"/>
      <p:bldP spid="3164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22" name="Picture 10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7575"/>
            <a:ext cx="9144000" cy="90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107950" y="58738"/>
            <a:ext cx="8785225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Sıçan yolundan eşeklerle yemek gelirdi bize. </a:t>
            </a:r>
          </a:p>
          <a:p>
            <a:pPr>
              <a:lnSpc>
                <a:spcPct val="120000"/>
              </a:lnSpc>
            </a:pP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Nohut, bakla, fasulye, mercimek verirlerdi. </a:t>
            </a:r>
          </a:p>
          <a:p>
            <a:pPr>
              <a:lnSpc>
                <a:spcPct val="120000"/>
              </a:lnSpc>
            </a:pP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Aç kalmadık, tütün bile alırdık bazı…</a:t>
            </a:r>
          </a:p>
        </p:txBody>
      </p:sp>
      <p:sp>
        <p:nvSpPr>
          <p:cNvPr id="320524" name="Text Box 12"/>
          <p:cNvSpPr txBox="1">
            <a:spLocks noChangeArrowheads="1"/>
          </p:cNvSpPr>
          <p:nvPr/>
        </p:nvSpPr>
        <p:spPr bwMode="auto">
          <a:xfrm>
            <a:off x="5580063" y="1844675"/>
            <a:ext cx="3313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000" i="1">
                <a:solidFill>
                  <a:srgbClr val="FFFF00"/>
                </a:solidFill>
              </a:rPr>
              <a:t>Şefik Ali ARSLAN</a:t>
            </a:r>
          </a:p>
          <a:p>
            <a:r>
              <a:rPr lang="tr-TR" sz="3000" i="1">
                <a:solidFill>
                  <a:srgbClr val="FFFF00"/>
                </a:solidFill>
              </a:rPr>
              <a:t>Çanakkale Gazisi</a:t>
            </a:r>
          </a:p>
        </p:txBody>
      </p:sp>
    </p:spTree>
  </p:cSld>
  <p:clrMapOvr>
    <a:masterClrMapping/>
  </p:clrMapOvr>
  <p:transition spd="med" advTm="1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320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6" grpId="0"/>
      <p:bldP spid="3205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7" name="Picture 7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1313"/>
            <a:ext cx="9144000" cy="84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179388" y="107950"/>
            <a:ext cx="82804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Biz de Kumkale’deyiz. </a:t>
            </a: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Hava da soğuk</a:t>
            </a: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Zemheri çıkmış mı ne? Yağmur öyle yağıyor ki; istihkamın içi su dolu, </a:t>
            </a: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boğulacağız</a:t>
            </a: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5722938" y="1701800"/>
            <a:ext cx="3313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000" i="1">
                <a:solidFill>
                  <a:srgbClr val="FFFF00"/>
                </a:solidFill>
              </a:rPr>
              <a:t>Osman KAÇMAZ</a:t>
            </a:r>
          </a:p>
          <a:p>
            <a:r>
              <a:rPr lang="tr-TR" sz="3000" i="1">
                <a:solidFill>
                  <a:srgbClr val="FFFF00"/>
                </a:solidFill>
              </a:rPr>
              <a:t>Çanakkale Gazisi</a:t>
            </a:r>
          </a:p>
        </p:txBody>
      </p:sp>
    </p:spTree>
  </p:cSld>
  <p:clrMapOvr>
    <a:masterClrMapping/>
  </p:clrMapOvr>
  <p:transition spd="med" advTm="119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0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4" grpId="0"/>
      <p:bldP spid="3225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4" name="Picture 6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7575"/>
            <a:ext cx="9144000" cy="90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250825" y="44450"/>
            <a:ext cx="864235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O gece akşam karanlığından bir saat sonra gemiler boğazdan dışarıya çıktılar. Üzerlerinde hiçbir ışık yoktu. </a:t>
            </a: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Öylece sessiz ve karanlıkta geçip gittiler.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4787900" y="1844675"/>
            <a:ext cx="424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000" i="1">
                <a:solidFill>
                  <a:srgbClr val="FFFF00"/>
                </a:solidFill>
              </a:rPr>
              <a:t>Ahmet Fehmi TÜRKAN</a:t>
            </a:r>
          </a:p>
          <a:p>
            <a:r>
              <a:rPr lang="tr-TR" sz="3000" i="1">
                <a:solidFill>
                  <a:srgbClr val="FFFF00"/>
                </a:solidFill>
              </a:rPr>
              <a:t>Çanakkale Gazisi</a:t>
            </a:r>
          </a:p>
        </p:txBody>
      </p:sp>
    </p:spTree>
  </p:cSld>
  <p:clrMapOvr>
    <a:masterClrMapping/>
  </p:clrMapOvr>
  <p:transition spd="med" advTm="197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2" grpId="0"/>
      <p:bldP spid="3246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62" name="Picture 6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6850"/>
            <a:ext cx="9144000" cy="83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107950" y="107950"/>
            <a:ext cx="8964613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Kuşlar</a:t>
            </a: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 vardı yeşil yeşil. </a:t>
            </a: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Ateşin arasında gezerlerdi</a:t>
            </a: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. Sonra zeytin ağaçlarına konarlardı. İşte o zeytin ağaçlarını kurşun, gülle kırmış dalını budağını karıştırmış.</a:t>
            </a:r>
          </a:p>
        </p:txBody>
      </p:sp>
      <p:sp>
        <p:nvSpPr>
          <p:cNvPr id="326664" name="Text Box 8"/>
          <p:cNvSpPr txBox="1">
            <a:spLocks noChangeArrowheads="1"/>
          </p:cNvSpPr>
          <p:nvPr/>
        </p:nvSpPr>
        <p:spPr bwMode="auto">
          <a:xfrm>
            <a:off x="5795963" y="1844675"/>
            <a:ext cx="30241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000" i="1">
                <a:solidFill>
                  <a:srgbClr val="FFFF00"/>
                </a:solidFill>
              </a:rPr>
              <a:t>Hüseyin Oğlu </a:t>
            </a:r>
          </a:p>
          <a:p>
            <a:r>
              <a:rPr lang="tr-TR" sz="3000" i="1">
                <a:solidFill>
                  <a:srgbClr val="FFFF00"/>
                </a:solidFill>
              </a:rPr>
              <a:t>Mustafa Onbaşı</a:t>
            </a:r>
          </a:p>
        </p:txBody>
      </p:sp>
    </p:spTree>
  </p:cSld>
  <p:clrMapOvr>
    <a:masterClrMapping/>
  </p:clrMapOvr>
  <p:transition spd="med" advTm="159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225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/>
      <p:bldP spid="3266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10" name="Picture 6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8075"/>
            <a:ext cx="9144000" cy="796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107950" y="44450"/>
            <a:ext cx="90360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r-TR" sz="2500">
                <a:solidFill>
                  <a:schemeClr val="bg1"/>
                </a:solidFill>
                <a:latin typeface="Arial" panose="020B0604020202020204" pitchFamily="34" charset="0"/>
              </a:rPr>
              <a:t>Siperlerine kadar sürünen bu </a:t>
            </a:r>
            <a:r>
              <a:rPr lang="tr-TR" sz="2500">
                <a:solidFill>
                  <a:srgbClr val="FF9900"/>
                </a:solidFill>
                <a:latin typeface="Arial" panose="020B0604020202020204" pitchFamily="34" charset="0"/>
              </a:rPr>
              <a:t>kahraman çocuk</a:t>
            </a:r>
            <a:r>
              <a:rPr lang="tr-TR" sz="2500">
                <a:solidFill>
                  <a:schemeClr val="bg1"/>
                </a:solidFill>
                <a:latin typeface="Arial" panose="020B0604020202020204" pitchFamily="34" charset="0"/>
              </a:rPr>
              <a:t>, hayatının son döneminde </a:t>
            </a:r>
            <a:r>
              <a:rPr lang="tr-TR" sz="2500">
                <a:solidFill>
                  <a:srgbClr val="FF9900"/>
                </a:solidFill>
                <a:latin typeface="Arial" panose="020B0604020202020204" pitchFamily="34" charset="0"/>
              </a:rPr>
              <a:t>kendine değil</a:t>
            </a:r>
            <a:r>
              <a:rPr lang="tr-TR" sz="2500">
                <a:solidFill>
                  <a:schemeClr val="bg1"/>
                </a:solidFill>
                <a:latin typeface="Arial" panose="020B0604020202020204" pitchFamily="34" charset="0"/>
              </a:rPr>
              <a:t>, fakat siperdeki </a:t>
            </a:r>
            <a:r>
              <a:rPr lang="tr-TR" sz="2500">
                <a:solidFill>
                  <a:srgbClr val="FF9900"/>
                </a:solidFill>
                <a:latin typeface="Arial" panose="020B0604020202020204" pitchFamily="34" charset="0"/>
              </a:rPr>
              <a:t>arkadaşlarına</a:t>
            </a:r>
            <a:r>
              <a:rPr lang="tr-TR" sz="2500">
                <a:solidFill>
                  <a:schemeClr val="bg1"/>
                </a:solidFill>
                <a:latin typeface="Arial" panose="020B0604020202020204" pitchFamily="34" charset="0"/>
              </a:rPr>
              <a:t> unutulmaz, </a:t>
            </a:r>
            <a:r>
              <a:rPr lang="tr-TR" sz="2500">
                <a:solidFill>
                  <a:srgbClr val="FF9900"/>
                </a:solidFill>
                <a:latin typeface="Arial" panose="020B0604020202020204" pitchFamily="34" charset="0"/>
              </a:rPr>
              <a:t>büyük bir fedakarlık göstermiş</a:t>
            </a:r>
            <a:r>
              <a:rPr lang="tr-TR" sz="2500">
                <a:solidFill>
                  <a:schemeClr val="bg1"/>
                </a:solidFill>
                <a:latin typeface="Arial" panose="020B0604020202020204" pitchFamily="34" charset="0"/>
              </a:rPr>
              <a:t> bize düşmanın baskınını bildirmişti.</a:t>
            </a:r>
          </a:p>
        </p:txBody>
      </p:sp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5148263" y="1773238"/>
            <a:ext cx="3889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000" i="1">
                <a:solidFill>
                  <a:srgbClr val="FFFF00"/>
                </a:solidFill>
              </a:rPr>
              <a:t>Yüzbaşı Emin Ali Bey</a:t>
            </a:r>
          </a:p>
        </p:txBody>
      </p:sp>
    </p:spTree>
  </p:cSld>
  <p:clrMapOvr>
    <a:masterClrMapping/>
  </p:clrMapOvr>
  <p:transition spd="med" advTm="140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45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8" grpId="0"/>
      <p:bldP spid="3287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8" name="Picture 6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3475"/>
            <a:ext cx="9144000" cy="926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250825" y="107950"/>
            <a:ext cx="82804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Hepimiz hücuma kalktık. Hücuma kalktığımızda </a:t>
            </a:r>
          </a:p>
          <a:p>
            <a:pPr>
              <a:lnSpc>
                <a:spcPct val="120000"/>
              </a:lnSpc>
            </a:pP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Allah Allah</a:t>
            </a: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” diye bağırıyorduk. Biraz ileri varınca </a:t>
            </a:r>
            <a:r>
              <a:rPr lang="tr-TR" sz="2600">
                <a:solidFill>
                  <a:srgbClr val="FF9900"/>
                </a:solidFill>
                <a:latin typeface="Arial" panose="020B0604020202020204" pitchFamily="34" charset="0"/>
              </a:rPr>
              <a:t>bomba atmaya başladılar</a:t>
            </a:r>
            <a:r>
              <a:rPr lang="tr-TR" sz="26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5146675" y="1484313"/>
            <a:ext cx="3889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000" i="1">
                <a:solidFill>
                  <a:srgbClr val="FFFF00"/>
                </a:solidFill>
              </a:rPr>
              <a:t>Ali oğlu Mehmet Çavuş</a:t>
            </a:r>
          </a:p>
        </p:txBody>
      </p:sp>
    </p:spTree>
  </p:cSld>
  <p:clrMapOvr>
    <a:masterClrMapping/>
  </p:clrMapOvr>
  <p:transition spd="med" advTm="1289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6" grpId="0"/>
      <p:bldP spid="3307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7" name="Picture 7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0950"/>
            <a:ext cx="9144000" cy="810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4925" y="44450"/>
            <a:ext cx="92170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r-TR" sz="2500">
                <a:solidFill>
                  <a:schemeClr val="bg1"/>
                </a:solidFill>
                <a:latin typeface="Arial" panose="020B0604020202020204" pitchFamily="34" charset="0"/>
              </a:rPr>
              <a:t>15 Ağustos’taki ölüleri gömmek için verilen </a:t>
            </a:r>
            <a:r>
              <a:rPr lang="tr-TR" sz="2500">
                <a:solidFill>
                  <a:srgbClr val="FF9900"/>
                </a:solidFill>
                <a:latin typeface="Arial" panose="020B0604020202020204" pitchFamily="34" charset="0"/>
              </a:rPr>
              <a:t>ateşkes sırasında</a:t>
            </a:r>
            <a:r>
              <a:rPr lang="tr-TR" sz="2500">
                <a:solidFill>
                  <a:schemeClr val="bg1"/>
                </a:solidFill>
                <a:latin typeface="Arial" panose="020B0604020202020204" pitchFamily="34" charset="0"/>
              </a:rPr>
              <a:t>, Türk askerleriyle görüştük. Neden orada olduğumuz ve ne için çarpıştığımız konusunda iyice şaşırdık.</a:t>
            </a:r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4789488" y="1700213"/>
            <a:ext cx="41036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000" i="1">
                <a:solidFill>
                  <a:srgbClr val="FFFF00"/>
                </a:solidFill>
              </a:rPr>
              <a:t>J.J. Ryan – Yeni Zelanda</a:t>
            </a:r>
          </a:p>
        </p:txBody>
      </p:sp>
    </p:spTree>
  </p:cSld>
  <p:clrMapOvr>
    <a:masterClrMapping/>
  </p:clrMapOvr>
  <p:transition spd="med" advTm="132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500" fill="hold"/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52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/>
      <p:bldP spid="3328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0.7"/>
</p:tagLst>
</file>

<file path=ppt/theme/theme1.xml><?xml version="1.0" encoding="utf-8"?>
<a:theme xmlns:a="http://schemas.openxmlformats.org/drawingml/2006/main" name="Varsayılan Tasarım">
  <a:themeElements>
    <a:clrScheme name="Varsayılan Tasarı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vatanSevgisi_sunu_tarihe_gecenler</Template>
  <TotalTime>2</TotalTime>
  <Words>461</Words>
  <Application>Microsoft Office PowerPoint</Application>
  <PresentationFormat>Ekran Gösterisi (4:3)</PresentationFormat>
  <Paragraphs>73</Paragraphs>
  <Slides>17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Verdana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>www.slaytizle.com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>www.slaytizle.com</dc:subject>
  <dc:creator>Muharrem Övez</dc:creator>
  <dc:description>Slaytizle.com Logosunu kaldırmak korsanlıktır. Logoyu kaldırıp, slaytı kopyalama yoluna gitmeyiniz !!!</dc:description>
  <cp:lastModifiedBy>Muharrem Övez</cp:lastModifiedBy>
  <cp:revision>2</cp:revision>
  <dcterms:created xsi:type="dcterms:W3CDTF">2018-09-14T18:54:00Z</dcterms:created>
  <dcterms:modified xsi:type="dcterms:W3CDTF">2018-09-14T18:56:54Z</dcterms:modified>
</cp:coreProperties>
</file>