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81" r:id="rId2"/>
    <p:sldId id="382" r:id="rId3"/>
    <p:sldId id="384" r:id="rId4"/>
    <p:sldId id="385" r:id="rId5"/>
    <p:sldId id="383" r:id="rId6"/>
    <p:sldId id="273" r:id="rId7"/>
    <p:sldId id="365" r:id="rId8"/>
    <p:sldId id="386" r:id="rId9"/>
    <p:sldId id="387" r:id="rId10"/>
    <p:sldId id="390" r:id="rId11"/>
    <p:sldId id="380" r:id="rId12"/>
    <p:sldId id="364" r:id="rId13"/>
    <p:sldId id="378" r:id="rId14"/>
    <p:sldId id="391" r:id="rId15"/>
    <p:sldId id="396" r:id="rId16"/>
    <p:sldId id="398" r:id="rId17"/>
    <p:sldId id="366" r:id="rId18"/>
    <p:sldId id="368" r:id="rId19"/>
    <p:sldId id="392" r:id="rId20"/>
    <p:sldId id="393" r:id="rId21"/>
    <p:sldId id="394" r:id="rId22"/>
    <p:sldId id="276" r:id="rId23"/>
    <p:sldId id="37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1"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9" d="100"/>
          <a:sy n="69"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D6F0A-7B26-417D-9BF5-5AFBE0316AC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1BA38B52-CE1C-481F-AF5A-867E59852EFD}">
      <dgm:prSet phldrT="[Metin]" custT="1"/>
      <dgm:spPr/>
      <dgm:t>
        <a:bodyPr/>
        <a:lstStyle/>
        <a:p>
          <a:r>
            <a:rPr lang="tr-TR" sz="4000" dirty="0" smtClean="0"/>
            <a:t>Enes b. Malik</a:t>
          </a:r>
          <a:endParaRPr lang="tr-TR" sz="4000" dirty="0"/>
        </a:p>
      </dgm:t>
    </dgm:pt>
    <dgm:pt modelId="{F5FB93CD-D25F-41AE-872F-F9B3F44139E2}" type="parTrans" cxnId="{B26F4BC0-F4B9-431F-8CAF-7AFC17867C14}">
      <dgm:prSet/>
      <dgm:spPr/>
      <dgm:t>
        <a:bodyPr/>
        <a:lstStyle/>
        <a:p>
          <a:endParaRPr lang="tr-TR"/>
        </a:p>
      </dgm:t>
    </dgm:pt>
    <dgm:pt modelId="{E174A1FD-6FCE-4647-9735-A88EA377AF66}" type="sibTrans" cxnId="{B26F4BC0-F4B9-431F-8CAF-7AFC17867C14}">
      <dgm:prSet/>
      <dgm:spPr/>
      <dgm:t>
        <a:bodyPr/>
        <a:lstStyle/>
        <a:p>
          <a:endParaRPr lang="tr-TR"/>
        </a:p>
      </dgm:t>
    </dgm:pt>
    <dgm:pt modelId="{A2D9B1B6-5B43-4E3A-9646-426DC02C2EBB}">
      <dgm:prSet phldrT="[Metin]" custT="1"/>
      <dgm:spPr/>
      <dgm:t>
        <a:bodyPr/>
        <a:lstStyle/>
        <a:p>
          <a:r>
            <a:rPr lang="tr-TR" sz="2800" dirty="0" smtClean="0"/>
            <a:t>Peygamber Efendimiz (</a:t>
          </a:r>
          <a:r>
            <a:rPr lang="tr-TR" sz="2800" dirty="0" err="1" smtClean="0"/>
            <a:t>s.a.v</a:t>
          </a:r>
          <a:r>
            <a:rPr lang="tr-TR" sz="2800" dirty="0" smtClean="0"/>
            <a:t>)’e 10 yıl hizmet etmiştir.</a:t>
          </a:r>
          <a:endParaRPr lang="tr-TR" sz="2800" dirty="0"/>
        </a:p>
      </dgm:t>
    </dgm:pt>
    <dgm:pt modelId="{39C2539B-93DC-4976-BA23-B2645E9DEFD7}" type="parTrans" cxnId="{48488B96-2CAD-4648-B50F-2AA67EF0E448}">
      <dgm:prSet custT="1"/>
      <dgm:spPr/>
      <dgm:t>
        <a:bodyPr/>
        <a:lstStyle/>
        <a:p>
          <a:endParaRPr lang="tr-TR" sz="2800"/>
        </a:p>
      </dgm:t>
    </dgm:pt>
    <dgm:pt modelId="{AEE2C808-966E-4AA8-AC1F-01AF431F9C28}" type="sibTrans" cxnId="{48488B96-2CAD-4648-B50F-2AA67EF0E448}">
      <dgm:prSet/>
      <dgm:spPr/>
      <dgm:t>
        <a:bodyPr/>
        <a:lstStyle/>
        <a:p>
          <a:endParaRPr lang="tr-TR"/>
        </a:p>
      </dgm:t>
    </dgm:pt>
    <dgm:pt modelId="{91247977-5B9A-427D-8E7F-39470E78562F}">
      <dgm:prSet phldrT="[Metin]" custT="1"/>
      <dgm:spPr/>
      <dgm:t>
        <a:bodyPr/>
        <a:lstStyle/>
        <a:p>
          <a:r>
            <a:rPr lang="tr-TR" sz="2800" dirty="0" smtClean="0"/>
            <a:t>Bu kadar yıl O’ndan hiç azar işitmemiştir.</a:t>
          </a:r>
          <a:endParaRPr lang="tr-TR" sz="2800" dirty="0"/>
        </a:p>
      </dgm:t>
    </dgm:pt>
    <dgm:pt modelId="{65EB532D-2F3A-468C-8A80-7E11800F5508}" type="parTrans" cxnId="{04086FC7-F048-456B-A0E9-74E1CEE4EDFF}">
      <dgm:prSet custT="1"/>
      <dgm:spPr/>
      <dgm:t>
        <a:bodyPr/>
        <a:lstStyle/>
        <a:p>
          <a:endParaRPr lang="tr-TR" sz="2800"/>
        </a:p>
      </dgm:t>
    </dgm:pt>
    <dgm:pt modelId="{1AF49136-2570-4544-AFC4-AA62BA0FBD00}" type="sibTrans" cxnId="{04086FC7-F048-456B-A0E9-74E1CEE4EDFF}">
      <dgm:prSet/>
      <dgm:spPr/>
      <dgm:t>
        <a:bodyPr/>
        <a:lstStyle/>
        <a:p>
          <a:endParaRPr lang="tr-TR"/>
        </a:p>
      </dgm:t>
    </dgm:pt>
    <dgm:pt modelId="{786F2166-2D93-49E2-8EA1-B9FD0C1FA96A}">
      <dgm:prSet phldrT="[Metin]" custT="1"/>
      <dgm:spPr/>
      <dgm:t>
        <a:bodyPr/>
        <a:lstStyle/>
        <a:p>
          <a:r>
            <a:rPr lang="tr-TR" sz="2800" dirty="0" smtClean="0"/>
            <a:t>O’ndan en çok hadis rivayet edenlerdendir.</a:t>
          </a:r>
          <a:endParaRPr lang="tr-TR" sz="2800" dirty="0"/>
        </a:p>
      </dgm:t>
    </dgm:pt>
    <dgm:pt modelId="{4F245D3D-FDFE-4B2C-8A46-94D2740EF51E}" type="parTrans" cxnId="{004CD17D-2DC2-44A4-BAD7-2E93258D08CE}">
      <dgm:prSet custT="1"/>
      <dgm:spPr/>
      <dgm:t>
        <a:bodyPr/>
        <a:lstStyle/>
        <a:p>
          <a:endParaRPr lang="tr-TR" sz="2800"/>
        </a:p>
      </dgm:t>
    </dgm:pt>
    <dgm:pt modelId="{C03773A3-8455-417D-8A1D-3318111909AD}" type="sibTrans" cxnId="{004CD17D-2DC2-44A4-BAD7-2E93258D08CE}">
      <dgm:prSet/>
      <dgm:spPr/>
      <dgm:t>
        <a:bodyPr/>
        <a:lstStyle/>
        <a:p>
          <a:endParaRPr lang="tr-TR"/>
        </a:p>
      </dgm:t>
    </dgm:pt>
    <dgm:pt modelId="{E16C7240-0734-4E98-AAB4-9B2819AF8007}">
      <dgm:prSet phldrT="[Metin]" custT="1"/>
      <dgm:spPr/>
      <dgm:t>
        <a:bodyPr/>
        <a:lstStyle/>
        <a:p>
          <a:r>
            <a:rPr lang="tr-TR" sz="2800" dirty="0" smtClean="0"/>
            <a:t>Peygamber </a:t>
          </a:r>
          <a:r>
            <a:rPr lang="tr-TR" sz="2800" dirty="0" err="1" smtClean="0"/>
            <a:t>Efendimiz’in</a:t>
          </a:r>
          <a:r>
            <a:rPr lang="tr-TR" sz="2800" dirty="0" smtClean="0"/>
            <a:t> şakalaştığı ve sırrını verdiği kişidir.</a:t>
          </a:r>
          <a:endParaRPr lang="tr-TR" sz="2800" dirty="0"/>
        </a:p>
      </dgm:t>
    </dgm:pt>
    <dgm:pt modelId="{E1431963-B3CC-42C3-AD9E-0D8015C32FE2}" type="parTrans" cxnId="{E81DE9CF-114D-404E-AF71-4B9BA93F8ACC}">
      <dgm:prSet custT="1"/>
      <dgm:spPr/>
      <dgm:t>
        <a:bodyPr/>
        <a:lstStyle/>
        <a:p>
          <a:endParaRPr lang="tr-TR" sz="2800"/>
        </a:p>
      </dgm:t>
    </dgm:pt>
    <dgm:pt modelId="{96AF900A-F1D2-43B3-AC45-F75D708F847A}" type="sibTrans" cxnId="{E81DE9CF-114D-404E-AF71-4B9BA93F8ACC}">
      <dgm:prSet/>
      <dgm:spPr/>
      <dgm:t>
        <a:bodyPr/>
        <a:lstStyle/>
        <a:p>
          <a:endParaRPr lang="tr-TR"/>
        </a:p>
      </dgm:t>
    </dgm:pt>
    <dgm:pt modelId="{FD407E75-ED91-4104-B482-E8EF0AEAF3B9}" type="pres">
      <dgm:prSet presAssocID="{878D6F0A-7B26-417D-9BF5-5AFBE0316ACA}" presName="Name0" presStyleCnt="0">
        <dgm:presLayoutVars>
          <dgm:chMax val="1"/>
          <dgm:dir/>
          <dgm:animLvl val="ctr"/>
          <dgm:resizeHandles val="exact"/>
        </dgm:presLayoutVars>
      </dgm:prSet>
      <dgm:spPr/>
      <dgm:t>
        <a:bodyPr/>
        <a:lstStyle/>
        <a:p>
          <a:endParaRPr lang="tr-TR"/>
        </a:p>
      </dgm:t>
    </dgm:pt>
    <dgm:pt modelId="{7C76DBA3-BC23-4181-9D1E-B510E18B4FAA}" type="pres">
      <dgm:prSet presAssocID="{1BA38B52-CE1C-481F-AF5A-867E59852EFD}" presName="centerShape" presStyleLbl="node0" presStyleIdx="0" presStyleCnt="1" custScaleX="133645"/>
      <dgm:spPr/>
      <dgm:t>
        <a:bodyPr/>
        <a:lstStyle/>
        <a:p>
          <a:endParaRPr lang="tr-TR"/>
        </a:p>
      </dgm:t>
    </dgm:pt>
    <dgm:pt modelId="{B6D0344C-27FE-414F-B777-1CC5F9AD3ED6}" type="pres">
      <dgm:prSet presAssocID="{39C2539B-93DC-4976-BA23-B2645E9DEFD7}" presName="parTrans" presStyleLbl="sibTrans2D1" presStyleIdx="0" presStyleCnt="4"/>
      <dgm:spPr/>
      <dgm:t>
        <a:bodyPr/>
        <a:lstStyle/>
        <a:p>
          <a:endParaRPr lang="tr-TR"/>
        </a:p>
      </dgm:t>
    </dgm:pt>
    <dgm:pt modelId="{61449D33-EE8F-4B6A-8ED2-736050339FDE}" type="pres">
      <dgm:prSet presAssocID="{39C2539B-93DC-4976-BA23-B2645E9DEFD7}" presName="connectorText" presStyleLbl="sibTrans2D1" presStyleIdx="0" presStyleCnt="4"/>
      <dgm:spPr/>
      <dgm:t>
        <a:bodyPr/>
        <a:lstStyle/>
        <a:p>
          <a:endParaRPr lang="tr-TR"/>
        </a:p>
      </dgm:t>
    </dgm:pt>
    <dgm:pt modelId="{F28EED99-44D0-4BE6-99F5-429058215BF0}" type="pres">
      <dgm:prSet presAssocID="{A2D9B1B6-5B43-4E3A-9646-426DC02C2EBB}" presName="node" presStyleLbl="node1" presStyleIdx="0" presStyleCnt="4" custScaleX="223971">
        <dgm:presLayoutVars>
          <dgm:bulletEnabled val="1"/>
        </dgm:presLayoutVars>
      </dgm:prSet>
      <dgm:spPr/>
      <dgm:t>
        <a:bodyPr/>
        <a:lstStyle/>
        <a:p>
          <a:endParaRPr lang="tr-TR"/>
        </a:p>
      </dgm:t>
    </dgm:pt>
    <dgm:pt modelId="{FA5AFD48-622B-49A7-85E4-AAAFAAAFA3F3}" type="pres">
      <dgm:prSet presAssocID="{65EB532D-2F3A-468C-8A80-7E11800F5508}" presName="parTrans" presStyleLbl="sibTrans2D1" presStyleIdx="1" presStyleCnt="4"/>
      <dgm:spPr/>
      <dgm:t>
        <a:bodyPr/>
        <a:lstStyle/>
        <a:p>
          <a:endParaRPr lang="tr-TR"/>
        </a:p>
      </dgm:t>
    </dgm:pt>
    <dgm:pt modelId="{C0651C7D-861C-41C0-9767-68E9DCE44DA4}" type="pres">
      <dgm:prSet presAssocID="{65EB532D-2F3A-468C-8A80-7E11800F5508}" presName="connectorText" presStyleLbl="sibTrans2D1" presStyleIdx="1" presStyleCnt="4"/>
      <dgm:spPr/>
      <dgm:t>
        <a:bodyPr/>
        <a:lstStyle/>
        <a:p>
          <a:endParaRPr lang="tr-TR"/>
        </a:p>
      </dgm:t>
    </dgm:pt>
    <dgm:pt modelId="{35943F1B-586C-4D92-8414-D146BFC7153B}" type="pres">
      <dgm:prSet presAssocID="{91247977-5B9A-427D-8E7F-39470E78562F}" presName="node" presStyleLbl="node1" presStyleIdx="1" presStyleCnt="4" custScaleX="223971" custRadScaleRad="155435" custRadScaleInc="450">
        <dgm:presLayoutVars>
          <dgm:bulletEnabled val="1"/>
        </dgm:presLayoutVars>
      </dgm:prSet>
      <dgm:spPr/>
      <dgm:t>
        <a:bodyPr/>
        <a:lstStyle/>
        <a:p>
          <a:endParaRPr lang="tr-TR"/>
        </a:p>
      </dgm:t>
    </dgm:pt>
    <dgm:pt modelId="{5F79165D-728E-4F48-996F-C465766D93A8}" type="pres">
      <dgm:prSet presAssocID="{4F245D3D-FDFE-4B2C-8A46-94D2740EF51E}" presName="parTrans" presStyleLbl="sibTrans2D1" presStyleIdx="2" presStyleCnt="4"/>
      <dgm:spPr/>
      <dgm:t>
        <a:bodyPr/>
        <a:lstStyle/>
        <a:p>
          <a:endParaRPr lang="tr-TR"/>
        </a:p>
      </dgm:t>
    </dgm:pt>
    <dgm:pt modelId="{F07864B8-F43A-450F-B791-E54F069B73D0}" type="pres">
      <dgm:prSet presAssocID="{4F245D3D-FDFE-4B2C-8A46-94D2740EF51E}" presName="connectorText" presStyleLbl="sibTrans2D1" presStyleIdx="2" presStyleCnt="4"/>
      <dgm:spPr/>
      <dgm:t>
        <a:bodyPr/>
        <a:lstStyle/>
        <a:p>
          <a:endParaRPr lang="tr-TR"/>
        </a:p>
      </dgm:t>
    </dgm:pt>
    <dgm:pt modelId="{8645B2AF-E313-4880-967A-CB19F4201E28}" type="pres">
      <dgm:prSet presAssocID="{786F2166-2D93-49E2-8EA1-B9FD0C1FA96A}" presName="node" presStyleLbl="node1" presStyleIdx="2" presStyleCnt="4" custScaleX="223971">
        <dgm:presLayoutVars>
          <dgm:bulletEnabled val="1"/>
        </dgm:presLayoutVars>
      </dgm:prSet>
      <dgm:spPr/>
      <dgm:t>
        <a:bodyPr/>
        <a:lstStyle/>
        <a:p>
          <a:endParaRPr lang="tr-TR"/>
        </a:p>
      </dgm:t>
    </dgm:pt>
    <dgm:pt modelId="{D8F13124-52D1-454E-BA36-2E60DA481BB5}" type="pres">
      <dgm:prSet presAssocID="{E1431963-B3CC-42C3-AD9E-0D8015C32FE2}" presName="parTrans" presStyleLbl="sibTrans2D1" presStyleIdx="3" presStyleCnt="4"/>
      <dgm:spPr/>
      <dgm:t>
        <a:bodyPr/>
        <a:lstStyle/>
        <a:p>
          <a:endParaRPr lang="tr-TR"/>
        </a:p>
      </dgm:t>
    </dgm:pt>
    <dgm:pt modelId="{8FDACCBF-9794-406A-9374-1C568412CDE6}" type="pres">
      <dgm:prSet presAssocID="{E1431963-B3CC-42C3-AD9E-0D8015C32FE2}" presName="connectorText" presStyleLbl="sibTrans2D1" presStyleIdx="3" presStyleCnt="4"/>
      <dgm:spPr/>
      <dgm:t>
        <a:bodyPr/>
        <a:lstStyle/>
        <a:p>
          <a:endParaRPr lang="tr-TR"/>
        </a:p>
      </dgm:t>
    </dgm:pt>
    <dgm:pt modelId="{65F26F52-A910-4B15-B31C-51BA80141668}" type="pres">
      <dgm:prSet presAssocID="{E16C7240-0734-4E98-AAB4-9B2819AF8007}" presName="node" presStyleLbl="node1" presStyleIdx="3" presStyleCnt="4" custScaleX="223971" custRadScaleRad="153850" custRadScaleInc="-3634">
        <dgm:presLayoutVars>
          <dgm:bulletEnabled val="1"/>
        </dgm:presLayoutVars>
      </dgm:prSet>
      <dgm:spPr/>
      <dgm:t>
        <a:bodyPr/>
        <a:lstStyle/>
        <a:p>
          <a:endParaRPr lang="tr-TR"/>
        </a:p>
      </dgm:t>
    </dgm:pt>
  </dgm:ptLst>
  <dgm:cxnLst>
    <dgm:cxn modelId="{B4C7B2B7-0CA8-4F1B-9798-3D77E8DC8B7A}" type="presOf" srcId="{878D6F0A-7B26-417D-9BF5-5AFBE0316ACA}" destId="{FD407E75-ED91-4104-B482-E8EF0AEAF3B9}" srcOrd="0" destOrd="0" presId="urn:microsoft.com/office/officeart/2005/8/layout/radial5"/>
    <dgm:cxn modelId="{39B9BBB2-672E-4AEA-8E45-2DDB91AD6F7A}" type="presOf" srcId="{91247977-5B9A-427D-8E7F-39470E78562F}" destId="{35943F1B-586C-4D92-8414-D146BFC7153B}" srcOrd="0" destOrd="0" presId="urn:microsoft.com/office/officeart/2005/8/layout/radial5"/>
    <dgm:cxn modelId="{041F7A9E-CFAD-49FB-89DA-4FE0549E861B}" type="presOf" srcId="{786F2166-2D93-49E2-8EA1-B9FD0C1FA96A}" destId="{8645B2AF-E313-4880-967A-CB19F4201E28}" srcOrd="0" destOrd="0" presId="urn:microsoft.com/office/officeart/2005/8/layout/radial5"/>
    <dgm:cxn modelId="{152D0530-1FE7-4DF0-B1BC-6C78794C0C53}" type="presOf" srcId="{1BA38B52-CE1C-481F-AF5A-867E59852EFD}" destId="{7C76DBA3-BC23-4181-9D1E-B510E18B4FAA}" srcOrd="0" destOrd="0" presId="urn:microsoft.com/office/officeart/2005/8/layout/radial5"/>
    <dgm:cxn modelId="{E5C2E28C-26B0-4B0C-A208-BAFC2DC613FC}" type="presOf" srcId="{4F245D3D-FDFE-4B2C-8A46-94D2740EF51E}" destId="{F07864B8-F43A-450F-B791-E54F069B73D0}" srcOrd="1" destOrd="0" presId="urn:microsoft.com/office/officeart/2005/8/layout/radial5"/>
    <dgm:cxn modelId="{B26F4BC0-F4B9-431F-8CAF-7AFC17867C14}" srcId="{878D6F0A-7B26-417D-9BF5-5AFBE0316ACA}" destId="{1BA38B52-CE1C-481F-AF5A-867E59852EFD}" srcOrd="0" destOrd="0" parTransId="{F5FB93CD-D25F-41AE-872F-F9B3F44139E2}" sibTransId="{E174A1FD-6FCE-4647-9735-A88EA377AF66}"/>
    <dgm:cxn modelId="{004CD17D-2DC2-44A4-BAD7-2E93258D08CE}" srcId="{1BA38B52-CE1C-481F-AF5A-867E59852EFD}" destId="{786F2166-2D93-49E2-8EA1-B9FD0C1FA96A}" srcOrd="2" destOrd="0" parTransId="{4F245D3D-FDFE-4B2C-8A46-94D2740EF51E}" sibTransId="{C03773A3-8455-417D-8A1D-3318111909AD}"/>
    <dgm:cxn modelId="{FA734AF0-5C0C-43B0-823C-7A06A3B59AE0}" type="presOf" srcId="{A2D9B1B6-5B43-4E3A-9646-426DC02C2EBB}" destId="{F28EED99-44D0-4BE6-99F5-429058215BF0}" srcOrd="0" destOrd="0" presId="urn:microsoft.com/office/officeart/2005/8/layout/radial5"/>
    <dgm:cxn modelId="{48488B96-2CAD-4648-B50F-2AA67EF0E448}" srcId="{1BA38B52-CE1C-481F-AF5A-867E59852EFD}" destId="{A2D9B1B6-5B43-4E3A-9646-426DC02C2EBB}" srcOrd="0" destOrd="0" parTransId="{39C2539B-93DC-4976-BA23-B2645E9DEFD7}" sibTransId="{AEE2C808-966E-4AA8-AC1F-01AF431F9C28}"/>
    <dgm:cxn modelId="{04086FC7-F048-456B-A0E9-74E1CEE4EDFF}" srcId="{1BA38B52-CE1C-481F-AF5A-867E59852EFD}" destId="{91247977-5B9A-427D-8E7F-39470E78562F}" srcOrd="1" destOrd="0" parTransId="{65EB532D-2F3A-468C-8A80-7E11800F5508}" sibTransId="{1AF49136-2570-4544-AFC4-AA62BA0FBD00}"/>
    <dgm:cxn modelId="{25B71462-2C02-492D-8917-1CA2C1320263}" type="presOf" srcId="{E16C7240-0734-4E98-AAB4-9B2819AF8007}" destId="{65F26F52-A910-4B15-B31C-51BA80141668}" srcOrd="0" destOrd="0" presId="urn:microsoft.com/office/officeart/2005/8/layout/radial5"/>
    <dgm:cxn modelId="{E81DE9CF-114D-404E-AF71-4B9BA93F8ACC}" srcId="{1BA38B52-CE1C-481F-AF5A-867E59852EFD}" destId="{E16C7240-0734-4E98-AAB4-9B2819AF8007}" srcOrd="3" destOrd="0" parTransId="{E1431963-B3CC-42C3-AD9E-0D8015C32FE2}" sibTransId="{96AF900A-F1D2-43B3-AC45-F75D708F847A}"/>
    <dgm:cxn modelId="{3F49E35B-C408-4EAC-9F8D-09752672E020}" type="presOf" srcId="{39C2539B-93DC-4976-BA23-B2645E9DEFD7}" destId="{61449D33-EE8F-4B6A-8ED2-736050339FDE}" srcOrd="1" destOrd="0" presId="urn:microsoft.com/office/officeart/2005/8/layout/radial5"/>
    <dgm:cxn modelId="{D61E149B-0909-454A-A51E-DDD8A5439586}" type="presOf" srcId="{65EB532D-2F3A-468C-8A80-7E11800F5508}" destId="{FA5AFD48-622B-49A7-85E4-AAAFAAAFA3F3}" srcOrd="0" destOrd="0" presId="urn:microsoft.com/office/officeart/2005/8/layout/radial5"/>
    <dgm:cxn modelId="{8B248615-ABE4-4877-83C7-B9567AF34B2D}" type="presOf" srcId="{39C2539B-93DC-4976-BA23-B2645E9DEFD7}" destId="{B6D0344C-27FE-414F-B777-1CC5F9AD3ED6}" srcOrd="0" destOrd="0" presId="urn:microsoft.com/office/officeart/2005/8/layout/radial5"/>
    <dgm:cxn modelId="{F3708348-7AE4-4E3C-8DD4-05832F4D5760}" type="presOf" srcId="{4F245D3D-FDFE-4B2C-8A46-94D2740EF51E}" destId="{5F79165D-728E-4F48-996F-C465766D93A8}" srcOrd="0" destOrd="0" presId="urn:microsoft.com/office/officeart/2005/8/layout/radial5"/>
    <dgm:cxn modelId="{121C202C-1968-447D-98D2-6D2B236F4A05}" type="presOf" srcId="{65EB532D-2F3A-468C-8A80-7E11800F5508}" destId="{C0651C7D-861C-41C0-9767-68E9DCE44DA4}" srcOrd="1" destOrd="0" presId="urn:microsoft.com/office/officeart/2005/8/layout/radial5"/>
    <dgm:cxn modelId="{D4DB776B-85F2-4DDF-A751-423E31773488}" type="presOf" srcId="{E1431963-B3CC-42C3-AD9E-0D8015C32FE2}" destId="{8FDACCBF-9794-406A-9374-1C568412CDE6}" srcOrd="1" destOrd="0" presId="urn:microsoft.com/office/officeart/2005/8/layout/radial5"/>
    <dgm:cxn modelId="{873CDC1D-9698-472A-9CF2-A8365B225B5C}" type="presOf" srcId="{E1431963-B3CC-42C3-AD9E-0D8015C32FE2}" destId="{D8F13124-52D1-454E-BA36-2E60DA481BB5}" srcOrd="0" destOrd="0" presId="urn:microsoft.com/office/officeart/2005/8/layout/radial5"/>
    <dgm:cxn modelId="{EB1304CB-F4C1-4844-AD8C-616E14BE1B7C}" type="presParOf" srcId="{FD407E75-ED91-4104-B482-E8EF0AEAF3B9}" destId="{7C76DBA3-BC23-4181-9D1E-B510E18B4FAA}" srcOrd="0" destOrd="0" presId="urn:microsoft.com/office/officeart/2005/8/layout/radial5"/>
    <dgm:cxn modelId="{060CDC66-8083-4823-A29B-FB2015E98AC2}" type="presParOf" srcId="{FD407E75-ED91-4104-B482-E8EF0AEAF3B9}" destId="{B6D0344C-27FE-414F-B777-1CC5F9AD3ED6}" srcOrd="1" destOrd="0" presId="urn:microsoft.com/office/officeart/2005/8/layout/radial5"/>
    <dgm:cxn modelId="{1903982A-2DE7-4F49-AE4F-D4F31EBD8071}" type="presParOf" srcId="{B6D0344C-27FE-414F-B777-1CC5F9AD3ED6}" destId="{61449D33-EE8F-4B6A-8ED2-736050339FDE}" srcOrd="0" destOrd="0" presId="urn:microsoft.com/office/officeart/2005/8/layout/radial5"/>
    <dgm:cxn modelId="{EC7BF9D9-4429-4E94-B26F-82DED25A4C8B}" type="presParOf" srcId="{FD407E75-ED91-4104-B482-E8EF0AEAF3B9}" destId="{F28EED99-44D0-4BE6-99F5-429058215BF0}" srcOrd="2" destOrd="0" presId="urn:microsoft.com/office/officeart/2005/8/layout/radial5"/>
    <dgm:cxn modelId="{6269E131-6635-408E-95AE-0050BD1B266E}" type="presParOf" srcId="{FD407E75-ED91-4104-B482-E8EF0AEAF3B9}" destId="{FA5AFD48-622B-49A7-85E4-AAAFAAAFA3F3}" srcOrd="3" destOrd="0" presId="urn:microsoft.com/office/officeart/2005/8/layout/radial5"/>
    <dgm:cxn modelId="{3FAD019A-2A84-4397-8DEE-29CAD7F2C80F}" type="presParOf" srcId="{FA5AFD48-622B-49A7-85E4-AAAFAAAFA3F3}" destId="{C0651C7D-861C-41C0-9767-68E9DCE44DA4}" srcOrd="0" destOrd="0" presId="urn:microsoft.com/office/officeart/2005/8/layout/radial5"/>
    <dgm:cxn modelId="{FBC49B50-B42F-40A5-963C-83497606B40F}" type="presParOf" srcId="{FD407E75-ED91-4104-B482-E8EF0AEAF3B9}" destId="{35943F1B-586C-4D92-8414-D146BFC7153B}" srcOrd="4" destOrd="0" presId="urn:microsoft.com/office/officeart/2005/8/layout/radial5"/>
    <dgm:cxn modelId="{FCDA7120-E7FE-43DC-87E2-10E6EEFFD546}" type="presParOf" srcId="{FD407E75-ED91-4104-B482-E8EF0AEAF3B9}" destId="{5F79165D-728E-4F48-996F-C465766D93A8}" srcOrd="5" destOrd="0" presId="urn:microsoft.com/office/officeart/2005/8/layout/radial5"/>
    <dgm:cxn modelId="{5C0AD748-F716-4E95-8547-752EF150BE00}" type="presParOf" srcId="{5F79165D-728E-4F48-996F-C465766D93A8}" destId="{F07864B8-F43A-450F-B791-E54F069B73D0}" srcOrd="0" destOrd="0" presId="urn:microsoft.com/office/officeart/2005/8/layout/radial5"/>
    <dgm:cxn modelId="{136B4C3A-7EA1-44E5-B243-924AE77FD5E9}" type="presParOf" srcId="{FD407E75-ED91-4104-B482-E8EF0AEAF3B9}" destId="{8645B2AF-E313-4880-967A-CB19F4201E28}" srcOrd="6" destOrd="0" presId="urn:microsoft.com/office/officeart/2005/8/layout/radial5"/>
    <dgm:cxn modelId="{A4116263-F24E-4884-89F9-700F8F69B2D1}" type="presParOf" srcId="{FD407E75-ED91-4104-B482-E8EF0AEAF3B9}" destId="{D8F13124-52D1-454E-BA36-2E60DA481BB5}" srcOrd="7" destOrd="0" presId="urn:microsoft.com/office/officeart/2005/8/layout/radial5"/>
    <dgm:cxn modelId="{95A89F78-88F5-4B81-B2CA-F841DA8D2C62}" type="presParOf" srcId="{D8F13124-52D1-454E-BA36-2E60DA481BB5}" destId="{8FDACCBF-9794-406A-9374-1C568412CDE6}" srcOrd="0" destOrd="0" presId="urn:microsoft.com/office/officeart/2005/8/layout/radial5"/>
    <dgm:cxn modelId="{AF225A0C-1561-42B2-B99B-3408C814BCEA}" type="presParOf" srcId="{FD407E75-ED91-4104-B482-E8EF0AEAF3B9}" destId="{65F26F52-A910-4B15-B31C-51BA8014166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6DBA3-BC23-4181-9D1E-B510E18B4FAA}">
      <dsp:nvSpPr>
        <dsp:cNvPr id="0" name=""/>
        <dsp:cNvSpPr/>
      </dsp:nvSpPr>
      <dsp:spPr>
        <a:xfrm>
          <a:off x="4890657" y="2527101"/>
          <a:ext cx="2410684"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tr-TR" sz="4000" kern="1200" dirty="0" smtClean="0"/>
            <a:t>Enes b. Malik</a:t>
          </a:r>
          <a:endParaRPr lang="tr-TR" sz="4000" kern="1200" dirty="0"/>
        </a:p>
      </dsp:txBody>
      <dsp:txXfrm>
        <a:off x="5243693" y="2791261"/>
        <a:ext cx="1704612" cy="1275476"/>
      </dsp:txXfrm>
    </dsp:sp>
    <dsp:sp modelId="{B6D0344C-27FE-414F-B777-1CC5F9AD3ED6}">
      <dsp:nvSpPr>
        <dsp:cNvPr id="0" name=""/>
        <dsp:cNvSpPr/>
      </dsp:nvSpPr>
      <dsp:spPr>
        <a:xfrm rot="16200000">
          <a:off x="5905067" y="1871013"/>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5962347" y="2050951"/>
        <a:ext cx="267305" cy="367974"/>
      </dsp:txXfrm>
    </dsp:sp>
    <dsp:sp modelId="{F28EED99-44D0-4BE6-99F5-429058215BF0}">
      <dsp:nvSpPr>
        <dsp:cNvPr id="0" name=""/>
        <dsp:cNvSpPr/>
      </dsp:nvSpPr>
      <dsp:spPr>
        <a:xfrm>
          <a:off x="4076009" y="2804"/>
          <a:ext cx="4039981"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t>Peygamber Efendimiz (</a:t>
          </a:r>
          <a:r>
            <a:rPr lang="tr-TR" sz="2800" kern="1200" dirty="0" err="1" smtClean="0"/>
            <a:t>s.a.v</a:t>
          </a:r>
          <a:r>
            <a:rPr lang="tr-TR" sz="2800" kern="1200" dirty="0" smtClean="0"/>
            <a:t>)’e 10 yıl hizmet etmiştir.</a:t>
          </a:r>
          <a:endParaRPr lang="tr-TR" sz="2800" kern="1200" dirty="0"/>
        </a:p>
      </dsp:txBody>
      <dsp:txXfrm>
        <a:off x="4667651" y="266964"/>
        <a:ext cx="2856697" cy="1275476"/>
      </dsp:txXfrm>
    </dsp:sp>
    <dsp:sp modelId="{FA5AFD48-622B-49A7-85E4-AAAFAAAFA3F3}">
      <dsp:nvSpPr>
        <dsp:cNvPr id="0" name=""/>
        <dsp:cNvSpPr/>
      </dsp:nvSpPr>
      <dsp:spPr>
        <a:xfrm rot="12150">
          <a:off x="7454966" y="3127811"/>
          <a:ext cx="370132"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7454966" y="3250273"/>
        <a:ext cx="259092" cy="367974"/>
      </dsp:txXfrm>
    </dsp:sp>
    <dsp:sp modelId="{35943F1B-586C-4D92-8414-D146BFC7153B}">
      <dsp:nvSpPr>
        <dsp:cNvPr id="0" name=""/>
        <dsp:cNvSpPr/>
      </dsp:nvSpPr>
      <dsp:spPr>
        <a:xfrm>
          <a:off x="7999625" y="2540968"/>
          <a:ext cx="4039981"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t>Bu kadar yıl O’ndan hiç azar işitmemiştir.</a:t>
          </a:r>
          <a:endParaRPr lang="tr-TR" sz="2800" kern="1200" dirty="0"/>
        </a:p>
      </dsp:txBody>
      <dsp:txXfrm>
        <a:off x="8591267" y="2805128"/>
        <a:ext cx="2856697" cy="1275476"/>
      </dsp:txXfrm>
    </dsp:sp>
    <dsp:sp modelId="{5F79165D-728E-4F48-996F-C465766D93A8}">
      <dsp:nvSpPr>
        <dsp:cNvPr id="0" name=""/>
        <dsp:cNvSpPr/>
      </dsp:nvSpPr>
      <dsp:spPr>
        <a:xfrm rot="5400000">
          <a:off x="5905067" y="4373695"/>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5962347" y="4439074"/>
        <a:ext cx="267305" cy="367974"/>
      </dsp:txXfrm>
    </dsp:sp>
    <dsp:sp modelId="{8645B2AF-E313-4880-967A-CB19F4201E28}">
      <dsp:nvSpPr>
        <dsp:cNvPr id="0" name=""/>
        <dsp:cNvSpPr/>
      </dsp:nvSpPr>
      <dsp:spPr>
        <a:xfrm>
          <a:off x="4076009" y="5051398"/>
          <a:ext cx="4039981"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t>O’ndan en çok hadis rivayet edenlerdendir.</a:t>
          </a:r>
          <a:endParaRPr lang="tr-TR" sz="2800" kern="1200" dirty="0"/>
        </a:p>
      </dsp:txBody>
      <dsp:txXfrm>
        <a:off x="4667651" y="5315558"/>
        <a:ext cx="2856697" cy="1275476"/>
      </dsp:txXfrm>
    </dsp:sp>
    <dsp:sp modelId="{D8F13124-52D1-454E-BA36-2E60DA481BB5}">
      <dsp:nvSpPr>
        <dsp:cNvPr id="0" name=""/>
        <dsp:cNvSpPr/>
      </dsp:nvSpPr>
      <dsp:spPr>
        <a:xfrm rot="10701882">
          <a:off x="4395181" y="3165903"/>
          <a:ext cx="35084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rot="10800000">
        <a:off x="4500414" y="3287059"/>
        <a:ext cx="245594" cy="367974"/>
      </dsp:txXfrm>
    </dsp:sp>
    <dsp:sp modelId="{65F26F52-A910-4B15-B31C-51BA80141668}">
      <dsp:nvSpPr>
        <dsp:cNvPr id="0" name=""/>
        <dsp:cNvSpPr/>
      </dsp:nvSpPr>
      <dsp:spPr>
        <a:xfrm>
          <a:off x="193960" y="2637930"/>
          <a:ext cx="4039981"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t>Peygamber </a:t>
          </a:r>
          <a:r>
            <a:rPr lang="tr-TR" sz="2800" kern="1200" dirty="0" err="1" smtClean="0"/>
            <a:t>Efendimiz’in</a:t>
          </a:r>
          <a:r>
            <a:rPr lang="tr-TR" sz="2800" kern="1200" dirty="0" smtClean="0"/>
            <a:t> şakalaştığı ve sırrını verdiği kişidir.</a:t>
          </a:r>
          <a:endParaRPr lang="tr-TR" sz="2800" kern="1200" dirty="0"/>
        </a:p>
      </dsp:txBody>
      <dsp:txXfrm>
        <a:off x="785602" y="2902090"/>
        <a:ext cx="2856697" cy="12754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11030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5035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0834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72329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332503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7839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9A621E-107E-4158-86B4-3C29984983CE}" type="datetimeFigureOut">
              <a:rPr lang="tr-TR" smtClean="0"/>
              <a:t>7.09.2019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8037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9A621E-107E-4158-86B4-3C29984983CE}" type="datetimeFigureOut">
              <a:rPr lang="tr-TR" smtClean="0"/>
              <a:t>7.09.2019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36908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621E-107E-4158-86B4-3C29984983CE}" type="datetimeFigureOut">
              <a:rPr lang="tr-TR" smtClean="0"/>
              <a:t>7.09.2019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8600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7689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577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61F7D07-EA0B-4775-8066-C3DBBE26E8FB}"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967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CDUOCmoQMtI"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82" y="2131454"/>
            <a:ext cx="12288982" cy="2646878"/>
          </a:xfrm>
          <a:prstGeom prst="rect">
            <a:avLst/>
          </a:prstGeom>
          <a:noFill/>
        </p:spPr>
        <p:txBody>
          <a:bodyPr wrap="square" rtlCol="0">
            <a:spAutoFit/>
          </a:bodyPr>
          <a:lstStyle/>
          <a:p>
            <a:pPr algn="ctr"/>
            <a:r>
              <a:rPr lang="tr-TR" sz="16600" dirty="0" smtClean="0"/>
              <a:t>_ _ _ _ _ _ _</a:t>
            </a:r>
            <a:endParaRPr lang="tr-TR" sz="16600" dirty="0"/>
          </a:p>
        </p:txBody>
      </p:sp>
    </p:spTree>
    <p:extLst>
      <p:ext uri="{BB962C8B-B14F-4D97-AF65-F5344CB8AC3E}">
        <p14:creationId xmlns:p14="http://schemas.microsoft.com/office/powerpoint/2010/main" val="188969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49797180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5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7C76DBA3-BC23-4181-9D1E-B510E18B4FAA}"/>
                                            </p:graphicEl>
                                          </p:spTgt>
                                        </p:tgtEl>
                                        <p:attrNameLst>
                                          <p:attrName>style.visibility</p:attrName>
                                        </p:attrNameLst>
                                      </p:cBhvr>
                                      <p:to>
                                        <p:strVal val="visible"/>
                                      </p:to>
                                    </p:set>
                                    <p:animEffect transition="in" filter="fade">
                                      <p:cBhvr>
                                        <p:cTn id="7" dur="1000"/>
                                        <p:tgtEl>
                                          <p:spTgt spid="2">
                                            <p:graphicEl>
                                              <a:dgm id="{7C76DBA3-BC23-4181-9D1E-B510E18B4FAA}"/>
                                            </p:graphicEl>
                                          </p:spTgt>
                                        </p:tgtEl>
                                      </p:cBhvr>
                                    </p:animEffect>
                                    <p:anim calcmode="lin" valueType="num">
                                      <p:cBhvr>
                                        <p:cTn id="8" dur="1000" fill="hold"/>
                                        <p:tgtEl>
                                          <p:spTgt spid="2">
                                            <p:graphicEl>
                                              <a:dgm id="{7C76DBA3-BC23-4181-9D1E-B510E18B4FAA}"/>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7C76DBA3-BC23-4181-9D1E-B510E18B4FA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B6D0344C-27FE-414F-B777-1CC5F9AD3ED6}"/>
                                            </p:graphicEl>
                                          </p:spTgt>
                                        </p:tgtEl>
                                        <p:attrNameLst>
                                          <p:attrName>style.visibility</p:attrName>
                                        </p:attrNameLst>
                                      </p:cBhvr>
                                      <p:to>
                                        <p:strVal val="visible"/>
                                      </p:to>
                                    </p:set>
                                    <p:animEffect transition="in" filter="fade">
                                      <p:cBhvr>
                                        <p:cTn id="14" dur="1000"/>
                                        <p:tgtEl>
                                          <p:spTgt spid="2">
                                            <p:graphicEl>
                                              <a:dgm id="{B6D0344C-27FE-414F-B777-1CC5F9AD3ED6}"/>
                                            </p:graphicEl>
                                          </p:spTgt>
                                        </p:tgtEl>
                                      </p:cBhvr>
                                    </p:animEffect>
                                    <p:anim calcmode="lin" valueType="num">
                                      <p:cBhvr>
                                        <p:cTn id="15" dur="1000" fill="hold"/>
                                        <p:tgtEl>
                                          <p:spTgt spid="2">
                                            <p:graphicEl>
                                              <a:dgm id="{B6D0344C-27FE-414F-B777-1CC5F9AD3ED6}"/>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B6D0344C-27FE-414F-B777-1CC5F9AD3ED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28EED99-44D0-4BE6-99F5-429058215BF0}"/>
                                            </p:graphicEl>
                                          </p:spTgt>
                                        </p:tgtEl>
                                        <p:attrNameLst>
                                          <p:attrName>style.visibility</p:attrName>
                                        </p:attrNameLst>
                                      </p:cBhvr>
                                      <p:to>
                                        <p:strVal val="visible"/>
                                      </p:to>
                                    </p:set>
                                    <p:animEffect transition="in" filter="fade">
                                      <p:cBhvr>
                                        <p:cTn id="19" dur="1000"/>
                                        <p:tgtEl>
                                          <p:spTgt spid="2">
                                            <p:graphicEl>
                                              <a:dgm id="{F28EED99-44D0-4BE6-99F5-429058215BF0}"/>
                                            </p:graphicEl>
                                          </p:spTgt>
                                        </p:tgtEl>
                                      </p:cBhvr>
                                    </p:animEffect>
                                    <p:anim calcmode="lin" valueType="num">
                                      <p:cBhvr>
                                        <p:cTn id="20" dur="1000" fill="hold"/>
                                        <p:tgtEl>
                                          <p:spTgt spid="2">
                                            <p:graphicEl>
                                              <a:dgm id="{F28EED99-44D0-4BE6-99F5-429058215BF0}"/>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28EED99-44D0-4BE6-99F5-429058215BF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FA5AFD48-622B-49A7-85E4-AAAFAAAFA3F3}"/>
                                            </p:graphicEl>
                                          </p:spTgt>
                                        </p:tgtEl>
                                        <p:attrNameLst>
                                          <p:attrName>style.visibility</p:attrName>
                                        </p:attrNameLst>
                                      </p:cBhvr>
                                      <p:to>
                                        <p:strVal val="visible"/>
                                      </p:to>
                                    </p:set>
                                    <p:animEffect transition="in" filter="fade">
                                      <p:cBhvr>
                                        <p:cTn id="26" dur="1000"/>
                                        <p:tgtEl>
                                          <p:spTgt spid="2">
                                            <p:graphicEl>
                                              <a:dgm id="{FA5AFD48-622B-49A7-85E4-AAAFAAAFA3F3}"/>
                                            </p:graphicEl>
                                          </p:spTgt>
                                        </p:tgtEl>
                                      </p:cBhvr>
                                    </p:animEffect>
                                    <p:anim calcmode="lin" valueType="num">
                                      <p:cBhvr>
                                        <p:cTn id="27" dur="1000" fill="hold"/>
                                        <p:tgtEl>
                                          <p:spTgt spid="2">
                                            <p:graphicEl>
                                              <a:dgm id="{FA5AFD48-622B-49A7-85E4-AAAFAAAFA3F3}"/>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FA5AFD48-622B-49A7-85E4-AAAFAAAFA3F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35943F1B-586C-4D92-8414-D146BFC7153B}"/>
                                            </p:graphicEl>
                                          </p:spTgt>
                                        </p:tgtEl>
                                        <p:attrNameLst>
                                          <p:attrName>style.visibility</p:attrName>
                                        </p:attrNameLst>
                                      </p:cBhvr>
                                      <p:to>
                                        <p:strVal val="visible"/>
                                      </p:to>
                                    </p:set>
                                    <p:animEffect transition="in" filter="fade">
                                      <p:cBhvr>
                                        <p:cTn id="31" dur="1000"/>
                                        <p:tgtEl>
                                          <p:spTgt spid="2">
                                            <p:graphicEl>
                                              <a:dgm id="{35943F1B-586C-4D92-8414-D146BFC7153B}"/>
                                            </p:graphicEl>
                                          </p:spTgt>
                                        </p:tgtEl>
                                      </p:cBhvr>
                                    </p:animEffect>
                                    <p:anim calcmode="lin" valueType="num">
                                      <p:cBhvr>
                                        <p:cTn id="32" dur="1000" fill="hold"/>
                                        <p:tgtEl>
                                          <p:spTgt spid="2">
                                            <p:graphicEl>
                                              <a:dgm id="{35943F1B-586C-4D92-8414-D146BFC7153B}"/>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35943F1B-586C-4D92-8414-D146BFC7153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5F79165D-728E-4F48-996F-C465766D93A8}"/>
                                            </p:graphicEl>
                                          </p:spTgt>
                                        </p:tgtEl>
                                        <p:attrNameLst>
                                          <p:attrName>style.visibility</p:attrName>
                                        </p:attrNameLst>
                                      </p:cBhvr>
                                      <p:to>
                                        <p:strVal val="visible"/>
                                      </p:to>
                                    </p:set>
                                    <p:animEffect transition="in" filter="fade">
                                      <p:cBhvr>
                                        <p:cTn id="38" dur="1000"/>
                                        <p:tgtEl>
                                          <p:spTgt spid="2">
                                            <p:graphicEl>
                                              <a:dgm id="{5F79165D-728E-4F48-996F-C465766D93A8}"/>
                                            </p:graphicEl>
                                          </p:spTgt>
                                        </p:tgtEl>
                                      </p:cBhvr>
                                    </p:animEffect>
                                    <p:anim calcmode="lin" valueType="num">
                                      <p:cBhvr>
                                        <p:cTn id="39" dur="1000" fill="hold"/>
                                        <p:tgtEl>
                                          <p:spTgt spid="2">
                                            <p:graphicEl>
                                              <a:dgm id="{5F79165D-728E-4F48-996F-C465766D93A8}"/>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5F79165D-728E-4F48-996F-C465766D93A8}"/>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8645B2AF-E313-4880-967A-CB19F4201E28}"/>
                                            </p:graphicEl>
                                          </p:spTgt>
                                        </p:tgtEl>
                                        <p:attrNameLst>
                                          <p:attrName>style.visibility</p:attrName>
                                        </p:attrNameLst>
                                      </p:cBhvr>
                                      <p:to>
                                        <p:strVal val="visible"/>
                                      </p:to>
                                    </p:set>
                                    <p:animEffect transition="in" filter="fade">
                                      <p:cBhvr>
                                        <p:cTn id="43" dur="1000"/>
                                        <p:tgtEl>
                                          <p:spTgt spid="2">
                                            <p:graphicEl>
                                              <a:dgm id="{8645B2AF-E313-4880-967A-CB19F4201E28}"/>
                                            </p:graphicEl>
                                          </p:spTgt>
                                        </p:tgtEl>
                                      </p:cBhvr>
                                    </p:animEffect>
                                    <p:anim calcmode="lin" valueType="num">
                                      <p:cBhvr>
                                        <p:cTn id="44" dur="1000" fill="hold"/>
                                        <p:tgtEl>
                                          <p:spTgt spid="2">
                                            <p:graphicEl>
                                              <a:dgm id="{8645B2AF-E313-4880-967A-CB19F4201E28}"/>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8645B2AF-E313-4880-967A-CB19F4201E2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D8F13124-52D1-454E-BA36-2E60DA481BB5}"/>
                                            </p:graphicEl>
                                          </p:spTgt>
                                        </p:tgtEl>
                                        <p:attrNameLst>
                                          <p:attrName>style.visibility</p:attrName>
                                        </p:attrNameLst>
                                      </p:cBhvr>
                                      <p:to>
                                        <p:strVal val="visible"/>
                                      </p:to>
                                    </p:set>
                                    <p:animEffect transition="in" filter="fade">
                                      <p:cBhvr>
                                        <p:cTn id="50" dur="1000"/>
                                        <p:tgtEl>
                                          <p:spTgt spid="2">
                                            <p:graphicEl>
                                              <a:dgm id="{D8F13124-52D1-454E-BA36-2E60DA481BB5}"/>
                                            </p:graphicEl>
                                          </p:spTgt>
                                        </p:tgtEl>
                                      </p:cBhvr>
                                    </p:animEffect>
                                    <p:anim calcmode="lin" valueType="num">
                                      <p:cBhvr>
                                        <p:cTn id="51" dur="1000" fill="hold"/>
                                        <p:tgtEl>
                                          <p:spTgt spid="2">
                                            <p:graphicEl>
                                              <a:dgm id="{D8F13124-52D1-454E-BA36-2E60DA481BB5}"/>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8F13124-52D1-454E-BA36-2E60DA481BB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65F26F52-A910-4B15-B31C-51BA80141668}"/>
                                            </p:graphicEl>
                                          </p:spTgt>
                                        </p:tgtEl>
                                        <p:attrNameLst>
                                          <p:attrName>style.visibility</p:attrName>
                                        </p:attrNameLst>
                                      </p:cBhvr>
                                      <p:to>
                                        <p:strVal val="visible"/>
                                      </p:to>
                                    </p:set>
                                    <p:animEffect transition="in" filter="fade">
                                      <p:cBhvr>
                                        <p:cTn id="55" dur="1000"/>
                                        <p:tgtEl>
                                          <p:spTgt spid="2">
                                            <p:graphicEl>
                                              <a:dgm id="{65F26F52-A910-4B15-B31C-51BA80141668}"/>
                                            </p:graphicEl>
                                          </p:spTgt>
                                        </p:tgtEl>
                                      </p:cBhvr>
                                    </p:animEffect>
                                    <p:anim calcmode="lin" valueType="num">
                                      <p:cBhvr>
                                        <p:cTn id="56" dur="1000" fill="hold"/>
                                        <p:tgtEl>
                                          <p:spTgt spid="2">
                                            <p:graphicEl>
                                              <a:dgm id="{65F26F52-A910-4B15-B31C-51BA80141668}"/>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65F26F52-A910-4B15-B31C-51BA8014166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özyaşı Damlası 4"/>
          <p:cNvSpPr/>
          <p:nvPr/>
        </p:nvSpPr>
        <p:spPr>
          <a:xfrm>
            <a:off x="2300288" y="1114425"/>
            <a:ext cx="7500938" cy="46720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Peygamber </a:t>
            </a:r>
            <a:r>
              <a:rPr lang="tr-TR" sz="4000" dirty="0" smtClean="0"/>
              <a:t>Efendimiz Medine’ye hicret ettiğinde yaptığı ilk faaliyetler neler olmuş olabilir?</a:t>
            </a:r>
            <a:endParaRPr lang="tr-TR" sz="4000" dirty="0"/>
          </a:p>
        </p:txBody>
      </p:sp>
    </p:spTree>
    <p:extLst>
      <p:ext uri="{BB962C8B-B14F-4D97-AF65-F5344CB8AC3E}">
        <p14:creationId xmlns:p14="http://schemas.microsoft.com/office/powerpoint/2010/main" val="16993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4774" y="1366837"/>
            <a:ext cx="5514975" cy="5350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Allah </a:t>
            </a:r>
            <a:r>
              <a:rPr lang="tr-TR" sz="3200" dirty="0" err="1" smtClean="0"/>
              <a:t>Rasülü</a:t>
            </a:r>
            <a:r>
              <a:rPr lang="tr-TR" sz="3200" dirty="0" smtClean="0"/>
              <a:t> ilk olarak Muhacir ve Ensar'ı bir araya toplayarak onlar arasında kardeşlik tesis etti. Kavgalı kabileleri barıştırarak, ayrımcılığa son verdi.</a:t>
            </a:r>
            <a:r>
              <a:rPr lang="tr-TR" sz="3200" dirty="0"/>
              <a:t> </a:t>
            </a:r>
            <a:r>
              <a:rPr lang="tr-TR" sz="3200" dirty="0" smtClean="0"/>
              <a:t>Üstünlüğün ancak takvada olduğu ilkesini hayata geçirdi.</a:t>
            </a:r>
            <a:endParaRPr lang="tr-TR" sz="3200" dirty="0"/>
          </a:p>
        </p:txBody>
      </p:sp>
      <p:sp>
        <p:nvSpPr>
          <p:cNvPr id="5" name="Yuvarlatılmış Dikdörtgen 4"/>
          <p:cNvSpPr/>
          <p:nvPr/>
        </p:nvSpPr>
        <p:spPr>
          <a:xfrm>
            <a:off x="104774" y="109537"/>
            <a:ext cx="11958639" cy="992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Ensar-muhacir kardeşliği (</a:t>
            </a:r>
            <a:r>
              <a:rPr lang="tr-TR" sz="3600" dirty="0" err="1" smtClean="0"/>
              <a:t>Muâhât</a:t>
            </a:r>
            <a:r>
              <a:rPr lang="tr-TR" sz="3600" dirty="0" smtClean="0"/>
              <a:t>) </a:t>
            </a:r>
            <a:endParaRPr lang="tr-TR" sz="36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1366836"/>
            <a:ext cx="6348412" cy="5350669"/>
          </a:xfrm>
          <a:prstGeom prst="rect">
            <a:avLst/>
          </a:prstGeom>
          <a:ln>
            <a:noFill/>
          </a:ln>
          <a:effectLst>
            <a:softEdge rad="112500"/>
          </a:effectLst>
        </p:spPr>
      </p:pic>
    </p:spTree>
    <p:extLst>
      <p:ext uri="{BB962C8B-B14F-4D97-AF65-F5344CB8AC3E}">
        <p14:creationId xmlns:p14="http://schemas.microsoft.com/office/powerpoint/2010/main" val="8101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057650" y="285751"/>
            <a:ext cx="7958138" cy="3200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Peygamber Efendimizin Medine’de yaptığı ilk faaliyetin Ensar ve Muhaciri kardeş ilan etmesinden ne tür sonuçlar çıkarabiliriz?</a:t>
            </a:r>
            <a:endParaRPr lang="tr-TR" sz="28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07" y="3486150"/>
            <a:ext cx="4331443" cy="3038475"/>
          </a:xfrm>
          <a:prstGeom prst="rect">
            <a:avLst/>
          </a:prstGeom>
          <a:ln>
            <a:noFill/>
          </a:ln>
          <a:effectLst>
            <a:softEdge rad="112500"/>
          </a:effectLst>
        </p:spPr>
      </p:pic>
    </p:spTree>
    <p:extLst>
      <p:ext uri="{BB962C8B-B14F-4D97-AF65-F5344CB8AC3E}">
        <p14:creationId xmlns:p14="http://schemas.microsoft.com/office/powerpoint/2010/main" val="230550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5527" y="3135125"/>
            <a:ext cx="11734800" cy="3416320"/>
          </a:xfrm>
          <a:prstGeom prst="rect">
            <a:avLst/>
          </a:prstGeom>
          <a:ln w="76200">
            <a:solidFill>
              <a:schemeClr val="accent2">
                <a:lumMod val="50000"/>
              </a:schemeClr>
            </a:solidFill>
          </a:ln>
        </p:spPr>
        <p:txBody>
          <a:bodyPr wrap="square">
            <a:spAutoFit/>
          </a:bodyPr>
          <a:lstStyle/>
          <a:p>
            <a:pPr algn="ctr"/>
            <a:r>
              <a:rPr lang="tr-TR" sz="3600" dirty="0" smtClean="0"/>
              <a:t>Onlardan </a:t>
            </a:r>
            <a:r>
              <a:rPr lang="tr-TR" sz="3600" dirty="0"/>
              <a:t>önce bu yurda yerleşmiş ve gönülden inanmış olanlar, kendilerine göç edip gelenleri severler, onlara verilenlerden dolayı içlerinde bir rahatsızlık duymazlar; ihtiyaç içinde olsalar bile onları kendilerine tercih ederler. Kim nefsinin bencilliğinden korunmayı başarırsa işte kurtuluşa erecekler onlardır. </a:t>
            </a:r>
            <a:r>
              <a:rPr lang="tr-TR" sz="3600" dirty="0" smtClean="0"/>
              <a:t>(</a:t>
            </a:r>
            <a:r>
              <a:rPr lang="tr-TR" sz="3600" dirty="0" err="1" smtClean="0"/>
              <a:t>Haşr</a:t>
            </a:r>
            <a:r>
              <a:rPr lang="tr-TR" sz="3600" dirty="0" smtClean="0"/>
              <a:t> </a:t>
            </a:r>
            <a:r>
              <a:rPr lang="tr-TR" sz="3600" dirty="0" err="1"/>
              <a:t>Sûresi</a:t>
            </a:r>
            <a:r>
              <a:rPr lang="tr-TR" sz="3600" dirty="0"/>
              <a:t>, 9) </a:t>
            </a:r>
          </a:p>
        </p:txBody>
      </p:sp>
      <p:sp>
        <p:nvSpPr>
          <p:cNvPr id="4" name="Dikdörtgen 3"/>
          <p:cNvSpPr/>
          <p:nvPr/>
        </p:nvSpPr>
        <p:spPr>
          <a:xfrm>
            <a:off x="235527" y="752144"/>
            <a:ext cx="11734800" cy="2123658"/>
          </a:xfrm>
          <a:prstGeom prst="rect">
            <a:avLst/>
          </a:prstGeom>
          <a:ln w="76200">
            <a:solidFill>
              <a:schemeClr val="accent3">
                <a:lumMod val="5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وَالَّذ۪ينَ تَبَوَّؤُ الدَّارَ وَالْا۪يمَانَ مِنْ قَبْلِهِمْ يُحِبُّونَ مَنْ هَاجَرَ اِلَيْهِمْ وَلَا يَجِدُونَ ف۪ي صُدُورِهِمْ حَاجَةً مِمَّٓا اُو۫تُوا وَيُؤْثِرُونَ عَلٰٓى اَنْفُسِهِمْ وَلَوْ كَانَ بِهِمْ خَصَاصَةٌۜ وَمَنْ يُوقَ شُحَّ نَفْسِه۪ فَاُو۬لٰٓئِكَ هُمُ الْمُفْلِحُونَۚ ﴿٩﴾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0172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511" y="2857499"/>
            <a:ext cx="3033875" cy="3986212"/>
          </a:xfrm>
          <a:prstGeom prst="rect">
            <a:avLst/>
          </a:prstGeom>
        </p:spPr>
      </p:pic>
      <p:sp>
        <p:nvSpPr>
          <p:cNvPr id="3" name="Bulut Belirtme Çizgisi 2"/>
          <p:cNvSpPr/>
          <p:nvPr/>
        </p:nvSpPr>
        <p:spPr>
          <a:xfrm>
            <a:off x="5815013" y="300038"/>
            <a:ext cx="5815012" cy="3800475"/>
          </a:xfrm>
          <a:prstGeom prst="cloudCallout">
            <a:avLst>
              <a:gd name="adj1" fmla="val -73958"/>
              <a:gd name="adj2" fmla="val 57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Efendimizin Şemailini dinleyelim…</a:t>
            </a:r>
          </a:p>
          <a:p>
            <a:pPr algn="ctr"/>
            <a:r>
              <a:rPr lang="tr-TR" sz="4400" dirty="0" smtClean="0"/>
              <a:t>Dinlenelim…</a:t>
            </a:r>
            <a:endParaRPr lang="tr-TR" sz="4400" dirty="0"/>
          </a:p>
        </p:txBody>
      </p:sp>
    </p:spTree>
    <p:extLst>
      <p:ext uri="{BB962C8B-B14F-4D97-AF65-F5344CB8AC3E}">
        <p14:creationId xmlns:p14="http://schemas.microsoft.com/office/powerpoint/2010/main" val="29088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00289" y="3244334"/>
            <a:ext cx="5191421" cy="369332"/>
          </a:xfrm>
          <a:prstGeom prst="rect">
            <a:avLst/>
          </a:prstGeom>
        </p:spPr>
        <p:txBody>
          <a:bodyPr wrap="none">
            <a:spAutoFit/>
          </a:bodyPr>
          <a:lstStyle/>
          <a:p>
            <a:r>
              <a:rPr lang="tr-TR" dirty="0"/>
              <a:t>https://www.youtube.com/watch?v=CDUOCmoQMtI</a:t>
            </a:r>
          </a:p>
        </p:txBody>
      </p:sp>
      <p:pic>
        <p:nvPicPr>
          <p:cNvPr id="3" name="CDUOCmoQMtI"/>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7171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4774" y="1366837"/>
            <a:ext cx="5514975" cy="5350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Medine üç inanışın yaşadığı bir şehirdi. Muhacir ve Ensar’dan oluşan Müslümanlar, Yahudiler ve müşrik Araplar. Müslümanlar henüz azınlıkta idi. Medine’nin iç ve dış güvenliği, Müslüman, Yahudi ve diğer Arapların haklarını konu alan ve elli iki maddeden oluşan bir anayasa yapıldı.  </a:t>
            </a:r>
            <a:endParaRPr lang="tr-TR" sz="2800" dirty="0"/>
          </a:p>
        </p:txBody>
      </p:sp>
      <p:sp>
        <p:nvSpPr>
          <p:cNvPr id="5" name="Yuvarlatılmış Dikdörtgen 4"/>
          <p:cNvSpPr/>
          <p:nvPr/>
        </p:nvSpPr>
        <p:spPr>
          <a:xfrm>
            <a:off x="104774" y="109537"/>
            <a:ext cx="11958639" cy="992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Medine Sözleşmesi/</a:t>
            </a:r>
            <a:r>
              <a:rPr lang="tr-TR" sz="3600" dirty="0" err="1" smtClean="0"/>
              <a:t>Vesîkası</a:t>
            </a:r>
            <a:r>
              <a:rPr lang="tr-TR" sz="3600" dirty="0" smtClean="0"/>
              <a:t> </a:t>
            </a:r>
            <a:endParaRPr lang="tr-TR" sz="36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864" y="1366837"/>
            <a:ext cx="6305550" cy="5350670"/>
          </a:xfrm>
          <a:prstGeom prst="rect">
            <a:avLst/>
          </a:prstGeom>
          <a:ln>
            <a:noFill/>
          </a:ln>
          <a:effectLst>
            <a:softEdge rad="112500"/>
          </a:effectLst>
        </p:spPr>
      </p:pic>
    </p:spTree>
    <p:extLst>
      <p:ext uri="{BB962C8B-B14F-4D97-AF65-F5344CB8AC3E}">
        <p14:creationId xmlns:p14="http://schemas.microsoft.com/office/powerpoint/2010/main" val="18106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4774" y="1366837"/>
            <a:ext cx="5514975" cy="4048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Aralarında ihtilaf çıkan kim olursa olsun herkes için Allah, kanunlarının ve adaletin tek kaynağıdır ve Muhammed </a:t>
            </a:r>
            <a:r>
              <a:rPr lang="tr-TR" sz="3200" dirty="0" err="1" smtClean="0"/>
              <a:t>Rasûlullah</a:t>
            </a:r>
            <a:r>
              <a:rPr lang="tr-TR" sz="3200" dirty="0" smtClean="0"/>
              <a:t> en yüksek hakem makamlığını temsil eder. </a:t>
            </a:r>
            <a:endParaRPr lang="tr-TR" sz="3200" dirty="0"/>
          </a:p>
        </p:txBody>
      </p:sp>
      <p:sp>
        <p:nvSpPr>
          <p:cNvPr id="5" name="Yuvarlatılmış Dikdörtgen 4"/>
          <p:cNvSpPr/>
          <p:nvPr/>
        </p:nvSpPr>
        <p:spPr>
          <a:xfrm>
            <a:off x="104774" y="109537"/>
            <a:ext cx="11958639" cy="992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Sözleşmenin 23. maddesi </a:t>
            </a:r>
            <a:endParaRPr lang="tr-TR" sz="3600" dirty="0"/>
          </a:p>
        </p:txBody>
      </p:sp>
      <p:sp>
        <p:nvSpPr>
          <p:cNvPr id="6" name="Yuvarlatılmış Dikdörtgen 5"/>
          <p:cNvSpPr/>
          <p:nvPr/>
        </p:nvSpPr>
        <p:spPr>
          <a:xfrm>
            <a:off x="104774" y="5679282"/>
            <a:ext cx="11958639" cy="992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Bu madde Peygamberimizin yönetimin lideri olduğunu ilan ediyordu.</a:t>
            </a: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1366837"/>
            <a:ext cx="5948363" cy="4048126"/>
          </a:xfrm>
          <a:prstGeom prst="rect">
            <a:avLst/>
          </a:prstGeom>
        </p:spPr>
      </p:pic>
    </p:spTree>
    <p:extLst>
      <p:ext uri="{BB962C8B-B14F-4D97-AF65-F5344CB8AC3E}">
        <p14:creationId xmlns:p14="http://schemas.microsoft.com/office/powerpoint/2010/main" val="16899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6967" y="1389352"/>
            <a:ext cx="5470380" cy="4524315"/>
          </a:xfrm>
          <a:prstGeom prst="rect">
            <a:avLst/>
          </a:prstGeom>
          <a:solidFill>
            <a:srgbClr val="92D050"/>
          </a:solidFill>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4800" dirty="0" smtClean="0">
                <a:ln w="0"/>
                <a:solidFill>
                  <a:schemeClr val="accent1"/>
                </a:solidFill>
                <a:effectLst>
                  <a:outerShdw blurRad="38100" dist="38100" dir="2700000" algn="tl">
                    <a:srgbClr val="000000">
                      <a:alpha val="43137"/>
                    </a:srgbClr>
                  </a:outerShdw>
                </a:effectLst>
              </a:rPr>
              <a:t>Bu vesika, Müslümanların birliğinin sağlayan yegane unsurun İslâm olduğunu ortaya koymaktadır.</a:t>
            </a:r>
            <a:endParaRPr lang="tr-TR" sz="4800" dirty="0">
              <a:ln w="0"/>
              <a:solidFill>
                <a:schemeClr val="accent1"/>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a:stretch>
            <a:fillRect/>
          </a:stretch>
        </p:blipFill>
        <p:spPr>
          <a:xfrm>
            <a:off x="6012873" y="1389352"/>
            <a:ext cx="5985163" cy="4524315"/>
          </a:xfrm>
          <a:prstGeom prst="rect">
            <a:avLst/>
          </a:prstGeom>
        </p:spPr>
      </p:pic>
    </p:spTree>
    <p:extLst>
      <p:ext uri="{BB962C8B-B14F-4D97-AF65-F5344CB8AC3E}">
        <p14:creationId xmlns:p14="http://schemas.microsoft.com/office/powerpoint/2010/main" val="36936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13618" y="2380836"/>
            <a:ext cx="10363982" cy="2215991"/>
          </a:xfrm>
          <a:prstGeom prst="rect">
            <a:avLst/>
          </a:prstGeom>
          <a:noFill/>
        </p:spPr>
        <p:txBody>
          <a:bodyPr wrap="square" rtlCol="0">
            <a:spAutoFit/>
          </a:bodyPr>
          <a:lstStyle/>
          <a:p>
            <a:pPr algn="ctr"/>
            <a:r>
              <a:rPr lang="tr-TR" sz="13800" dirty="0" smtClean="0"/>
              <a:t>MUHACİR</a:t>
            </a:r>
            <a:endParaRPr lang="tr-TR" sz="13800" dirty="0"/>
          </a:p>
        </p:txBody>
      </p:sp>
    </p:spTree>
    <p:extLst>
      <p:ext uri="{BB962C8B-B14F-4D97-AF65-F5344CB8AC3E}">
        <p14:creationId xmlns:p14="http://schemas.microsoft.com/office/powerpoint/2010/main" val="348580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46364" y="643366"/>
            <a:ext cx="5943600" cy="5909310"/>
          </a:xfrm>
          <a:prstGeom prst="rect">
            <a:avLst/>
          </a:prstGeom>
          <a:noFill/>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5400" dirty="0" smtClean="0">
                <a:ln w="0"/>
                <a:solidFill>
                  <a:schemeClr val="accent1"/>
                </a:solidFill>
                <a:effectLst>
                  <a:outerShdw blurRad="38100" dist="25400" dir="5400000" algn="ctr" rotWithShape="0">
                    <a:srgbClr val="6E747A">
                      <a:alpha val="43000"/>
                    </a:srgbClr>
                  </a:outerShdw>
                </a:effectLst>
              </a:rPr>
              <a:t>Vesika, Araplar arasındaki kabile asabiyetinden kaynaklanan kendi adamını kayırma anlayışını ortadan kaldırmıştır.</a:t>
            </a:r>
            <a:endParaRPr lang="tr-TR" sz="5400" dirty="0">
              <a:ln w="0"/>
              <a:solidFill>
                <a:schemeClr val="accent1"/>
              </a:solidFill>
              <a:effectLst>
                <a:outerShdw blurRad="38100" dist="25400" dir="5400000" algn="ctr" rotWithShape="0">
                  <a:srgbClr val="6E747A">
                    <a:alpha val="43000"/>
                  </a:srgbClr>
                </a:outerShdw>
              </a:effectLst>
            </a:endParaRPr>
          </a:p>
        </p:txBody>
      </p:sp>
      <p:pic>
        <p:nvPicPr>
          <p:cNvPr id="3" name="Resim 2"/>
          <p:cNvPicPr>
            <a:picLocks noChangeAspect="1"/>
          </p:cNvPicPr>
          <p:nvPr/>
        </p:nvPicPr>
        <p:blipFill>
          <a:blip r:embed="rId2"/>
          <a:stretch>
            <a:fillRect/>
          </a:stretch>
        </p:blipFill>
        <p:spPr>
          <a:xfrm>
            <a:off x="6511636" y="643366"/>
            <a:ext cx="5514109" cy="5909310"/>
          </a:xfrm>
          <a:prstGeom prst="rect">
            <a:avLst/>
          </a:prstGeom>
        </p:spPr>
      </p:pic>
    </p:spTree>
    <p:extLst>
      <p:ext uri="{BB962C8B-B14F-4D97-AF65-F5344CB8AC3E}">
        <p14:creationId xmlns:p14="http://schemas.microsoft.com/office/powerpoint/2010/main" val="304492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27362" y="124691"/>
            <a:ext cx="10723418" cy="2308324"/>
          </a:xfrm>
          <a:prstGeom prst="rect">
            <a:avLst/>
          </a:prstGeom>
          <a:solidFill>
            <a:schemeClr val="accent6">
              <a:lumMod val="40000"/>
              <a:lumOff val="60000"/>
            </a:schemeClr>
          </a:solidFill>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3600" dirty="0" smtClean="0">
                <a:ln w="0"/>
                <a:solidFill>
                  <a:schemeClr val="accent1"/>
                </a:solidFill>
                <a:effectLst>
                  <a:outerShdw blurRad="38100" dist="25400" dir="5400000" algn="ctr" rotWithShape="0">
                    <a:srgbClr val="6E747A">
                      <a:alpha val="43000"/>
                    </a:srgbClr>
                  </a:outerShdw>
                </a:effectLst>
              </a:rPr>
              <a:t>Bu vesika aynı zamanda İslâm tarihinde, aynı yurdu paylaşan muhtelif din ve ırk mensuplarının bir arada adalet ve saadet içinde yaşayacakları sosyal düzeni oluşturacak prensiplere kaynaklık etmiştir.</a:t>
            </a:r>
            <a:endParaRPr lang="tr-TR" sz="3600" dirty="0">
              <a:ln w="0"/>
              <a:solidFill>
                <a:schemeClr val="accent1"/>
              </a:solidFill>
              <a:effectLst>
                <a:outerShdw blurRad="38100" dist="25400" dir="5400000" algn="ctr" rotWithShape="0">
                  <a:srgbClr val="6E747A">
                    <a:alpha val="43000"/>
                  </a:srgbClr>
                </a:outerShdw>
              </a:effectLst>
            </a:endParaRPr>
          </a:p>
        </p:txBody>
      </p:sp>
      <p:pic>
        <p:nvPicPr>
          <p:cNvPr id="3" name="Resim 2"/>
          <p:cNvPicPr>
            <a:picLocks noChangeAspect="1"/>
          </p:cNvPicPr>
          <p:nvPr/>
        </p:nvPicPr>
        <p:blipFill rotWithShape="1">
          <a:blip r:embed="rId2"/>
          <a:srcRect l="199" t="5212" r="1072" b="5345"/>
          <a:stretch/>
        </p:blipFill>
        <p:spPr>
          <a:xfrm>
            <a:off x="2064327" y="2908323"/>
            <a:ext cx="8049489" cy="3782291"/>
          </a:xfrm>
          <a:prstGeom prst="rect">
            <a:avLst/>
          </a:prstGeom>
        </p:spPr>
      </p:pic>
    </p:spTree>
    <p:extLst>
      <p:ext uri="{BB962C8B-B14F-4D97-AF65-F5344CB8AC3E}">
        <p14:creationId xmlns:p14="http://schemas.microsoft.com/office/powerpoint/2010/main" val="17679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28637" y="2414589"/>
            <a:ext cx="10868681" cy="923330"/>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none" rtlCol="0">
            <a:spAutoFit/>
          </a:bodyPr>
          <a:lstStyle/>
          <a:p>
            <a:r>
              <a:rPr lang="tr-TR" sz="5400" dirty="0" smtClean="0">
                <a:ln w="0"/>
                <a:solidFill>
                  <a:schemeClr val="accent1"/>
                </a:solidFill>
                <a:effectLst>
                  <a:outerShdw blurRad="38100" dist="25400" dir="5400000" algn="ctr" rotWithShape="0">
                    <a:srgbClr val="6E747A">
                      <a:alpha val="43000"/>
                    </a:srgbClr>
                  </a:outerShdw>
                </a:effectLst>
              </a:rPr>
              <a:t>Kutlu yolculuk devam edecek…</a:t>
            </a:r>
            <a:endParaRPr lang="tr-TR"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832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696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82" y="2131454"/>
            <a:ext cx="12288982" cy="2646878"/>
          </a:xfrm>
          <a:prstGeom prst="rect">
            <a:avLst/>
          </a:prstGeom>
          <a:noFill/>
        </p:spPr>
        <p:txBody>
          <a:bodyPr wrap="square" rtlCol="0">
            <a:spAutoFit/>
          </a:bodyPr>
          <a:lstStyle/>
          <a:p>
            <a:pPr algn="ctr"/>
            <a:r>
              <a:rPr lang="tr-TR" sz="16600" dirty="0" smtClean="0"/>
              <a:t>_ _ _ _ _ _ </a:t>
            </a:r>
            <a:endParaRPr lang="tr-TR" sz="16600" dirty="0"/>
          </a:p>
        </p:txBody>
      </p:sp>
    </p:spTree>
    <p:extLst>
      <p:ext uri="{BB962C8B-B14F-4D97-AF65-F5344CB8AC3E}">
        <p14:creationId xmlns:p14="http://schemas.microsoft.com/office/powerpoint/2010/main" val="145567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13618" y="2380836"/>
            <a:ext cx="10363982" cy="2215991"/>
          </a:xfrm>
          <a:prstGeom prst="rect">
            <a:avLst/>
          </a:prstGeom>
          <a:noFill/>
        </p:spPr>
        <p:txBody>
          <a:bodyPr wrap="square" rtlCol="0">
            <a:spAutoFit/>
          </a:bodyPr>
          <a:lstStyle/>
          <a:p>
            <a:pPr algn="ctr"/>
            <a:r>
              <a:rPr lang="tr-TR" sz="13800" dirty="0" smtClean="0"/>
              <a:t>MEDİNE</a:t>
            </a:r>
            <a:endParaRPr lang="tr-TR" sz="13800" dirty="0"/>
          </a:p>
        </p:txBody>
      </p:sp>
    </p:spTree>
    <p:extLst>
      <p:ext uri="{BB962C8B-B14F-4D97-AF65-F5344CB8AC3E}">
        <p14:creationId xmlns:p14="http://schemas.microsoft.com/office/powerpoint/2010/main" val="392643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51563" y="130670"/>
            <a:ext cx="4209617" cy="6727330"/>
          </a:xfrm>
          <a:prstGeom prst="rect">
            <a:avLst/>
          </a:prstGeom>
        </p:spPr>
      </p:pic>
    </p:spTree>
    <p:extLst>
      <p:ext uri="{BB962C8B-B14F-4D97-AF65-F5344CB8AC3E}">
        <p14:creationId xmlns:p14="http://schemas.microsoft.com/office/powerpoint/2010/main" val="305236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3497" y="1940936"/>
            <a:ext cx="10958512" cy="1295293"/>
          </a:xfrm>
        </p:spPr>
        <p:txBody>
          <a:bodyPr>
            <a:noAutofit/>
          </a:bodyPr>
          <a:lstStyle/>
          <a:p>
            <a:pPr algn="ctr"/>
            <a:r>
              <a:rPr lang="tr-TR" sz="8800" cap="none" dirty="0" smtClean="0">
                <a:ln w="0"/>
                <a:solidFill>
                  <a:schemeClr val="accent2">
                    <a:lumMod val="50000"/>
                  </a:schemeClr>
                </a:solidFill>
                <a:effectLst>
                  <a:outerShdw blurRad="38100" dist="19050" dir="2700000" algn="tl" rotWithShape="0">
                    <a:schemeClr val="dk1">
                      <a:alpha val="40000"/>
                    </a:schemeClr>
                  </a:outerShdw>
                </a:effectLst>
              </a:rPr>
              <a:t>MEDİNE'DE İLK FAALİYETLER -1-</a:t>
            </a:r>
            <a:endParaRPr lang="tr-TR" sz="8800" cap="none" dirty="0">
              <a:ln w="0"/>
              <a:solidFill>
                <a:schemeClr val="accent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14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35528" y="90293"/>
            <a:ext cx="6303818" cy="3401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Peygamber Efendimiz (</a:t>
            </a:r>
            <a:r>
              <a:rPr lang="tr-TR" sz="3600" dirty="0" err="1" smtClean="0"/>
              <a:t>s.a.v</a:t>
            </a:r>
            <a:r>
              <a:rPr lang="tr-TR" sz="3600" dirty="0" smtClean="0"/>
              <a:t>.) Medine’ye hicret ettiğinde </a:t>
            </a:r>
            <a:r>
              <a:rPr lang="tr-TR" sz="3600" dirty="0" err="1" smtClean="0"/>
              <a:t>Mescid</a:t>
            </a:r>
            <a:r>
              <a:rPr lang="tr-TR" sz="3600" dirty="0" smtClean="0"/>
              <a:t>-i Nebî yapılıncaya kadar yedi ay süre ile </a:t>
            </a:r>
            <a:r>
              <a:rPr lang="tr-TR" sz="3600" dirty="0" err="1" smtClean="0"/>
              <a:t>Ebû</a:t>
            </a:r>
            <a:r>
              <a:rPr lang="tr-TR" sz="3600" dirty="0" smtClean="0"/>
              <a:t> </a:t>
            </a:r>
            <a:r>
              <a:rPr lang="tr-TR" sz="3600" dirty="0" err="1" smtClean="0"/>
              <a:t>Eyyâb</a:t>
            </a:r>
            <a:r>
              <a:rPr lang="tr-TR" sz="3600" dirty="0" smtClean="0"/>
              <a:t> el-</a:t>
            </a:r>
            <a:r>
              <a:rPr lang="tr-TR" sz="3600" dirty="0" err="1" smtClean="0"/>
              <a:t>Ensârî</a:t>
            </a:r>
            <a:r>
              <a:rPr lang="tr-TR" sz="3600" dirty="0" smtClean="0"/>
              <a:t> (</a:t>
            </a:r>
            <a:r>
              <a:rPr lang="tr-TR" sz="3600" dirty="0" err="1" smtClean="0"/>
              <a:t>r.a</a:t>
            </a:r>
            <a:r>
              <a:rPr lang="tr-TR" sz="3600" dirty="0" smtClean="0"/>
              <a:t>.)’</a:t>
            </a:r>
            <a:r>
              <a:rPr lang="tr-TR" sz="3600" dirty="0" err="1" smtClean="0"/>
              <a:t>nin</a:t>
            </a:r>
            <a:r>
              <a:rPr lang="tr-TR" sz="3600" dirty="0" smtClean="0"/>
              <a:t> evinde misafir olmuştur.</a:t>
            </a:r>
            <a:endParaRPr lang="tr-TR" sz="3600" dirty="0"/>
          </a:p>
        </p:txBody>
      </p:sp>
      <p:sp>
        <p:nvSpPr>
          <p:cNvPr id="3" name="Yuvarlatılmış Dikdörtgen 2"/>
          <p:cNvSpPr/>
          <p:nvPr/>
        </p:nvSpPr>
        <p:spPr>
          <a:xfrm>
            <a:off x="6677025" y="3711718"/>
            <a:ext cx="5514975" cy="298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Allah </a:t>
            </a:r>
            <a:r>
              <a:rPr lang="tr-TR" sz="4000" dirty="0" err="1" smtClean="0"/>
              <a:t>Rasulü</a:t>
            </a:r>
            <a:r>
              <a:rPr lang="tr-TR" sz="4000" dirty="0" smtClean="0"/>
              <a:t> (</a:t>
            </a:r>
            <a:r>
              <a:rPr lang="tr-TR" sz="4000" dirty="0" err="1" smtClean="0"/>
              <a:t>s.a.v</a:t>
            </a:r>
            <a:r>
              <a:rPr lang="tr-TR" sz="4000" dirty="0" smtClean="0"/>
              <a:t>.) bu evde son derece hizmet ve hürmet görmüştür.</a:t>
            </a:r>
            <a:endParaRPr lang="tr-TR" sz="4000" dirty="0"/>
          </a:p>
        </p:txBody>
      </p:sp>
      <p:pic>
        <p:nvPicPr>
          <p:cNvPr id="4" name="Resim 3"/>
          <p:cNvPicPr>
            <a:picLocks noChangeAspect="1"/>
          </p:cNvPicPr>
          <p:nvPr/>
        </p:nvPicPr>
        <p:blipFill>
          <a:blip r:embed="rId2"/>
          <a:stretch>
            <a:fillRect/>
          </a:stretch>
        </p:blipFill>
        <p:spPr>
          <a:xfrm>
            <a:off x="235528" y="3711719"/>
            <a:ext cx="6303817" cy="29813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788" y="90293"/>
            <a:ext cx="5279448" cy="3532431"/>
          </a:xfrm>
          <a:prstGeom prst="rect">
            <a:avLst/>
          </a:prstGeom>
        </p:spPr>
      </p:pic>
    </p:spTree>
    <p:extLst>
      <p:ext uri="{BB962C8B-B14F-4D97-AF65-F5344CB8AC3E}">
        <p14:creationId xmlns:p14="http://schemas.microsoft.com/office/powerpoint/2010/main" val="35241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057650" y="285751"/>
            <a:ext cx="7958138" cy="3200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Peygamber Efendimiz (</a:t>
            </a:r>
            <a:r>
              <a:rPr lang="tr-TR" sz="2800" dirty="0" err="1" smtClean="0"/>
              <a:t>s.a.v</a:t>
            </a:r>
            <a:r>
              <a:rPr lang="tr-TR" sz="2800" dirty="0" smtClean="0"/>
              <a:t>.) bir gün evinize ziyarete gelseydi ne hissederdiniz? Ne yapardınız? </a:t>
            </a:r>
            <a:endParaRPr lang="tr-TR" sz="2800" dirty="0"/>
          </a:p>
        </p:txBody>
      </p:sp>
      <p:pic>
        <p:nvPicPr>
          <p:cNvPr id="4" name="Resim 3"/>
          <p:cNvPicPr>
            <a:picLocks noChangeAspect="1"/>
          </p:cNvPicPr>
          <p:nvPr/>
        </p:nvPicPr>
        <p:blipFill>
          <a:blip r:embed="rId2"/>
          <a:stretch>
            <a:fillRect/>
          </a:stretch>
        </p:blipFill>
        <p:spPr>
          <a:xfrm>
            <a:off x="519979" y="2883910"/>
            <a:ext cx="3537671" cy="3537671"/>
          </a:xfrm>
          <a:prstGeom prst="rect">
            <a:avLst/>
          </a:prstGeom>
        </p:spPr>
      </p:pic>
    </p:spTree>
    <p:extLst>
      <p:ext uri="{BB962C8B-B14F-4D97-AF65-F5344CB8AC3E}">
        <p14:creationId xmlns:p14="http://schemas.microsoft.com/office/powerpoint/2010/main" val="10157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4651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TM03457464[[fn=Bölünen]]</Template>
  <TotalTime>2573</TotalTime>
  <Words>421</Words>
  <Application>Microsoft Office PowerPoint</Application>
  <PresentationFormat>Geniş ekran</PresentationFormat>
  <Paragraphs>31</Paragraphs>
  <Slides>23</Slides>
  <Notes>0</Notes>
  <HiddenSlides>1</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Gill Sans MT</vt:lpstr>
      <vt:lpstr>Shaikh Hamdullah Mushaf</vt:lpstr>
      <vt:lpstr>Wingdings 2</vt:lpstr>
      <vt:lpstr>Kar Payı</vt:lpstr>
      <vt:lpstr>PowerPoint Sunusu</vt:lpstr>
      <vt:lpstr>PowerPoint Sunusu</vt:lpstr>
      <vt:lpstr>PowerPoint Sunusu</vt:lpstr>
      <vt:lpstr>PowerPoint Sunusu</vt:lpstr>
      <vt:lpstr>PowerPoint Sunusu</vt:lpstr>
      <vt:lpstr>MEDİNE'DE İLK FAALİYETLER -1-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Nurullah Yalçın</dc:creator>
  <cp:lastModifiedBy>Nurullah Yalçın</cp:lastModifiedBy>
  <cp:revision>200</cp:revision>
  <dcterms:created xsi:type="dcterms:W3CDTF">2015-06-14T13:49:11Z</dcterms:created>
  <dcterms:modified xsi:type="dcterms:W3CDTF">2019-09-06T22:40:08Z</dcterms:modified>
</cp:coreProperties>
</file>