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58" r:id="rId1"/>
  </p:sldMasterIdLst>
  <p:notesMasterIdLst>
    <p:notesMasterId r:id="rId35"/>
  </p:notesMasterIdLst>
  <p:sldIdLst>
    <p:sldId id="256" r:id="rId2"/>
    <p:sldId id="257" r:id="rId3"/>
    <p:sldId id="261" r:id="rId4"/>
    <p:sldId id="258" r:id="rId5"/>
    <p:sldId id="259" r:id="rId6"/>
    <p:sldId id="262" r:id="rId7"/>
    <p:sldId id="260" r:id="rId8"/>
    <p:sldId id="263" r:id="rId9"/>
    <p:sldId id="264" r:id="rId10"/>
    <p:sldId id="265"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85" r:id="rId30"/>
    <p:sldId id="286" r:id="rId31"/>
    <p:sldId id="287" r:id="rId32"/>
    <p:sldId id="289" r:id="rId33"/>
    <p:sldId id="288" r:id="rId3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amsun" initials="S" lastIdx="2" clrIdx="0">
    <p:extLst>
      <p:ext uri="{19B8F6BF-5375-455C-9EA6-DF929625EA0E}">
        <p15:presenceInfo xmlns:p15="http://schemas.microsoft.com/office/powerpoint/2012/main" userId="Samsun"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E22C1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0" d="100"/>
          <a:sy n="70" d="100"/>
        </p:scale>
        <p:origin x="714"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 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445E3A5-5764-4702-8D6E-272C58FF957B}" type="datetimeFigureOut">
              <a:rPr lang="tr-TR" smtClean="0"/>
              <a:t>6.04.2020</a:t>
            </a:fld>
            <a:endParaRPr lang="tr-TR"/>
          </a:p>
        </p:txBody>
      </p:sp>
      <p:sp>
        <p:nvSpPr>
          <p:cNvPr id="4" name="Slayt Resmi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6" name="Alt 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34061DC-4951-4BFA-8FAC-4DA8B5769CE7}" type="slidenum">
              <a:rPr lang="tr-TR" smtClean="0"/>
              <a:t>‹#›</a:t>
            </a:fld>
            <a:endParaRPr lang="tr-TR"/>
          </a:p>
        </p:txBody>
      </p:sp>
    </p:spTree>
    <p:extLst>
      <p:ext uri="{BB962C8B-B14F-4D97-AF65-F5344CB8AC3E}">
        <p14:creationId xmlns:p14="http://schemas.microsoft.com/office/powerpoint/2010/main" val="41775330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9" name="Rectangle 8"/>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tr-TR"/>
              <a:t>Asıl başlık stilini düzenlemek için tıklayın</a:t>
            </a:r>
            <a:endParaRPr lang="en-US" dirty="0"/>
          </a:p>
        </p:txBody>
      </p:sp>
      <p:sp>
        <p:nvSpPr>
          <p:cNvPr id="3" name="Subtitle 2"/>
          <p:cNvSpPr>
            <a:spLocks noGrp="1"/>
          </p:cNvSpPr>
          <p:nvPr>
            <p:ph type="subTitle" idx="1"/>
          </p:nvPr>
        </p:nvSpPr>
        <p:spPr bwMode="gray">
          <a:xfrm>
            <a:off x="1154955" y="4777380"/>
            <a:ext cx="882565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bwMode="gray">
          <a:xfrm rot="5400000">
            <a:off x="10158984" y="1792224"/>
            <a:ext cx="990599" cy="304799"/>
          </a:xfrm>
        </p:spPr>
        <p:txBody>
          <a:bodyPr anchor="t"/>
          <a:lstStyle>
            <a:lvl1pPr algn="l">
              <a:defRPr b="0" i="0">
                <a:solidFill>
                  <a:schemeClr val="bg1">
                    <a:alpha val="60000"/>
                  </a:schemeClr>
                </a:solidFill>
              </a:defRPr>
            </a:lvl1pPr>
          </a:lstStyle>
          <a:p>
            <a:fld id="{17737EB1-1727-4DC2-BB58-3AC3AE12C7FE}" type="datetimeFigureOut">
              <a:rPr lang="tr-TR" smtClean="0"/>
              <a:t>6.04.2020</a:t>
            </a:fld>
            <a:endParaRPr lang="tr-TR"/>
          </a:p>
        </p:txBody>
      </p:sp>
      <p:sp>
        <p:nvSpPr>
          <p:cNvPr id="5" name="Footer Placeholder 4"/>
          <p:cNvSpPr>
            <a:spLocks noGrp="1"/>
          </p:cNvSpPr>
          <p:nvPr>
            <p:ph type="ftr" sz="quarter" idx="11"/>
          </p:nvPr>
        </p:nvSpPr>
        <p:spPr bwMode="gray">
          <a:xfrm rot="5400000">
            <a:off x="8951976" y="3227832"/>
            <a:ext cx="3859795" cy="304801"/>
          </a:xfrm>
        </p:spPr>
        <p:txBody>
          <a:bodyPr/>
          <a:lstStyle>
            <a:lvl1pPr>
              <a:defRPr b="0" i="0">
                <a:solidFill>
                  <a:schemeClr val="bg1">
                    <a:alpha val="60000"/>
                  </a:schemeClr>
                </a:solidFill>
              </a:defRPr>
            </a:lvl1pPr>
          </a:lstStyle>
          <a:p>
            <a:endParaRPr lang="tr-TR"/>
          </a:p>
        </p:txBody>
      </p:sp>
      <p:sp>
        <p:nvSpPr>
          <p:cNvPr id="11" name="Rectangle 1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2" name="Slide Number Placeholder 5"/>
          <p:cNvSpPr>
            <a:spLocks noGrp="1"/>
          </p:cNvSpPr>
          <p:nvPr>
            <p:ph type="sldNum" sz="quarter" idx="12"/>
          </p:nvPr>
        </p:nvSpPr>
        <p:spPr>
          <a:xfrm>
            <a:off x="10352540" y="295729"/>
            <a:ext cx="838199" cy="767687"/>
          </a:xfrm>
        </p:spPr>
        <p:txBody>
          <a:bodyPr/>
          <a:lstStyle/>
          <a:p>
            <a:fld id="{CFFE8278-BE73-44B8-9DD1-36859988DA18}" type="slidenum">
              <a:rPr lang="tr-TR" smtClean="0"/>
              <a:t>‹#›</a:t>
            </a:fld>
            <a:endParaRPr lang="tr-TR"/>
          </a:p>
        </p:txBody>
      </p:sp>
    </p:spTree>
    <p:extLst>
      <p:ext uri="{BB962C8B-B14F-4D97-AF65-F5344CB8AC3E}">
        <p14:creationId xmlns:p14="http://schemas.microsoft.com/office/powerpoint/2010/main" val="8998027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Yazılı Panoramik Resim">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3" name="Rectangle 12"/>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1"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4969927"/>
            <a:ext cx="8825659" cy="566738"/>
          </a:xfrm>
        </p:spPr>
        <p:txBody>
          <a:bodyPr anchor="b">
            <a:normAutofit/>
          </a:bodyPr>
          <a:lstStyle>
            <a:lvl1pPr algn="l">
              <a:defRPr sz="2400" b="0"/>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1154954" y="685800"/>
            <a:ext cx="8825659"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simgeye tıklayın</a:t>
            </a:r>
            <a:endParaRPr lang="en-US" dirty="0"/>
          </a:p>
        </p:txBody>
      </p:sp>
      <p:sp>
        <p:nvSpPr>
          <p:cNvPr id="4" name="Text Placeholder 3"/>
          <p:cNvSpPr>
            <a:spLocks noGrp="1"/>
          </p:cNvSpPr>
          <p:nvPr>
            <p:ph type="body" sz="half" idx="2"/>
          </p:nvPr>
        </p:nvSpPr>
        <p:spPr>
          <a:xfrm>
            <a:off x="1154954" y="5536665"/>
            <a:ext cx="8825658" cy="493712"/>
          </a:xfrm>
        </p:spPr>
        <p:txBody>
          <a:bodyPr>
            <a:normAutofit/>
          </a:bodyPr>
          <a:lstStyle>
            <a:lvl1pPr marL="0" indent="0">
              <a:buNone/>
              <a:defRPr sz="12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17737EB1-1727-4DC2-BB58-3AC3AE12C7FE}" type="datetimeFigureOut">
              <a:rPr lang="tr-TR" smtClean="0"/>
              <a:t>6.04.2020</a:t>
            </a:fld>
            <a:endParaRPr lang="tr-TR"/>
          </a:p>
        </p:txBody>
      </p:sp>
      <p:sp>
        <p:nvSpPr>
          <p:cNvPr id="6" name="Footer Placeholder 5"/>
          <p:cNvSpPr>
            <a:spLocks noGrp="1"/>
          </p:cNvSpPr>
          <p:nvPr>
            <p:ph type="ftr" sz="quarter" idx="11"/>
          </p:nvPr>
        </p:nvSpPr>
        <p:spPr/>
        <p:txBody>
          <a:bodyPr/>
          <a:lstStyle/>
          <a:p>
            <a:endParaRPr lang="tr-T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CFFE8278-BE73-44B8-9DD1-36859988DA18}" type="slidenum">
              <a:rPr lang="tr-TR" smtClean="0"/>
              <a:t>‹#›</a:t>
            </a:fld>
            <a:endParaRPr lang="tr-TR"/>
          </a:p>
        </p:txBody>
      </p:sp>
    </p:spTree>
    <p:extLst>
      <p:ext uri="{BB962C8B-B14F-4D97-AF65-F5344CB8AC3E}">
        <p14:creationId xmlns:p14="http://schemas.microsoft.com/office/powerpoint/2010/main" val="21617130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Başlık ve Resim Yazısı">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48798" y="1063417"/>
            <a:ext cx="8831816" cy="1372986"/>
          </a:xfrm>
        </p:spPr>
        <p:txBody>
          <a:bodyPr/>
          <a:lstStyle>
            <a:lvl1pPr>
              <a:defRPr sz="4000"/>
            </a:lvl1pPr>
          </a:lstStyle>
          <a:p>
            <a:r>
              <a:rPr lang="tr-TR"/>
              <a:t>Asıl başlık stilini düzenlemek için tıklayın</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17737EB1-1727-4DC2-BB58-3AC3AE12C7FE}" type="datetimeFigureOut">
              <a:rPr lang="tr-TR" smtClean="0"/>
              <a:t>6.04.2020</a:t>
            </a:fld>
            <a:endParaRPr lang="tr-TR"/>
          </a:p>
        </p:txBody>
      </p:sp>
      <p:sp>
        <p:nvSpPr>
          <p:cNvPr id="5" name="Footer Placeholder 4"/>
          <p:cNvSpPr>
            <a:spLocks noGrp="1"/>
          </p:cNvSpPr>
          <p:nvPr>
            <p:ph type="ftr" sz="quarter" idx="11"/>
          </p:nvPr>
        </p:nvSpPr>
        <p:spPr/>
        <p:txBody>
          <a:bodyPr/>
          <a:lstStyle/>
          <a:p>
            <a:endParaRPr lang="tr-TR"/>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CFFE8278-BE73-44B8-9DD1-36859988DA18}" type="slidenum">
              <a:rPr lang="tr-TR" smtClean="0"/>
              <a:t>‹#›</a:t>
            </a:fld>
            <a:endParaRPr lang="tr-TR"/>
          </a:p>
        </p:txBody>
      </p:sp>
    </p:spTree>
    <p:extLst>
      <p:ext uri="{BB962C8B-B14F-4D97-AF65-F5344CB8AC3E}">
        <p14:creationId xmlns:p14="http://schemas.microsoft.com/office/powerpoint/2010/main" val="328873902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Resim Yazılı Alıntı">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17" name="Rectangle 16"/>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Oval 19"/>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Oval 24"/>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6" name="TextBox 15"/>
          <p:cNvSpPr txBox="1"/>
          <p:nvPr/>
        </p:nvSpPr>
        <p:spPr bwMode="gray">
          <a:xfrm>
            <a:off x="881566" y="607336"/>
            <a:ext cx="801912"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13" name="TextBox 12"/>
          <p:cNvSpPr txBox="1"/>
          <p:nvPr/>
        </p:nvSpPr>
        <p:spPr bwMode="gray">
          <a:xfrm>
            <a:off x="9884458" y="2613787"/>
            <a:ext cx="652763"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2" name="Title 1"/>
          <p:cNvSpPr>
            <a:spLocks noGrp="1"/>
          </p:cNvSpPr>
          <p:nvPr>
            <p:ph type="title"/>
          </p:nvPr>
        </p:nvSpPr>
        <p:spPr>
          <a:xfrm>
            <a:off x="1581878" y="982134"/>
            <a:ext cx="8453906" cy="2696632"/>
          </a:xfrm>
        </p:spPr>
        <p:txBody>
          <a:bodyPr/>
          <a:lstStyle>
            <a:lvl1pPr>
              <a:defRPr sz="4000"/>
            </a:lvl1pPr>
          </a:lstStyle>
          <a:p>
            <a:r>
              <a:rPr lang="tr-TR"/>
              <a:t>Asıl başlık stilini düzenlemek için tıklayın</a:t>
            </a:r>
            <a:endParaRPr lang="en-US" dirty="0"/>
          </a:p>
        </p:txBody>
      </p:sp>
      <p:sp>
        <p:nvSpPr>
          <p:cNvPr id="14" name="Text Placeholder 3"/>
          <p:cNvSpPr>
            <a:spLocks noGrp="1"/>
          </p:cNvSpPr>
          <p:nvPr>
            <p:ph type="body" sz="half" idx="13"/>
          </p:nvPr>
        </p:nvSpPr>
        <p:spPr bwMode="gray">
          <a:xfrm>
            <a:off x="1945945" y="3678766"/>
            <a:ext cx="7731219" cy="342174"/>
          </a:xfrm>
        </p:spPr>
        <p:txBody>
          <a:bodyPr anchor="t">
            <a:normAutofit/>
          </a:bodyPr>
          <a:lstStyle>
            <a:lvl1pPr marL="0" indent="0">
              <a:buNone/>
              <a:defRPr lang="en-US" sz="1400" b="0" i="0" kern="1200" cap="small" dirty="0">
                <a:solidFill>
                  <a:schemeClr val="accent1">
                    <a:lumMod val="60000"/>
                    <a:lumOff val="40000"/>
                  </a:schemeClr>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10" name="Text Placeholder 3"/>
          <p:cNvSpPr>
            <a:spLocks noGrp="1"/>
          </p:cNvSpPr>
          <p:nvPr>
            <p:ph type="body" sz="half" idx="2"/>
          </p:nvPr>
        </p:nvSpPr>
        <p:spPr>
          <a:xfrm>
            <a:off x="1154954" y="5029199"/>
            <a:ext cx="9244897" cy="997857"/>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17737EB1-1727-4DC2-BB58-3AC3AE12C7FE}" type="datetimeFigureOut">
              <a:rPr lang="tr-TR" smtClean="0"/>
              <a:t>6.04.2020</a:t>
            </a:fld>
            <a:endParaRPr lang="tr-TR"/>
          </a:p>
        </p:txBody>
      </p:sp>
      <p:sp>
        <p:nvSpPr>
          <p:cNvPr id="5" name="Footer Placeholder 4"/>
          <p:cNvSpPr>
            <a:spLocks noGrp="1"/>
          </p:cNvSpPr>
          <p:nvPr>
            <p:ph type="ftr" sz="quarter" idx="11"/>
          </p:nvPr>
        </p:nvSpPr>
        <p:spPr/>
        <p:txBody>
          <a:bodyPr/>
          <a:lstStyle/>
          <a:p>
            <a:endParaRPr lang="tr-TR"/>
          </a:p>
        </p:txBody>
      </p:sp>
      <p:sp>
        <p:nvSpPr>
          <p:cNvPr id="19" name="Rectangle 18"/>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CFFE8278-BE73-44B8-9DD1-36859988DA18}" type="slidenum">
              <a:rPr lang="tr-TR" smtClean="0"/>
              <a:t>‹#›</a:t>
            </a:fld>
            <a:endParaRPr lang="tr-TR"/>
          </a:p>
        </p:txBody>
      </p:sp>
    </p:spTree>
    <p:extLst>
      <p:ext uri="{BB962C8B-B14F-4D97-AF65-F5344CB8AC3E}">
        <p14:creationId xmlns:p14="http://schemas.microsoft.com/office/powerpoint/2010/main" val="327837484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İsim Kartı">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tr-TR"/>
              <a:t>Asıl başlık stilini düzenlemek için tıklayın</a:t>
            </a:r>
            <a:endParaRPr lang="en-US" dirty="0"/>
          </a:p>
        </p:txBody>
      </p:sp>
      <p:sp>
        <p:nvSpPr>
          <p:cNvPr id="3" name="Text Placeholder 2"/>
          <p:cNvSpPr>
            <a:spLocks noGrp="1"/>
          </p:cNvSpPr>
          <p:nvPr>
            <p:ph type="body" idx="1"/>
          </p:nvPr>
        </p:nvSpPr>
        <p:spPr>
          <a:xfrm>
            <a:off x="1154954" y="5024967"/>
            <a:ext cx="8825659"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17737EB1-1727-4DC2-BB58-3AC3AE12C7FE}" type="datetimeFigureOut">
              <a:rPr lang="tr-TR" smtClean="0"/>
              <a:t>6.04.2020</a:t>
            </a:fld>
            <a:endParaRPr lang="tr-TR"/>
          </a:p>
        </p:txBody>
      </p:sp>
      <p:sp>
        <p:nvSpPr>
          <p:cNvPr id="5" name="Footer Placeholder 4"/>
          <p:cNvSpPr>
            <a:spLocks noGrp="1"/>
          </p:cNvSpPr>
          <p:nvPr>
            <p:ph type="ftr" sz="quarter" idx="11"/>
          </p:nvPr>
        </p:nvSpPr>
        <p:spPr/>
        <p:txBody>
          <a:bodyPr/>
          <a:lstStyle/>
          <a:p>
            <a:endParaRPr lang="tr-TR"/>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CFFE8278-BE73-44B8-9DD1-36859988DA18}" type="slidenum">
              <a:rPr lang="tr-TR" smtClean="0"/>
              <a:t>‹#›</a:t>
            </a:fld>
            <a:endParaRPr lang="tr-TR"/>
          </a:p>
        </p:txBody>
      </p:sp>
    </p:spTree>
    <p:extLst>
      <p:ext uri="{BB962C8B-B14F-4D97-AF65-F5344CB8AC3E}">
        <p14:creationId xmlns:p14="http://schemas.microsoft.com/office/powerpoint/2010/main" val="18159495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Sütu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tr-TR"/>
              <a:t>Asıl başlık stilini düzenlemek için tıklayın</a:t>
            </a:r>
            <a:endParaRPr lang="en-US" dirty="0"/>
          </a:p>
        </p:txBody>
      </p:sp>
      <p:sp>
        <p:nvSpPr>
          <p:cNvPr id="3" name="Text Placeholder 2"/>
          <p:cNvSpPr>
            <a:spLocks noGrp="1"/>
          </p:cNvSpPr>
          <p:nvPr>
            <p:ph type="body" idx="1"/>
          </p:nvPr>
        </p:nvSpPr>
        <p:spPr>
          <a:xfrm>
            <a:off x="1154954" y="2603502"/>
            <a:ext cx="314187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16" name="Text Placeholder 3"/>
          <p:cNvSpPr>
            <a:spLocks noGrp="1"/>
          </p:cNvSpPr>
          <p:nvPr>
            <p:ph type="body" sz="half" idx="15"/>
          </p:nvPr>
        </p:nvSpPr>
        <p:spPr>
          <a:xfrm>
            <a:off x="1154953" y="3179764"/>
            <a:ext cx="314187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5" name="Text Placeholder 4"/>
          <p:cNvSpPr>
            <a:spLocks noGrp="1"/>
          </p:cNvSpPr>
          <p:nvPr>
            <p:ph type="body" sz="quarter" idx="3"/>
          </p:nvPr>
        </p:nvSpPr>
        <p:spPr>
          <a:xfrm>
            <a:off x="4512721" y="2603500"/>
            <a:ext cx="314700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19" name="Text Placeholder 3"/>
          <p:cNvSpPr>
            <a:spLocks noGrp="1"/>
          </p:cNvSpPr>
          <p:nvPr>
            <p:ph type="body" sz="half" idx="16"/>
          </p:nvPr>
        </p:nvSpPr>
        <p:spPr>
          <a:xfrm>
            <a:off x="4512721" y="3179763"/>
            <a:ext cx="314700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14" name="Text Placeholder 4"/>
          <p:cNvSpPr>
            <a:spLocks noGrp="1"/>
          </p:cNvSpPr>
          <p:nvPr>
            <p:ph type="body" sz="quarter" idx="13"/>
          </p:nvPr>
        </p:nvSpPr>
        <p:spPr>
          <a:xfrm>
            <a:off x="7888135" y="2603501"/>
            <a:ext cx="3145730"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20" name="Text Placeholder 3"/>
          <p:cNvSpPr>
            <a:spLocks noGrp="1"/>
          </p:cNvSpPr>
          <p:nvPr>
            <p:ph type="body" sz="half" idx="17"/>
          </p:nvPr>
        </p:nvSpPr>
        <p:spPr>
          <a:xfrm>
            <a:off x="7888329" y="3179762"/>
            <a:ext cx="3145536"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cxnSp>
        <p:nvCxnSpPr>
          <p:cNvPr id="17" name="Straight Connector 16"/>
          <p:cNvCxnSpPr/>
          <p:nvPr/>
        </p:nvCxnSpPr>
        <p:spPr>
          <a:xfrm>
            <a:off x="440397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77240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17737EB1-1727-4DC2-BB58-3AC3AE12C7FE}" type="datetimeFigureOut">
              <a:rPr lang="tr-TR" smtClean="0"/>
              <a:t>6.04.2020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CFFE8278-BE73-44B8-9DD1-36859988DA18}" type="slidenum">
              <a:rPr lang="tr-TR" smtClean="0"/>
              <a:t>‹#›</a:t>
            </a:fld>
            <a:endParaRPr lang="tr-TR"/>
          </a:p>
        </p:txBody>
      </p:sp>
    </p:spTree>
    <p:extLst>
      <p:ext uri="{BB962C8B-B14F-4D97-AF65-F5344CB8AC3E}">
        <p14:creationId xmlns:p14="http://schemas.microsoft.com/office/powerpoint/2010/main" val="404490234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Resim Sütunu">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tr-TR"/>
              <a:t>Asıl başlık stilini düzenlemek için tıklayın</a:t>
            </a:r>
            <a:endParaRPr lang="en-US" dirty="0"/>
          </a:p>
        </p:txBody>
      </p:sp>
      <p:sp>
        <p:nvSpPr>
          <p:cNvPr id="3" name="Text Placeholder 2"/>
          <p:cNvSpPr>
            <a:spLocks noGrp="1"/>
          </p:cNvSpPr>
          <p:nvPr>
            <p:ph type="body" idx="1"/>
          </p:nvPr>
        </p:nvSpPr>
        <p:spPr>
          <a:xfrm>
            <a:off x="1154954" y="4532844"/>
            <a:ext cx="305043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19" name="Picture Placeholder 2"/>
          <p:cNvSpPr>
            <a:spLocks noGrp="1" noChangeAspect="1"/>
          </p:cNvSpPr>
          <p:nvPr>
            <p:ph type="pic" idx="15"/>
          </p:nvPr>
        </p:nvSpPr>
        <p:spPr>
          <a:xfrm>
            <a:off x="1334553"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simgeye tıklayın</a:t>
            </a:r>
            <a:endParaRPr lang="en-US" dirty="0"/>
          </a:p>
        </p:txBody>
      </p:sp>
      <p:sp>
        <p:nvSpPr>
          <p:cNvPr id="22" name="Text Placeholder 3"/>
          <p:cNvSpPr>
            <a:spLocks noGrp="1"/>
          </p:cNvSpPr>
          <p:nvPr>
            <p:ph type="body" sz="half" idx="18"/>
          </p:nvPr>
        </p:nvSpPr>
        <p:spPr>
          <a:xfrm>
            <a:off x="1154954" y="5109106"/>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5" name="Text Placeholder 4"/>
          <p:cNvSpPr>
            <a:spLocks noGrp="1"/>
          </p:cNvSpPr>
          <p:nvPr>
            <p:ph type="body" sz="quarter" idx="3"/>
          </p:nvPr>
        </p:nvSpPr>
        <p:spPr>
          <a:xfrm>
            <a:off x="4568865" y="4532844"/>
            <a:ext cx="3050438" cy="576263"/>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1" name="Picture Placeholder 2"/>
          <p:cNvSpPr>
            <a:spLocks noGrp="1" noChangeAspect="1"/>
          </p:cNvSpPr>
          <p:nvPr>
            <p:ph type="pic" idx="21"/>
          </p:nvPr>
        </p:nvSpPr>
        <p:spPr>
          <a:xfrm>
            <a:off x="4748462" y="2603500"/>
            <a:ext cx="2691243"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simgeye tıklayın</a:t>
            </a:r>
            <a:endParaRPr lang="en-US" dirty="0"/>
          </a:p>
        </p:txBody>
      </p:sp>
      <p:sp>
        <p:nvSpPr>
          <p:cNvPr id="23" name="Text Placeholder 3"/>
          <p:cNvSpPr>
            <a:spLocks noGrp="1"/>
          </p:cNvSpPr>
          <p:nvPr>
            <p:ph type="body" sz="half" idx="19"/>
          </p:nvPr>
        </p:nvSpPr>
        <p:spPr>
          <a:xfrm>
            <a:off x="4570172" y="5109105"/>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14" name="Text Placeholder 4"/>
          <p:cNvSpPr>
            <a:spLocks noGrp="1"/>
          </p:cNvSpPr>
          <p:nvPr>
            <p:ph type="body" sz="quarter" idx="13"/>
          </p:nvPr>
        </p:nvSpPr>
        <p:spPr>
          <a:xfrm>
            <a:off x="7982775" y="4532845"/>
            <a:ext cx="3051095"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2"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simgeye tıklayın</a:t>
            </a:r>
            <a:endParaRPr lang="en-US" dirty="0"/>
          </a:p>
        </p:txBody>
      </p:sp>
      <p:sp>
        <p:nvSpPr>
          <p:cNvPr id="24" name="Text Placeholder 3"/>
          <p:cNvSpPr>
            <a:spLocks noGrp="1"/>
          </p:cNvSpPr>
          <p:nvPr>
            <p:ph type="body" sz="half" idx="20"/>
          </p:nvPr>
        </p:nvSpPr>
        <p:spPr>
          <a:xfrm>
            <a:off x="7982775" y="5109104"/>
            <a:ext cx="3051096"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cxnSp>
        <p:nvCxnSpPr>
          <p:cNvPr id="43" name="Straight Connector 42"/>
          <p:cNvCxnSpPr/>
          <p:nvPr/>
        </p:nvCxnSpPr>
        <p:spPr>
          <a:xfrm>
            <a:off x="440583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a:off x="7797802"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17737EB1-1727-4DC2-BB58-3AC3AE12C7FE}" type="datetimeFigureOut">
              <a:rPr lang="tr-TR" smtClean="0"/>
              <a:t>6.04.2020</a:t>
            </a:fld>
            <a:endParaRPr lang="tr-TR"/>
          </a:p>
        </p:txBody>
      </p:sp>
      <p:sp>
        <p:nvSpPr>
          <p:cNvPr id="8" name="Footer Placeholder 7"/>
          <p:cNvSpPr>
            <a:spLocks noGrp="1"/>
          </p:cNvSpPr>
          <p:nvPr>
            <p:ph type="ftr" sz="quarter" idx="11"/>
          </p:nvPr>
        </p:nvSpPr>
        <p:spPr>
          <a:xfrm>
            <a:off x="561111" y="6391838"/>
            <a:ext cx="3644282" cy="304801"/>
          </a:xfrm>
        </p:spPr>
        <p:txBody>
          <a:bodyPr/>
          <a:lstStyle/>
          <a:p>
            <a:endParaRPr lang="tr-TR"/>
          </a:p>
        </p:txBody>
      </p:sp>
      <p:sp>
        <p:nvSpPr>
          <p:cNvPr id="9" name="Slide Number Placeholder 8"/>
          <p:cNvSpPr>
            <a:spLocks noGrp="1"/>
          </p:cNvSpPr>
          <p:nvPr>
            <p:ph type="sldNum" sz="quarter" idx="12"/>
          </p:nvPr>
        </p:nvSpPr>
        <p:spPr/>
        <p:txBody>
          <a:bodyPr/>
          <a:lstStyle/>
          <a:p>
            <a:fld id="{CFFE8278-BE73-44B8-9DD1-36859988DA18}" type="slidenum">
              <a:rPr lang="tr-TR" smtClean="0"/>
              <a:t>‹#›</a:t>
            </a:fld>
            <a:endParaRPr lang="tr-TR"/>
          </a:p>
        </p:txBody>
      </p:sp>
    </p:spTree>
    <p:extLst>
      <p:ext uri="{BB962C8B-B14F-4D97-AF65-F5344CB8AC3E}">
        <p14:creationId xmlns:p14="http://schemas.microsoft.com/office/powerpoint/2010/main" val="346689212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1154954" y="2603500"/>
            <a:ext cx="8825659" cy="3416300"/>
          </a:xfrm>
        </p:spPr>
        <p:txBody>
          <a:bodyPr vert="eaVert" anchor="t" anchorCtr="0"/>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a:xfrm>
            <a:off x="10695439" y="6391838"/>
            <a:ext cx="990599" cy="304799"/>
          </a:xfrm>
        </p:spPr>
        <p:txBody>
          <a:bodyPr/>
          <a:lstStyle/>
          <a:p>
            <a:fld id="{17737EB1-1727-4DC2-BB58-3AC3AE12C7FE}" type="datetimeFigureOut">
              <a:rPr lang="tr-TR" smtClean="0"/>
              <a:t>6.04.2020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CFFE8278-BE73-44B8-9DD1-36859988DA18}" type="slidenum">
              <a:rPr lang="tr-TR" smtClean="0"/>
              <a:t>‹#›</a:t>
            </a:fld>
            <a:endParaRPr lang="tr-TR"/>
          </a:p>
        </p:txBody>
      </p:sp>
    </p:spTree>
    <p:extLst>
      <p:ext uri="{BB962C8B-B14F-4D97-AF65-F5344CB8AC3E}">
        <p14:creationId xmlns:p14="http://schemas.microsoft.com/office/powerpoint/2010/main" val="418925045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2" name="Rectangle 11"/>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bwMode="gray">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0"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85235" y="1278467"/>
            <a:ext cx="1409965" cy="4748590"/>
          </a:xfrm>
        </p:spPr>
        <p:txBody>
          <a:bodyPr vert="eaVert" anchor="b" anchorCtr="0"/>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1154954" y="1278467"/>
            <a:ext cx="6256025" cy="4748590"/>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a:xfrm>
            <a:off x="10653104" y="6391838"/>
            <a:ext cx="992135" cy="304799"/>
          </a:xfrm>
        </p:spPr>
        <p:txBody>
          <a:bodyPr/>
          <a:lstStyle/>
          <a:p>
            <a:fld id="{17737EB1-1727-4DC2-BB58-3AC3AE12C7FE}" type="datetimeFigureOut">
              <a:rPr lang="tr-TR" smtClean="0"/>
              <a:t>6.04.2020</a:t>
            </a:fld>
            <a:endParaRPr lang="tr-TR"/>
          </a:p>
        </p:txBody>
      </p:sp>
      <p:sp>
        <p:nvSpPr>
          <p:cNvPr id="5" name="Footer Placeholder 4"/>
          <p:cNvSpPr>
            <a:spLocks noGrp="1"/>
          </p:cNvSpPr>
          <p:nvPr>
            <p:ph type="ftr" sz="quarter" idx="11"/>
          </p:nvPr>
        </p:nvSpPr>
        <p:spPr/>
        <p:txBody>
          <a:bodyPr/>
          <a:lstStyle/>
          <a:p>
            <a:endParaRPr lang="tr-TR"/>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CFFE8278-BE73-44B8-9DD1-36859988DA18}" type="slidenum">
              <a:rPr lang="tr-TR" smtClean="0"/>
              <a:t>‹#›</a:t>
            </a:fld>
            <a:endParaRPr lang="tr-TR"/>
          </a:p>
        </p:txBody>
      </p:sp>
    </p:spTree>
    <p:extLst>
      <p:ext uri="{BB962C8B-B14F-4D97-AF65-F5344CB8AC3E}">
        <p14:creationId xmlns:p14="http://schemas.microsoft.com/office/powerpoint/2010/main" val="29752028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idx="1"/>
          </p:nvPr>
        </p:nvSpPr>
        <p:spPr>
          <a:xfrm>
            <a:off x="1154954" y="2603500"/>
            <a:ext cx="8825659" cy="3416300"/>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17737EB1-1727-4DC2-BB58-3AC3AE12C7FE}" type="datetimeFigureOut">
              <a:rPr lang="tr-TR" smtClean="0"/>
              <a:t>6.04.2020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CFFE8278-BE73-44B8-9DD1-36859988DA18}" type="slidenum">
              <a:rPr lang="tr-TR" smtClean="0"/>
              <a:t>‹#›</a:t>
            </a:fld>
            <a:endParaRPr lang="tr-TR"/>
          </a:p>
        </p:txBody>
      </p:sp>
    </p:spTree>
    <p:extLst>
      <p:ext uri="{BB962C8B-B14F-4D97-AF65-F5344CB8AC3E}">
        <p14:creationId xmlns:p14="http://schemas.microsoft.com/office/powerpoint/2010/main" val="23958992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 Bilgisi">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bwMode="gray">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677645"/>
            <a:ext cx="4351025" cy="2283824"/>
          </a:xfrm>
        </p:spPr>
        <p:txBody>
          <a:bodyPr anchor="ctr"/>
          <a:lstStyle>
            <a:lvl1pPr algn="l">
              <a:defRPr sz="4000" b="0" cap="none"/>
            </a:lvl1pPr>
          </a:lstStyle>
          <a:p>
            <a:r>
              <a:rPr lang="tr-TR"/>
              <a:t>Asıl başlık stilini düzenlemek için tıklayın</a:t>
            </a:r>
            <a:endParaRPr lang="en-US" dirty="0"/>
          </a:p>
        </p:txBody>
      </p:sp>
      <p:sp>
        <p:nvSpPr>
          <p:cNvPr id="3" name="Text Placeholder 2"/>
          <p:cNvSpPr>
            <a:spLocks noGrp="1"/>
          </p:cNvSpPr>
          <p:nvPr>
            <p:ph type="body" idx="1"/>
          </p:nvPr>
        </p:nvSpPr>
        <p:spPr>
          <a:xfrm>
            <a:off x="6895559" y="2677644"/>
            <a:ext cx="3757545" cy="2283824"/>
          </a:xfrm>
        </p:spPr>
        <p:txBody>
          <a:bodyPr anchor="ctr"/>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17737EB1-1727-4DC2-BB58-3AC3AE12C7FE}" type="datetimeFigureOut">
              <a:rPr lang="tr-TR" smtClean="0"/>
              <a:t>6.04.2020</a:t>
            </a:fld>
            <a:endParaRPr lang="tr-TR"/>
          </a:p>
        </p:txBody>
      </p:sp>
      <p:sp>
        <p:nvSpPr>
          <p:cNvPr id="5" name="Footer Placeholder 4"/>
          <p:cNvSpPr>
            <a:spLocks noGrp="1"/>
          </p:cNvSpPr>
          <p:nvPr>
            <p:ph type="ftr" sz="quarter" idx="11"/>
          </p:nvPr>
        </p:nvSpPr>
        <p:spPr/>
        <p:txBody>
          <a:bodyPr/>
          <a:lstStyle/>
          <a:p>
            <a:endParaRPr lang="tr-T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CFFE8278-BE73-44B8-9DD1-36859988DA18}" type="slidenum">
              <a:rPr lang="tr-TR" smtClean="0"/>
              <a:t>‹#›</a:t>
            </a:fld>
            <a:endParaRPr lang="tr-TR"/>
          </a:p>
        </p:txBody>
      </p:sp>
    </p:spTree>
    <p:extLst>
      <p:ext uri="{BB962C8B-B14F-4D97-AF65-F5344CB8AC3E}">
        <p14:creationId xmlns:p14="http://schemas.microsoft.com/office/powerpoint/2010/main" val="21007996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17737EB1-1727-4DC2-BB58-3AC3AE12C7FE}" type="datetimeFigureOut">
              <a:rPr lang="tr-TR" smtClean="0"/>
              <a:t>6.04.2020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CFFE8278-BE73-44B8-9DD1-36859988DA18}" type="slidenum">
              <a:rPr lang="tr-TR" smtClean="0"/>
              <a:t>‹#›</a:t>
            </a:fld>
            <a:endParaRPr lang="tr-TR"/>
          </a:p>
        </p:txBody>
      </p:sp>
    </p:spTree>
    <p:extLst>
      <p:ext uri="{BB962C8B-B14F-4D97-AF65-F5344CB8AC3E}">
        <p14:creationId xmlns:p14="http://schemas.microsoft.com/office/powerpoint/2010/main" val="17066998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stilini düzenlemek için tıklayın</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Content Placeholder 5"/>
          <p:cNvSpPr>
            <a:spLocks noGrp="1"/>
          </p:cNvSpPr>
          <p:nvPr>
            <p:ph sz="quarter" idx="4"/>
          </p:nvPr>
        </p:nvSpPr>
        <p:spPr>
          <a:xfrm>
            <a:off x="6208712" y="3179762"/>
            <a:ext cx="4825159" cy="2840039"/>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17737EB1-1727-4DC2-BB58-3AC3AE12C7FE}" type="datetimeFigureOut">
              <a:rPr lang="tr-TR" smtClean="0"/>
              <a:t>6.04.2020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CFFE8278-BE73-44B8-9DD1-36859988DA18}" type="slidenum">
              <a:rPr lang="tr-TR" smtClean="0"/>
              <a:t>‹#›</a:t>
            </a:fld>
            <a:endParaRPr lang="tr-TR"/>
          </a:p>
        </p:txBody>
      </p:sp>
    </p:spTree>
    <p:extLst>
      <p:ext uri="{BB962C8B-B14F-4D97-AF65-F5344CB8AC3E}">
        <p14:creationId xmlns:p14="http://schemas.microsoft.com/office/powerpoint/2010/main" val="39825458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9" name="Title 1"/>
          <p:cNvSpPr>
            <a:spLocks noGrp="1"/>
          </p:cNvSpPr>
          <p:nvPr>
            <p:ph type="title"/>
          </p:nvPr>
        </p:nvSpPr>
        <p:spPr>
          <a:xfrm>
            <a:off x="1154954" y="973668"/>
            <a:ext cx="8761413" cy="706964"/>
          </a:xfrm>
        </p:spPr>
        <p:txBody>
          <a:bodyPr/>
          <a:lstStyle>
            <a:lvl1pPr>
              <a:defRPr/>
            </a:lvl1p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17737EB1-1727-4DC2-BB58-3AC3AE12C7FE}" type="datetimeFigureOut">
              <a:rPr lang="tr-TR" smtClean="0"/>
              <a:t>6.04.2020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CFFE8278-BE73-44B8-9DD1-36859988DA18}" type="slidenum">
              <a:rPr lang="tr-TR" smtClean="0"/>
              <a:t>‹#›</a:t>
            </a:fld>
            <a:endParaRPr lang="tr-TR"/>
          </a:p>
        </p:txBody>
      </p:sp>
    </p:spTree>
    <p:extLst>
      <p:ext uri="{BB962C8B-B14F-4D97-AF65-F5344CB8AC3E}">
        <p14:creationId xmlns:p14="http://schemas.microsoft.com/office/powerpoint/2010/main" val="8943332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7737EB1-1727-4DC2-BB58-3AC3AE12C7FE}" type="datetimeFigureOut">
              <a:rPr lang="tr-TR" smtClean="0"/>
              <a:t>6.04.2020</a:t>
            </a:fld>
            <a:endParaRPr lang="tr-TR"/>
          </a:p>
        </p:txBody>
      </p:sp>
      <p:sp>
        <p:nvSpPr>
          <p:cNvPr id="3" name="Footer Placeholder 2"/>
          <p:cNvSpPr>
            <a:spLocks noGrp="1"/>
          </p:cNvSpPr>
          <p:nvPr>
            <p:ph type="ftr" sz="quarter" idx="11"/>
          </p:nvPr>
        </p:nvSpPr>
        <p:spPr/>
        <p:txBody>
          <a:bodyPr/>
          <a:lstStyle/>
          <a:p>
            <a:endParaRPr lang="tr-TR"/>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CFFE8278-BE73-44B8-9DD1-36859988DA18}" type="slidenum">
              <a:rPr lang="tr-TR" smtClean="0"/>
              <a:t>‹#›</a:t>
            </a:fld>
            <a:endParaRPr lang="tr-TR"/>
          </a:p>
        </p:txBody>
      </p:sp>
    </p:spTree>
    <p:extLst>
      <p:ext uri="{BB962C8B-B14F-4D97-AF65-F5344CB8AC3E}">
        <p14:creationId xmlns:p14="http://schemas.microsoft.com/office/powerpoint/2010/main" val="23234567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295400"/>
            <a:ext cx="2793158" cy="1600200"/>
          </a:xfrm>
        </p:spPr>
        <p:txBody>
          <a:bodyPr anchor="b"/>
          <a:lstStyle>
            <a:lvl1pPr algn="l">
              <a:defRPr sz="2400" b="0"/>
            </a:lvl1pPr>
          </a:lstStyle>
          <a:p>
            <a:r>
              <a:rPr lang="tr-TR"/>
              <a:t>Asıl başlık stilini düzenlemek için tıklayın</a:t>
            </a:r>
            <a:endParaRPr lang="en-US" dirty="0"/>
          </a:p>
        </p:txBody>
      </p:sp>
      <p:sp>
        <p:nvSpPr>
          <p:cNvPr id="3" name="Content Placeholder 2"/>
          <p:cNvSpPr>
            <a:spLocks noGrp="1"/>
          </p:cNvSpPr>
          <p:nvPr>
            <p:ph idx="1"/>
          </p:nvPr>
        </p:nvSpPr>
        <p:spPr>
          <a:xfrm>
            <a:off x="5781146" y="1447800"/>
            <a:ext cx="5190066" cy="4572000"/>
          </a:xfrm>
        </p:spPr>
        <p:txBody>
          <a:bodyPr anchor="ct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bwMode="gray">
          <a:xfrm>
            <a:off x="1154954" y="3129280"/>
            <a:ext cx="2793158" cy="2895599"/>
          </a:xfrm>
        </p:spPr>
        <p:txBody>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17737EB1-1727-4DC2-BB58-3AC3AE12C7FE}" type="datetimeFigureOut">
              <a:rPr lang="tr-TR" smtClean="0"/>
              <a:t>6.04.2020</a:t>
            </a:fld>
            <a:endParaRPr lang="tr-TR"/>
          </a:p>
        </p:txBody>
      </p:sp>
      <p:sp>
        <p:nvSpPr>
          <p:cNvPr id="6" name="Footer Placeholder 5"/>
          <p:cNvSpPr>
            <a:spLocks noGrp="1"/>
          </p:cNvSpPr>
          <p:nvPr>
            <p:ph type="ftr" sz="quarter" idx="11"/>
          </p:nvPr>
        </p:nvSpPr>
        <p:spPr/>
        <p:txBody>
          <a:bodyPr/>
          <a:lstStyle/>
          <a:p>
            <a:endParaRPr lang="tr-T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CFFE8278-BE73-44B8-9DD1-36859988DA18}" type="slidenum">
              <a:rPr lang="tr-TR" smtClean="0"/>
              <a:t>‹#›</a:t>
            </a:fld>
            <a:endParaRPr lang="tr-TR"/>
          </a:p>
        </p:txBody>
      </p:sp>
    </p:spTree>
    <p:extLst>
      <p:ext uri="{BB962C8B-B14F-4D97-AF65-F5344CB8AC3E}">
        <p14:creationId xmlns:p14="http://schemas.microsoft.com/office/powerpoint/2010/main" val="16986175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693333"/>
            <a:ext cx="3865134" cy="1735667"/>
          </a:xfrm>
        </p:spPr>
        <p:txBody>
          <a:bodyPr anchor="b">
            <a:normAutofit/>
          </a:bodyPr>
          <a:lstStyle>
            <a:lvl1pPr algn="l">
              <a:defRPr sz="3600" b="0"/>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marL="0" lvl="0" indent="0" algn="ctr">
              <a:buNone/>
            </a:pPr>
            <a:r>
              <a:rPr lang="tr-TR"/>
              <a:t>Resim eklemek için simgeye tıklayın</a:t>
            </a:r>
            <a:endParaRPr lang="en-US" dirty="0"/>
          </a:p>
        </p:txBody>
      </p:sp>
      <p:sp>
        <p:nvSpPr>
          <p:cNvPr id="4" name="Text Placeholder 3"/>
          <p:cNvSpPr>
            <a:spLocks noGrp="1"/>
          </p:cNvSpPr>
          <p:nvPr>
            <p:ph type="body" sz="half" idx="2"/>
          </p:nvPr>
        </p:nvSpPr>
        <p:spPr bwMode="gray">
          <a:xfrm>
            <a:off x="1154954" y="3657600"/>
            <a:ext cx="3859212" cy="1371600"/>
          </a:xfrm>
        </p:spPr>
        <p:txBody>
          <a:bodyPr>
            <a:normAutofit/>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17737EB1-1727-4DC2-BB58-3AC3AE12C7FE}" type="datetimeFigureOut">
              <a:rPr lang="tr-TR" smtClean="0"/>
              <a:t>6.04.2020</a:t>
            </a:fld>
            <a:endParaRPr lang="tr-TR"/>
          </a:p>
        </p:txBody>
      </p:sp>
      <p:sp>
        <p:nvSpPr>
          <p:cNvPr id="6" name="Footer Placeholder 5"/>
          <p:cNvSpPr>
            <a:spLocks noGrp="1"/>
          </p:cNvSpPr>
          <p:nvPr>
            <p:ph type="ftr" sz="quarter" idx="11"/>
          </p:nvPr>
        </p:nvSpPr>
        <p:spPr/>
        <p:txBody>
          <a:bodyPr/>
          <a:lstStyle/>
          <a:p>
            <a:endParaRPr lang="tr-T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CFFE8278-BE73-44B8-9DD1-36859988DA18}" type="slidenum">
              <a:rPr lang="tr-TR" smtClean="0"/>
              <a:t>‹#›</a:t>
            </a:fld>
            <a:endParaRPr lang="tr-TR"/>
          </a:p>
        </p:txBody>
      </p:sp>
    </p:spTree>
    <p:extLst>
      <p:ext uri="{BB962C8B-B14F-4D97-AF65-F5344CB8AC3E}">
        <p14:creationId xmlns:p14="http://schemas.microsoft.com/office/powerpoint/2010/main" val="12050415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7" name="Rectangle 6"/>
            <p:cNvSpPr/>
            <p:nvPr/>
          </p:nvSpPr>
          <p:spPr>
            <a:xfrm>
              <a:off x="0" y="0"/>
              <a:ext cx="12192000" cy="6858000"/>
            </a:xfrm>
            <a:prstGeom prst="rect">
              <a:avLst/>
            </a:prstGeom>
            <a:blipFill>
              <a:blip r:embed="rId19">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4" y="973668"/>
            <a:ext cx="8761413" cy="706964"/>
          </a:xfrm>
          <a:prstGeom prst="rect">
            <a:avLst/>
          </a:prstGeom>
        </p:spPr>
        <p:txBody>
          <a:bodyPr vert="horz" lIns="91440" tIns="45720" rIns="91440" bIns="45720" rtlCol="0" anchor="ctr">
            <a:no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10653104" y="6391838"/>
            <a:ext cx="990599" cy="304799"/>
          </a:xfrm>
          <a:prstGeom prst="rect">
            <a:avLst/>
          </a:prstGeom>
        </p:spPr>
        <p:txBody>
          <a:bodyPr vert="horz" lIns="91440" tIns="45720" rIns="91440" bIns="45720" rtlCol="0" anchor="ctr"/>
          <a:lstStyle>
            <a:lvl1pPr algn="r">
              <a:defRPr sz="1000" b="1" i="0">
                <a:solidFill>
                  <a:schemeClr val="accent1"/>
                </a:solidFill>
              </a:defRPr>
            </a:lvl1pPr>
          </a:lstStyle>
          <a:p>
            <a:fld id="{17737EB1-1727-4DC2-BB58-3AC3AE12C7FE}" type="datetimeFigureOut">
              <a:rPr lang="tr-TR" smtClean="0"/>
              <a:t>6.04.2020</a:t>
            </a:fld>
            <a:endParaRPr lang="tr-TR"/>
          </a:p>
        </p:txBody>
      </p:sp>
      <p:sp>
        <p:nvSpPr>
          <p:cNvPr id="5" name="Footer Placeholder 4"/>
          <p:cNvSpPr>
            <a:spLocks noGrp="1"/>
          </p:cNvSpPr>
          <p:nvPr>
            <p:ph type="ftr" sz="quarter" idx="3"/>
          </p:nvPr>
        </p:nvSpPr>
        <p:spPr>
          <a:xfrm>
            <a:off x="561110" y="6391838"/>
            <a:ext cx="3859795" cy="304801"/>
          </a:xfrm>
          <a:prstGeom prst="rect">
            <a:avLst/>
          </a:prstGeom>
        </p:spPr>
        <p:txBody>
          <a:bodyPr vert="horz" lIns="91440" tIns="45720" rIns="91440" bIns="45720" rtlCol="0" anchor="ctr"/>
          <a:lstStyle>
            <a:lvl1pPr algn="l">
              <a:defRPr sz="1000" b="1" i="0">
                <a:solidFill>
                  <a:schemeClr val="accent1"/>
                </a:solidFill>
              </a:defRPr>
            </a:lvl1pPr>
          </a:lstStyle>
          <a:p>
            <a:endParaRPr lang="tr-TR"/>
          </a:p>
        </p:txBody>
      </p:sp>
      <p:sp>
        <p:nvSpPr>
          <p:cNvPr id="21" name="Rectangle 2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CFFE8278-BE73-44B8-9DD1-36859988DA18}" type="slidenum">
              <a:rPr lang="tr-TR" smtClean="0"/>
              <a:t>‹#›</a:t>
            </a:fld>
            <a:endParaRPr lang="tr-TR"/>
          </a:p>
        </p:txBody>
      </p:sp>
    </p:spTree>
    <p:extLst>
      <p:ext uri="{BB962C8B-B14F-4D97-AF65-F5344CB8AC3E}">
        <p14:creationId xmlns:p14="http://schemas.microsoft.com/office/powerpoint/2010/main" val="1549390205"/>
      </p:ext>
    </p:extLst>
  </p:cSld>
  <p:clrMap bg1="lt1" tx1="dk1" bg2="lt2" tx2="dk2" accent1="accent1" accent2="accent2" accent3="accent3" accent4="accent4" accent5="accent5" accent6="accent6" hlink="hlink" folHlink="folHlink"/>
  <p:sldLayoutIdLst>
    <p:sldLayoutId id="2147483859" r:id="rId1"/>
    <p:sldLayoutId id="2147483860" r:id="rId2"/>
    <p:sldLayoutId id="2147483861" r:id="rId3"/>
    <p:sldLayoutId id="2147483862" r:id="rId4"/>
    <p:sldLayoutId id="2147483863" r:id="rId5"/>
    <p:sldLayoutId id="2147483864" r:id="rId6"/>
    <p:sldLayoutId id="2147483865" r:id="rId7"/>
    <p:sldLayoutId id="2147483866" r:id="rId8"/>
    <p:sldLayoutId id="2147483867" r:id="rId9"/>
    <p:sldLayoutId id="2147483868" r:id="rId10"/>
    <p:sldLayoutId id="2147483869" r:id="rId11"/>
    <p:sldLayoutId id="2147483870" r:id="rId12"/>
    <p:sldLayoutId id="2147483871" r:id="rId13"/>
    <p:sldLayoutId id="2147483872" r:id="rId14"/>
    <p:sldLayoutId id="2147483873" r:id="rId15"/>
    <p:sldLayoutId id="2147483874" r:id="rId16"/>
    <p:sldLayoutId id="2147483875" r:id="rId17"/>
  </p:sldLayoutIdLst>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5645AEA7-DAE5-4E2C-985E-C26EB17C4CFD}"/>
              </a:ext>
            </a:extLst>
          </p:cNvPr>
          <p:cNvSpPr>
            <a:spLocks noGrp="1"/>
          </p:cNvSpPr>
          <p:nvPr>
            <p:ph type="ctrTitle"/>
          </p:nvPr>
        </p:nvSpPr>
        <p:spPr>
          <a:xfrm>
            <a:off x="1524000" y="708661"/>
            <a:ext cx="9144000" cy="2240279"/>
          </a:xfrm>
        </p:spPr>
        <p:txBody>
          <a:bodyPr>
            <a:normAutofit fontScale="90000"/>
          </a:bodyPr>
          <a:lstStyle/>
          <a:p>
            <a:r>
              <a:rPr lang="tr-TR" dirty="0"/>
              <a:t>11 Sınıf 4 Ünite </a:t>
            </a:r>
            <a:br>
              <a:rPr lang="tr-TR" dirty="0"/>
            </a:br>
            <a:r>
              <a:rPr lang="tr-TR" dirty="0"/>
              <a:t>DİN KÜLTÜRÜ VE AHLAK BİLGİSİ</a:t>
            </a:r>
          </a:p>
        </p:txBody>
      </p:sp>
      <p:sp>
        <p:nvSpPr>
          <p:cNvPr id="3" name="Alt Başlık 2">
            <a:extLst>
              <a:ext uri="{FF2B5EF4-FFF2-40B4-BE49-F238E27FC236}">
                <a16:creationId xmlns:a16="http://schemas.microsoft.com/office/drawing/2014/main" id="{4EB85D61-2E19-48CD-B33F-A75E7B201283}"/>
              </a:ext>
            </a:extLst>
          </p:cNvPr>
          <p:cNvSpPr>
            <a:spLocks noGrp="1"/>
          </p:cNvSpPr>
          <p:nvPr>
            <p:ph type="subTitle" idx="1"/>
          </p:nvPr>
        </p:nvSpPr>
        <p:spPr>
          <a:xfrm>
            <a:off x="1524000" y="3602038"/>
            <a:ext cx="9144000" cy="1930082"/>
          </a:xfrm>
        </p:spPr>
        <p:txBody>
          <a:bodyPr>
            <a:normAutofit fontScale="62500" lnSpcReduction="20000"/>
          </a:bodyPr>
          <a:lstStyle/>
          <a:p>
            <a:r>
              <a:rPr lang="tr-TR" sz="6000" dirty="0"/>
              <a:t>İnançla ilgili felsefi yaklaşımlar,       yeni dini hareketler,</a:t>
            </a:r>
          </a:p>
          <a:p>
            <a:r>
              <a:rPr lang="tr-TR" sz="6000" dirty="0"/>
              <a:t> Kur’an’dan mesajlar</a:t>
            </a:r>
          </a:p>
        </p:txBody>
      </p:sp>
    </p:spTree>
    <p:extLst>
      <p:ext uri="{BB962C8B-B14F-4D97-AF65-F5344CB8AC3E}">
        <p14:creationId xmlns:p14="http://schemas.microsoft.com/office/powerpoint/2010/main" val="153175219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ikdörtgen: Köşeleri Yuvarlatılmış 2">
            <a:extLst>
              <a:ext uri="{FF2B5EF4-FFF2-40B4-BE49-F238E27FC236}">
                <a16:creationId xmlns:a16="http://schemas.microsoft.com/office/drawing/2014/main" id="{8293921E-2D38-4F45-B038-0FD0930C8794}"/>
              </a:ext>
            </a:extLst>
          </p:cNvPr>
          <p:cNvSpPr/>
          <p:nvPr/>
        </p:nvSpPr>
        <p:spPr>
          <a:xfrm>
            <a:off x="846161" y="873458"/>
            <a:ext cx="10727139" cy="2709080"/>
          </a:xfrm>
          <a:prstGeom prst="round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tr-TR" sz="2400" dirty="0">
                <a:solidFill>
                  <a:schemeClr val="tx1"/>
                </a:solidFill>
              </a:rPr>
              <a:t>Dünyadaki alternatifler incelendiğinde Allah’la kurulabilecek en sağlıklı irtibat noktasının din olduğu görülür. Allah’ın varlığını kabul ettikten sonra Allah’ı hiçbir şekilde insanla irtibat kuramayacak şekilde olduğunu söyleyen sistem, dine alternatif olamaz.</a:t>
            </a:r>
          </a:p>
        </p:txBody>
      </p:sp>
      <p:sp>
        <p:nvSpPr>
          <p:cNvPr id="4" name="Dikdörtgen: Köşeleri Yuvarlatılmış 3">
            <a:extLst>
              <a:ext uri="{FF2B5EF4-FFF2-40B4-BE49-F238E27FC236}">
                <a16:creationId xmlns:a16="http://schemas.microsoft.com/office/drawing/2014/main" id="{7E18573A-F157-439A-9249-C7814C77EDE7}"/>
              </a:ext>
            </a:extLst>
          </p:cNvPr>
          <p:cNvSpPr/>
          <p:nvPr/>
        </p:nvSpPr>
        <p:spPr>
          <a:xfrm>
            <a:off x="846161" y="3582538"/>
            <a:ext cx="10727139" cy="2790966"/>
          </a:xfrm>
          <a:prstGeom prst="roundRect">
            <a:avLst/>
          </a:prstGeom>
        </p:spPr>
        <p:style>
          <a:lnRef idx="3">
            <a:schemeClr val="lt1"/>
          </a:lnRef>
          <a:fillRef idx="1">
            <a:schemeClr val="accent5"/>
          </a:fillRef>
          <a:effectRef idx="1">
            <a:schemeClr val="accent5"/>
          </a:effectRef>
          <a:fontRef idx="minor">
            <a:schemeClr val="lt1"/>
          </a:fontRef>
        </p:style>
        <p:txBody>
          <a:bodyPr rtlCol="0" anchor="ctr"/>
          <a:lstStyle/>
          <a:p>
            <a:pPr algn="ctr"/>
            <a:r>
              <a:rPr lang="tr-TR" sz="2400" dirty="0"/>
              <a:t>Deistlerin aksine İslam dinine göre yüce Allah’ın yaratması, her an devam etmektedir:</a:t>
            </a:r>
          </a:p>
          <a:p>
            <a:pPr algn="ctr"/>
            <a:r>
              <a:rPr lang="tr-TR" sz="2400" dirty="0">
                <a:solidFill>
                  <a:srgbClr val="FFFF00"/>
                </a:solidFill>
              </a:rPr>
              <a:t>‘‘O her an yaratma halindedir.’’(Kur’an rahman suresi 55/29)’’</a:t>
            </a:r>
          </a:p>
          <a:p>
            <a:pPr algn="ctr"/>
            <a:r>
              <a:rPr lang="tr-TR" sz="2400" dirty="0">
                <a:solidFill>
                  <a:schemeClr val="tx1"/>
                </a:solidFill>
              </a:rPr>
              <a:t>Yine Allah kullarına çok yakındır:</a:t>
            </a:r>
          </a:p>
          <a:p>
            <a:pPr algn="ctr"/>
            <a:r>
              <a:rPr lang="tr-TR" sz="2400" dirty="0">
                <a:solidFill>
                  <a:srgbClr val="FFFF00"/>
                </a:solidFill>
              </a:rPr>
              <a:t>‘’</a:t>
            </a:r>
            <a:r>
              <a:rPr lang="tr-TR" sz="2400" dirty="0" err="1">
                <a:solidFill>
                  <a:srgbClr val="FFFF00"/>
                </a:solidFill>
              </a:rPr>
              <a:t>Andolsun</a:t>
            </a:r>
            <a:r>
              <a:rPr lang="tr-TR" sz="2400" dirty="0">
                <a:solidFill>
                  <a:srgbClr val="FFFF00"/>
                </a:solidFill>
              </a:rPr>
              <a:t>, insanı biz yarattık ve nefsinin kendisine fısıldadıklarını biliriz ve biz ona şah damarından daha yakınız.’’(Kur’an, Kaf 50/16)</a:t>
            </a:r>
          </a:p>
        </p:txBody>
      </p:sp>
    </p:spTree>
    <p:extLst>
      <p:ext uri="{BB962C8B-B14F-4D97-AF65-F5344CB8AC3E}">
        <p14:creationId xmlns:p14="http://schemas.microsoft.com/office/powerpoint/2010/main" val="333134404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A84E70F-AA53-450E-A1B9-AEEC9B0E7AE9}"/>
              </a:ext>
            </a:extLst>
          </p:cNvPr>
          <p:cNvSpPr>
            <a:spLocks noGrp="1"/>
          </p:cNvSpPr>
          <p:nvPr>
            <p:ph type="title"/>
          </p:nvPr>
        </p:nvSpPr>
        <p:spPr>
          <a:xfrm>
            <a:off x="4339987" y="614149"/>
            <a:ext cx="3603010" cy="1487606"/>
          </a:xfrm>
        </p:spPr>
        <p:txBody>
          <a:bodyPr/>
          <a:lstStyle/>
          <a:p>
            <a:r>
              <a:rPr lang="tr-TR" b="1" dirty="0">
                <a:solidFill>
                  <a:srgbClr val="FF0000"/>
                </a:solidFill>
              </a:rPr>
              <a:t>MATERYALİZM</a:t>
            </a:r>
            <a:endParaRPr lang="tr-TR" b="1" dirty="0"/>
          </a:p>
        </p:txBody>
      </p:sp>
      <p:sp>
        <p:nvSpPr>
          <p:cNvPr id="3" name="Metin Yer Tutucusu 2">
            <a:extLst>
              <a:ext uri="{FF2B5EF4-FFF2-40B4-BE49-F238E27FC236}">
                <a16:creationId xmlns:a16="http://schemas.microsoft.com/office/drawing/2014/main" id="{9C1004C2-F45A-42BB-A028-4F3F0A6FD9B2}"/>
              </a:ext>
            </a:extLst>
          </p:cNvPr>
          <p:cNvSpPr>
            <a:spLocks noGrp="1"/>
          </p:cNvSpPr>
          <p:nvPr>
            <p:ph type="body" sz="half" idx="2"/>
          </p:nvPr>
        </p:nvSpPr>
        <p:spPr>
          <a:xfrm>
            <a:off x="1578034" y="2101755"/>
            <a:ext cx="8825659" cy="4449170"/>
          </a:xfrm>
        </p:spPr>
        <p:txBody>
          <a:bodyPr>
            <a:normAutofit/>
          </a:bodyPr>
          <a:lstStyle/>
          <a:p>
            <a:r>
              <a:rPr lang="tr-TR" sz="2800" dirty="0">
                <a:solidFill>
                  <a:schemeClr val="tx1"/>
                </a:solidFill>
              </a:rPr>
              <a:t>Materyalim (maddecilik)var olan her şeyin maddeden ibarettir. Yalnızca maddenin gerçek olduğunu, madde ve madenin değişimleri dışında hiçbir şeyin var olmadığını, varlığın madde cinsinden olduğunu öne süren görüş. Somut ve maddi olanı, soyut ve manevi olandan daha öne koyan, daha öncelikli gören ve soyut ve manevi olanın somut ve maddi olandan çıktığını söyleyen düşünce biçimine materyalizm adı verilir.</a:t>
            </a:r>
          </a:p>
        </p:txBody>
      </p:sp>
    </p:spTree>
    <p:extLst>
      <p:ext uri="{BB962C8B-B14F-4D97-AF65-F5344CB8AC3E}">
        <p14:creationId xmlns:p14="http://schemas.microsoft.com/office/powerpoint/2010/main" val="114907112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etin kutusu 3">
            <a:extLst>
              <a:ext uri="{FF2B5EF4-FFF2-40B4-BE49-F238E27FC236}">
                <a16:creationId xmlns:a16="http://schemas.microsoft.com/office/drawing/2014/main" id="{5F12D689-95F4-449B-8901-AEF818E5A738}"/>
              </a:ext>
            </a:extLst>
          </p:cNvPr>
          <p:cNvSpPr txBox="1"/>
          <p:nvPr/>
        </p:nvSpPr>
        <p:spPr>
          <a:xfrm>
            <a:off x="887105" y="808630"/>
            <a:ext cx="10617958" cy="5262979"/>
          </a:xfrm>
          <a:prstGeom prst="rect">
            <a:avLst/>
          </a:prstGeom>
          <a:noFill/>
        </p:spPr>
        <p:txBody>
          <a:bodyPr wrap="square" rtlCol="0">
            <a:spAutoFit/>
          </a:bodyPr>
          <a:lstStyle/>
          <a:p>
            <a:r>
              <a:rPr lang="tr-TR" sz="2800" dirty="0"/>
              <a:t>Bu anlayışla olup biten her şeyin sadece maddi sebeplerle açıklanabileceği iddia edilir. Dünyaya tesadüf sonucu geldiğimiz gibi ölümümüz de yokluğu doğuracaktır. Materyalizm, özünde tanrı tanımaz (ateist) düşünceye sahiptir. Bu düşünceye sahip kişiye ise materyalist denir.</a:t>
            </a:r>
          </a:p>
          <a:p>
            <a:r>
              <a:rPr lang="tr-TR" sz="2800" dirty="0"/>
              <a:t>Materyalizmde amaç, gaye ve irade yoktur. Her şey tesadüfen olmuştur. Tesadüfte ise hiçbir kanun amaç yoktur. Anne rahminde hücreler tesadüfen değil, irade ve kanun gereği bir araya gelerek insanı oluştururlar. Bunun kendi kendine oluşması mümkün müdür. Tabi ki de hayır. Düzen varsa irade ve kanun var demektir. Materyalizm bunları kabul ederse o zaman kendisi ile çelişmiş olur. </a:t>
            </a:r>
          </a:p>
        </p:txBody>
      </p:sp>
    </p:spTree>
    <p:extLst>
      <p:ext uri="{BB962C8B-B14F-4D97-AF65-F5344CB8AC3E}">
        <p14:creationId xmlns:p14="http://schemas.microsoft.com/office/powerpoint/2010/main" val="24129712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07AD100-8C47-4104-BB5F-B1CE4A03E0D6}"/>
              </a:ext>
            </a:extLst>
          </p:cNvPr>
          <p:cNvSpPr>
            <a:spLocks noGrp="1"/>
          </p:cNvSpPr>
          <p:nvPr>
            <p:ph type="title"/>
          </p:nvPr>
        </p:nvSpPr>
        <p:spPr>
          <a:xfrm>
            <a:off x="4963886" y="1063417"/>
            <a:ext cx="3889828" cy="1372986"/>
          </a:xfrm>
        </p:spPr>
        <p:txBody>
          <a:bodyPr/>
          <a:lstStyle/>
          <a:p>
            <a:r>
              <a:rPr lang="tr-TR" b="1" dirty="0">
                <a:solidFill>
                  <a:srgbClr val="FF0000"/>
                </a:solidFill>
              </a:rPr>
              <a:t>POZİTİVİZM</a:t>
            </a:r>
            <a:r>
              <a:rPr lang="tr-TR" dirty="0"/>
              <a:t> </a:t>
            </a:r>
          </a:p>
        </p:txBody>
      </p:sp>
      <p:sp>
        <p:nvSpPr>
          <p:cNvPr id="3" name="Metin Yer Tutucusu 2">
            <a:extLst>
              <a:ext uri="{FF2B5EF4-FFF2-40B4-BE49-F238E27FC236}">
                <a16:creationId xmlns:a16="http://schemas.microsoft.com/office/drawing/2014/main" id="{A722E216-7CA0-4F82-B22D-99F806852678}"/>
              </a:ext>
            </a:extLst>
          </p:cNvPr>
          <p:cNvSpPr>
            <a:spLocks noGrp="1"/>
          </p:cNvSpPr>
          <p:nvPr>
            <p:ph type="body" sz="half" idx="2"/>
          </p:nvPr>
        </p:nvSpPr>
        <p:spPr>
          <a:xfrm>
            <a:off x="1459754" y="2291260"/>
            <a:ext cx="9890417" cy="3804740"/>
          </a:xfrm>
        </p:spPr>
        <p:txBody>
          <a:bodyPr>
            <a:noAutofit/>
          </a:bodyPr>
          <a:lstStyle/>
          <a:p>
            <a:r>
              <a:rPr lang="tr-TR" sz="2800" dirty="0">
                <a:solidFill>
                  <a:schemeClr val="tx1"/>
                </a:solidFill>
              </a:rPr>
              <a:t>Pozitivizm, modern bilimi temele alan, batıl inançları, metafizik ve dini, insanlığın ilerlemesini engelleyen bilim öncesi düşünce tarzları ya da formları olarak gören dünya görüşünün adıdır. Metafizik ile bilim arasına kesin sınırlar koyan, doğmayı ve sezgisel olanı bilimsel etkinlik alanından uzaklaştıran ve üzerinde odaklanılması gereken tek bilgi türü olarak bilimsel bilgiyi öne çıkaran pozitivizm, dini ve metafizik söylemlerin yerini akla, gözleme ve deneye dayalı pozitif bilginin yerini almasını öngörür.</a:t>
            </a:r>
          </a:p>
        </p:txBody>
      </p:sp>
    </p:spTree>
    <p:extLst>
      <p:ext uri="{BB962C8B-B14F-4D97-AF65-F5344CB8AC3E}">
        <p14:creationId xmlns:p14="http://schemas.microsoft.com/office/powerpoint/2010/main" val="328293927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Dikdörtgen: Köşeleri Yuvarlatılmış 7">
            <a:extLst>
              <a:ext uri="{FF2B5EF4-FFF2-40B4-BE49-F238E27FC236}">
                <a16:creationId xmlns:a16="http://schemas.microsoft.com/office/drawing/2014/main" id="{8C1FF48C-6EF0-4C30-B62D-50534BECE4FF}"/>
              </a:ext>
            </a:extLst>
          </p:cNvPr>
          <p:cNvSpPr/>
          <p:nvPr/>
        </p:nvSpPr>
        <p:spPr>
          <a:xfrm>
            <a:off x="696686" y="812799"/>
            <a:ext cx="10813141" cy="2616201"/>
          </a:xfrm>
          <a:prstGeom prst="roundRect">
            <a:avLst/>
          </a:prstGeom>
        </p:spPr>
        <p:style>
          <a:lnRef idx="3">
            <a:schemeClr val="lt1"/>
          </a:lnRef>
          <a:fillRef idx="1">
            <a:schemeClr val="accent4"/>
          </a:fillRef>
          <a:effectRef idx="1">
            <a:schemeClr val="accent4"/>
          </a:effectRef>
          <a:fontRef idx="minor">
            <a:schemeClr val="lt1"/>
          </a:fontRef>
        </p:style>
        <p:txBody>
          <a:bodyPr rtlCol="0" anchor="ctr"/>
          <a:lstStyle/>
          <a:p>
            <a:pPr algn="ctr"/>
            <a:r>
              <a:rPr lang="tr-TR" sz="2800" dirty="0" err="1">
                <a:solidFill>
                  <a:schemeClr val="tx1"/>
                </a:solidFill>
              </a:rPr>
              <a:t>Auguste</a:t>
            </a:r>
            <a:r>
              <a:rPr lang="tr-TR" sz="2800" dirty="0">
                <a:solidFill>
                  <a:schemeClr val="tx1"/>
                </a:solidFill>
              </a:rPr>
              <a:t> </a:t>
            </a:r>
            <a:r>
              <a:rPr lang="tr-TR" sz="2800" dirty="0" err="1">
                <a:solidFill>
                  <a:schemeClr val="tx1"/>
                </a:solidFill>
              </a:rPr>
              <a:t>Comte</a:t>
            </a:r>
            <a:r>
              <a:rPr lang="tr-TR" sz="2800" dirty="0">
                <a:solidFill>
                  <a:schemeClr val="tx1"/>
                </a:solidFill>
              </a:rPr>
              <a:t> tarafında kurulan pozitivizm (</a:t>
            </a:r>
            <a:r>
              <a:rPr lang="tr-TR" sz="2800" dirty="0" err="1">
                <a:solidFill>
                  <a:schemeClr val="tx1"/>
                </a:solidFill>
              </a:rPr>
              <a:t>olguculuk</a:t>
            </a:r>
            <a:r>
              <a:rPr lang="tr-TR" sz="2800" dirty="0">
                <a:solidFill>
                  <a:schemeClr val="tx1"/>
                </a:solidFill>
              </a:rPr>
              <a:t>) bilimin ilerlemesin kadar geçen süreyi bilim öncesi metafizik devirler olarak görür. Pozitivizme göre bilimsel bilgi; insanın her türlü ihtiyacını karşılayacaktır.</a:t>
            </a:r>
          </a:p>
          <a:p>
            <a:pPr algn="ctr"/>
            <a:endParaRPr lang="tr-TR" dirty="0"/>
          </a:p>
        </p:txBody>
      </p:sp>
      <p:sp>
        <p:nvSpPr>
          <p:cNvPr id="9" name="Dikdörtgen: Köşeleri Yuvarlatılmış 8">
            <a:extLst>
              <a:ext uri="{FF2B5EF4-FFF2-40B4-BE49-F238E27FC236}">
                <a16:creationId xmlns:a16="http://schemas.microsoft.com/office/drawing/2014/main" id="{0DE37552-13EE-4F25-99EF-E7939E83136F}"/>
              </a:ext>
            </a:extLst>
          </p:cNvPr>
          <p:cNvSpPr/>
          <p:nvPr/>
        </p:nvSpPr>
        <p:spPr>
          <a:xfrm>
            <a:off x="696686" y="3429000"/>
            <a:ext cx="10813140" cy="272505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2800" dirty="0">
                <a:solidFill>
                  <a:srgbClr val="FFFF00"/>
                </a:solidFill>
              </a:rPr>
              <a:t>Pozitivizme göre din, toplumun ilkel dönemlerinde bir ihtiyacı karşılamış olabilir ama bilimin ilerlemesiyle birlikte artık dine ihtiyaç kalmamıştır. </a:t>
            </a:r>
            <a:r>
              <a:rPr lang="tr-TR" sz="2800" dirty="0" err="1">
                <a:solidFill>
                  <a:srgbClr val="FFFF00"/>
                </a:solidFill>
              </a:rPr>
              <a:t>Comte</a:t>
            </a:r>
            <a:r>
              <a:rPr lang="tr-TR" sz="2800" dirty="0">
                <a:solidFill>
                  <a:srgbClr val="FFFF00"/>
                </a:solidFill>
              </a:rPr>
              <a:t> gücü metafiziği inanma ihtiyacını ortadan kaldırmaya yetmedi. Hatta </a:t>
            </a:r>
            <a:r>
              <a:rPr lang="tr-TR" sz="2800" dirty="0" err="1">
                <a:solidFill>
                  <a:srgbClr val="FFFF00"/>
                </a:solidFill>
              </a:rPr>
              <a:t>Comte’un</a:t>
            </a:r>
            <a:r>
              <a:rPr lang="tr-TR" sz="2800" dirty="0">
                <a:solidFill>
                  <a:srgbClr val="FFFF00"/>
                </a:solidFill>
              </a:rPr>
              <a:t> kendisi bile, insanlık dini adında bir inanış kurmaya kalktı.</a:t>
            </a:r>
          </a:p>
        </p:txBody>
      </p:sp>
    </p:spTree>
    <p:extLst>
      <p:ext uri="{BB962C8B-B14F-4D97-AF65-F5344CB8AC3E}">
        <p14:creationId xmlns:p14="http://schemas.microsoft.com/office/powerpoint/2010/main" val="21538557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618550A-F8B7-4192-82B7-AA7FD2AA748B}"/>
              </a:ext>
            </a:extLst>
          </p:cNvPr>
          <p:cNvSpPr>
            <a:spLocks noGrp="1"/>
          </p:cNvSpPr>
          <p:nvPr>
            <p:ph type="title"/>
          </p:nvPr>
        </p:nvSpPr>
        <p:spPr>
          <a:xfrm>
            <a:off x="2293257" y="1063417"/>
            <a:ext cx="7315199" cy="1372986"/>
          </a:xfrm>
        </p:spPr>
        <p:txBody>
          <a:bodyPr/>
          <a:lstStyle/>
          <a:p>
            <a:r>
              <a:rPr lang="tr-TR" b="1" dirty="0">
                <a:solidFill>
                  <a:srgbClr val="FF0000"/>
                </a:solidFill>
              </a:rPr>
              <a:t>SEKÜLARİZM (dünyevileşme)</a:t>
            </a:r>
          </a:p>
        </p:txBody>
      </p:sp>
      <p:sp>
        <p:nvSpPr>
          <p:cNvPr id="3" name="Metin Yer Tutucusu 2">
            <a:extLst>
              <a:ext uri="{FF2B5EF4-FFF2-40B4-BE49-F238E27FC236}">
                <a16:creationId xmlns:a16="http://schemas.microsoft.com/office/drawing/2014/main" id="{52A81623-7C86-49D2-BC1B-B729847E9AB5}"/>
              </a:ext>
            </a:extLst>
          </p:cNvPr>
          <p:cNvSpPr>
            <a:spLocks noGrp="1"/>
          </p:cNvSpPr>
          <p:nvPr>
            <p:ph type="body" sz="half" idx="2"/>
          </p:nvPr>
        </p:nvSpPr>
        <p:spPr>
          <a:xfrm>
            <a:off x="1300097" y="2570842"/>
            <a:ext cx="9382417" cy="3713844"/>
          </a:xfrm>
        </p:spPr>
        <p:txBody>
          <a:bodyPr>
            <a:normAutofit/>
          </a:bodyPr>
          <a:lstStyle/>
          <a:p>
            <a:r>
              <a:rPr lang="tr-TR" sz="3200" dirty="0" err="1"/>
              <a:t>Sekülarizm</a:t>
            </a:r>
            <a:r>
              <a:rPr lang="tr-TR" sz="3200" dirty="0"/>
              <a:t>, dinin dünya ve günlük hayat için anlamını ve işlevini yitirdiğini ve yok olacağını savunur. Dinin toplumda yerine getirdiği fonksiyonların modern kurumlarla görülebileceğini iddia eder. Laiklikten farkı, dini hiçbir şeyin içine karıştırmamıştır.</a:t>
            </a:r>
          </a:p>
        </p:txBody>
      </p:sp>
    </p:spTree>
    <p:extLst>
      <p:ext uri="{BB962C8B-B14F-4D97-AF65-F5344CB8AC3E}">
        <p14:creationId xmlns:p14="http://schemas.microsoft.com/office/powerpoint/2010/main" val="408831125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Köşeleri Yuvarlatılmış 1">
            <a:extLst>
              <a:ext uri="{FF2B5EF4-FFF2-40B4-BE49-F238E27FC236}">
                <a16:creationId xmlns:a16="http://schemas.microsoft.com/office/drawing/2014/main" id="{D7B3CA4E-C44A-4ABB-895F-6B9F51CEC4B6}"/>
              </a:ext>
            </a:extLst>
          </p:cNvPr>
          <p:cNvSpPr/>
          <p:nvPr/>
        </p:nvSpPr>
        <p:spPr>
          <a:xfrm>
            <a:off x="812800" y="870857"/>
            <a:ext cx="10958286" cy="5021943"/>
          </a:xfrm>
          <a:prstGeom prst="roundRect">
            <a:avLst/>
          </a:prstGeom>
        </p:spPr>
        <p:style>
          <a:lnRef idx="3">
            <a:schemeClr val="lt1"/>
          </a:lnRef>
          <a:fillRef idx="1">
            <a:schemeClr val="accent5"/>
          </a:fillRef>
          <a:effectRef idx="1">
            <a:schemeClr val="accent5"/>
          </a:effectRef>
          <a:fontRef idx="minor">
            <a:schemeClr val="lt1"/>
          </a:fontRef>
        </p:style>
        <p:txBody>
          <a:bodyPr rtlCol="0" anchor="ctr"/>
          <a:lstStyle/>
          <a:p>
            <a:pPr algn="ctr"/>
            <a:r>
              <a:rPr lang="tr-TR" sz="3200" dirty="0" err="1">
                <a:solidFill>
                  <a:schemeClr val="tx1"/>
                </a:solidFill>
              </a:rPr>
              <a:t>Sekülarizm</a:t>
            </a:r>
            <a:r>
              <a:rPr lang="tr-TR" sz="3200" dirty="0">
                <a:solidFill>
                  <a:schemeClr val="tx1"/>
                </a:solidFill>
              </a:rPr>
              <a:t>, dini ve dini duyguyu hiçbir şeyin içine karıştırmadığı için özellikle Batı Avrupa’da dinden bağımsız ve uzak bir hareketi temsil eder. Böylelikle sadece akla dayanarak sağlam, tutarlı ve insanı mutluluğa götürecek bir ahlak geliştireceğini varsayar. Oysaki </a:t>
            </a:r>
            <a:r>
              <a:rPr lang="tr-TR" sz="3200" dirty="0" err="1">
                <a:solidFill>
                  <a:schemeClr val="tx1"/>
                </a:solidFill>
              </a:rPr>
              <a:t>sekülerleşmenin</a:t>
            </a:r>
            <a:r>
              <a:rPr lang="tr-TR" sz="3200" dirty="0">
                <a:solidFill>
                  <a:schemeClr val="tx1"/>
                </a:solidFill>
              </a:rPr>
              <a:t>, </a:t>
            </a:r>
            <a:r>
              <a:rPr lang="tr-TR" sz="3200" dirty="0">
                <a:solidFill>
                  <a:srgbClr val="FFFF00"/>
                </a:solidFill>
              </a:rPr>
              <a:t>dinler tarihin çöplüğüne gidecek </a:t>
            </a:r>
            <a:r>
              <a:rPr lang="tr-TR" sz="3200" dirty="0">
                <a:solidFill>
                  <a:schemeClr val="tx1"/>
                </a:solidFill>
              </a:rPr>
              <a:t>iddiası gerçekleşmedi.</a:t>
            </a:r>
          </a:p>
        </p:txBody>
      </p:sp>
    </p:spTree>
    <p:extLst>
      <p:ext uri="{BB962C8B-B14F-4D97-AF65-F5344CB8AC3E}">
        <p14:creationId xmlns:p14="http://schemas.microsoft.com/office/powerpoint/2010/main" val="387342418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B9F143C-9709-4207-AD6C-8CCE9A800CF5}"/>
              </a:ext>
            </a:extLst>
          </p:cNvPr>
          <p:cNvSpPr>
            <a:spLocks noGrp="1"/>
          </p:cNvSpPr>
          <p:nvPr>
            <p:ph type="title"/>
          </p:nvPr>
        </p:nvSpPr>
        <p:spPr>
          <a:xfrm>
            <a:off x="711201" y="1063417"/>
            <a:ext cx="10842170" cy="1372986"/>
          </a:xfrm>
        </p:spPr>
        <p:txBody>
          <a:bodyPr/>
          <a:lstStyle/>
          <a:p>
            <a:r>
              <a:rPr lang="tr-TR" b="1" dirty="0">
                <a:solidFill>
                  <a:srgbClr val="FF0000"/>
                </a:solidFill>
              </a:rPr>
              <a:t>AGNOSTİSİZM(bilinmezcilik/bilinemezcilik)</a:t>
            </a:r>
          </a:p>
        </p:txBody>
      </p:sp>
      <p:sp>
        <p:nvSpPr>
          <p:cNvPr id="3" name="Metin Yer Tutucusu 2">
            <a:extLst>
              <a:ext uri="{FF2B5EF4-FFF2-40B4-BE49-F238E27FC236}">
                <a16:creationId xmlns:a16="http://schemas.microsoft.com/office/drawing/2014/main" id="{23DF6738-52B4-4EF8-A1FB-4A3E3250449A}"/>
              </a:ext>
            </a:extLst>
          </p:cNvPr>
          <p:cNvSpPr>
            <a:spLocks noGrp="1"/>
          </p:cNvSpPr>
          <p:nvPr>
            <p:ph type="body" sz="half" idx="2"/>
          </p:nvPr>
        </p:nvSpPr>
        <p:spPr>
          <a:xfrm>
            <a:off x="1154954" y="2815771"/>
            <a:ext cx="10398417" cy="3204029"/>
          </a:xfrm>
        </p:spPr>
        <p:txBody>
          <a:bodyPr>
            <a:noAutofit/>
          </a:bodyPr>
          <a:lstStyle/>
          <a:p>
            <a:r>
              <a:rPr lang="tr-TR" sz="2800" b="1" dirty="0">
                <a:solidFill>
                  <a:srgbClr val="00B0F0"/>
                </a:solidFill>
              </a:rPr>
              <a:t>Agnostisizm, insanların mutlak bilgiye ulaşamayacağını ifade eder. Agnostiklere göre Tanrı’nın varlığı kesin olarak bilinemeyeceği gibi yokluğu da kesin olarak bilinemez. Güncel anlamıyla agnostik olmak, tanrının yokluğunu kanıtlamak için özel bir içine girmeyen ancak hayatını da Tanrı’nın varlığı kabulüne göre düzenlemeyen bir kişi olmak demektir. Agnostisizm, pratikteki sonucu itibariyle yani Tanrı’ya inanmama açısından ateizmden çokta farklı değildir. Batı düşüncesinde ortaya koyan kişi Thomas </a:t>
            </a:r>
            <a:r>
              <a:rPr lang="tr-TR" sz="2800" b="1" dirty="0" err="1">
                <a:solidFill>
                  <a:srgbClr val="00B0F0"/>
                </a:solidFill>
              </a:rPr>
              <a:t>Huxley’dir</a:t>
            </a:r>
            <a:r>
              <a:rPr lang="tr-TR" sz="2800" b="1" dirty="0">
                <a:solidFill>
                  <a:srgbClr val="00B0F0"/>
                </a:solidFill>
              </a:rPr>
              <a:t>  </a:t>
            </a:r>
          </a:p>
        </p:txBody>
      </p:sp>
    </p:spTree>
    <p:extLst>
      <p:ext uri="{BB962C8B-B14F-4D97-AF65-F5344CB8AC3E}">
        <p14:creationId xmlns:p14="http://schemas.microsoft.com/office/powerpoint/2010/main" val="386406252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Köşeleri Yuvarlatılmış 3">
            <a:extLst>
              <a:ext uri="{FF2B5EF4-FFF2-40B4-BE49-F238E27FC236}">
                <a16:creationId xmlns:a16="http://schemas.microsoft.com/office/drawing/2014/main" id="{57FF6DC1-7E09-467F-B2F1-62BCD9F37CD0}"/>
              </a:ext>
            </a:extLst>
          </p:cNvPr>
          <p:cNvSpPr/>
          <p:nvPr/>
        </p:nvSpPr>
        <p:spPr>
          <a:xfrm>
            <a:off x="1023257" y="874485"/>
            <a:ext cx="10145486" cy="5109029"/>
          </a:xfrm>
          <a:prstGeom prst="roundRect">
            <a:avLst/>
          </a:prstGeom>
        </p:spPr>
        <p:style>
          <a:lnRef idx="0">
            <a:schemeClr val="accent4"/>
          </a:lnRef>
          <a:fillRef idx="3">
            <a:schemeClr val="accent4"/>
          </a:fillRef>
          <a:effectRef idx="3">
            <a:schemeClr val="accent4"/>
          </a:effectRef>
          <a:fontRef idx="minor">
            <a:schemeClr val="lt1"/>
          </a:fontRef>
        </p:style>
        <p:txBody>
          <a:bodyPr rtlCol="0" anchor="ctr"/>
          <a:lstStyle/>
          <a:p>
            <a:pPr algn="ctr"/>
            <a:r>
              <a:rPr lang="tr-TR" sz="3200" b="1" dirty="0"/>
              <a:t>Kur’an’da </a:t>
            </a:r>
            <a:r>
              <a:rPr lang="tr-TR" sz="3200" b="1" dirty="0">
                <a:solidFill>
                  <a:schemeClr val="tx1"/>
                </a:solidFill>
              </a:rPr>
              <a:t>‘’Gerçek Rabbinden gelendir. Öyleyse şüphecilerden olma’’(Al-i İmran suresi60) </a:t>
            </a:r>
            <a:r>
              <a:rPr lang="tr-TR" sz="3200" b="1" dirty="0"/>
              <a:t>şeklinde buyrularak zanna tabi olmanın, kalıcı bir şüpheye düşmenin, delilsiz konuşmanın, sorgulamadan körü körüne inanmanın ve bilinçsizce anlayışların peşinden gitmenin yanlışlığı vurgulanır.</a:t>
            </a:r>
          </a:p>
        </p:txBody>
      </p:sp>
    </p:spTree>
    <p:extLst>
      <p:ext uri="{BB962C8B-B14F-4D97-AF65-F5344CB8AC3E}">
        <p14:creationId xmlns:p14="http://schemas.microsoft.com/office/powerpoint/2010/main" val="95131243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Başlık 3">
            <a:extLst>
              <a:ext uri="{FF2B5EF4-FFF2-40B4-BE49-F238E27FC236}">
                <a16:creationId xmlns:a16="http://schemas.microsoft.com/office/drawing/2014/main" id="{86020E70-FD9B-4D75-97D7-5FDA78EA1CBE}"/>
              </a:ext>
            </a:extLst>
          </p:cNvPr>
          <p:cNvSpPr>
            <a:spLocks noGrp="1"/>
          </p:cNvSpPr>
          <p:nvPr>
            <p:ph type="title"/>
          </p:nvPr>
        </p:nvSpPr>
        <p:spPr>
          <a:xfrm>
            <a:off x="3062514" y="915611"/>
            <a:ext cx="7361853" cy="706964"/>
          </a:xfrm>
        </p:spPr>
        <p:txBody>
          <a:bodyPr/>
          <a:lstStyle/>
          <a:p>
            <a:r>
              <a:rPr lang="tr-TR" b="1" dirty="0">
                <a:solidFill>
                  <a:srgbClr val="FF0000"/>
                </a:solidFill>
              </a:rPr>
              <a:t>ATEİZM(tanrı tanımazlık)</a:t>
            </a:r>
          </a:p>
        </p:txBody>
      </p:sp>
      <p:sp>
        <p:nvSpPr>
          <p:cNvPr id="5" name="Dikdörtgen: Köşeleri Yuvarlatılmış 4">
            <a:extLst>
              <a:ext uri="{FF2B5EF4-FFF2-40B4-BE49-F238E27FC236}">
                <a16:creationId xmlns:a16="http://schemas.microsoft.com/office/drawing/2014/main" id="{6682C99D-0629-4E10-BC67-84F4E3A05BDB}"/>
              </a:ext>
            </a:extLst>
          </p:cNvPr>
          <p:cNvSpPr/>
          <p:nvPr/>
        </p:nvSpPr>
        <p:spPr>
          <a:xfrm>
            <a:off x="329820" y="2034600"/>
            <a:ext cx="11532359" cy="4516326"/>
          </a:xfrm>
          <a:prstGeom prst="roundRect">
            <a:avLst/>
          </a:prstGeom>
        </p:spPr>
        <p:style>
          <a:lnRef idx="3">
            <a:schemeClr val="lt1"/>
          </a:lnRef>
          <a:fillRef idx="1">
            <a:schemeClr val="dk1"/>
          </a:fillRef>
          <a:effectRef idx="1">
            <a:schemeClr val="dk1"/>
          </a:effectRef>
          <a:fontRef idx="minor">
            <a:schemeClr val="lt1"/>
          </a:fontRef>
        </p:style>
        <p:txBody>
          <a:bodyPr rtlCol="0" anchor="ctr"/>
          <a:lstStyle/>
          <a:p>
            <a:pPr algn="ctr"/>
            <a:r>
              <a:rPr lang="tr-TR" sz="3200" b="1" dirty="0">
                <a:solidFill>
                  <a:srgbClr val="FFFF00"/>
                </a:solidFill>
              </a:rPr>
              <a:t>Ateizm, sadece Tanrı’ya değil metafizik (fizik ötesi) alana ait her şeye karşıdır. Günümüzde ateizmin söylemleri tabiat üstü unsurları inkar etmenin yanında </a:t>
            </a:r>
            <a:r>
              <a:rPr lang="tr-TR" sz="3200" b="1" dirty="0" err="1">
                <a:solidFill>
                  <a:srgbClr val="FFFF00"/>
                </a:solidFill>
              </a:rPr>
              <a:t>bilimcilik</a:t>
            </a:r>
            <a:r>
              <a:rPr lang="tr-TR" sz="3200" b="1" dirty="0">
                <a:solidFill>
                  <a:srgbClr val="FFFF00"/>
                </a:solidFill>
              </a:rPr>
              <a:t>, dinin sert biçimde eleştirilmesi ve dini inanç sahipleriyle alay etme şeklinde karşımıza çıkmaktadır.</a:t>
            </a:r>
          </a:p>
        </p:txBody>
      </p:sp>
    </p:spTree>
    <p:extLst>
      <p:ext uri="{BB962C8B-B14F-4D97-AF65-F5344CB8AC3E}">
        <p14:creationId xmlns:p14="http://schemas.microsoft.com/office/powerpoint/2010/main" val="621154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C4717ED-8D9C-426B-8D2D-03F945DCA0AB}"/>
              </a:ext>
            </a:extLst>
          </p:cNvPr>
          <p:cNvSpPr>
            <a:spLocks noGrp="1"/>
          </p:cNvSpPr>
          <p:nvPr>
            <p:ph type="title"/>
          </p:nvPr>
        </p:nvSpPr>
        <p:spPr>
          <a:xfrm>
            <a:off x="684211" y="411480"/>
            <a:ext cx="8534401" cy="1120140"/>
          </a:xfrm>
        </p:spPr>
        <p:txBody>
          <a:bodyPr/>
          <a:lstStyle/>
          <a:p>
            <a:r>
              <a:rPr lang="tr-TR" b="1" dirty="0">
                <a:solidFill>
                  <a:srgbClr val="FF0000"/>
                </a:solidFill>
              </a:rPr>
              <a:t>İnançla ilgili felsefi yaklaşımlar </a:t>
            </a:r>
          </a:p>
        </p:txBody>
      </p:sp>
      <p:sp>
        <p:nvSpPr>
          <p:cNvPr id="3" name="Metin Yer Tutucusu 2">
            <a:extLst>
              <a:ext uri="{FF2B5EF4-FFF2-40B4-BE49-F238E27FC236}">
                <a16:creationId xmlns:a16="http://schemas.microsoft.com/office/drawing/2014/main" id="{168D1A08-CE97-45B3-AE7C-884FF09E04FC}"/>
              </a:ext>
            </a:extLst>
          </p:cNvPr>
          <p:cNvSpPr>
            <a:spLocks noGrp="1"/>
          </p:cNvSpPr>
          <p:nvPr>
            <p:ph type="body" idx="1"/>
          </p:nvPr>
        </p:nvSpPr>
        <p:spPr>
          <a:xfrm>
            <a:off x="684213" y="2080260"/>
            <a:ext cx="8534400" cy="3914140"/>
          </a:xfrm>
        </p:spPr>
        <p:txBody>
          <a:bodyPr>
            <a:normAutofit/>
          </a:bodyPr>
          <a:lstStyle/>
          <a:p>
            <a:r>
              <a:rPr lang="tr-TR" sz="2800" dirty="0">
                <a:solidFill>
                  <a:schemeClr val="tx1"/>
                </a:solidFill>
                <a:latin typeface="Arial" panose="020B0604020202020204" pitchFamily="34" charset="0"/>
                <a:cs typeface="Arial" panose="020B0604020202020204" pitchFamily="34" charset="0"/>
              </a:rPr>
              <a:t>Varlığı gerçekçi bir biçimde anlama ve açıklama çabası, tarih boyunca devam etmiştir. Bu çaba bazen Peygamberlerin rehberliğine uygun olarak gerçekleşmiş bazen de insanlar çeşitli sebeplerle inanç konusunda değişik yol ve tutumlar benimsemişlerdir.</a:t>
            </a:r>
          </a:p>
        </p:txBody>
      </p:sp>
    </p:spTree>
    <p:extLst>
      <p:ext uri="{BB962C8B-B14F-4D97-AF65-F5344CB8AC3E}">
        <p14:creationId xmlns:p14="http://schemas.microsoft.com/office/powerpoint/2010/main" val="242722638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Başlık 2">
            <a:extLst>
              <a:ext uri="{FF2B5EF4-FFF2-40B4-BE49-F238E27FC236}">
                <a16:creationId xmlns:a16="http://schemas.microsoft.com/office/drawing/2014/main" id="{E91C4D8A-B498-43F1-8196-FEB00CA5C616}"/>
              </a:ext>
            </a:extLst>
          </p:cNvPr>
          <p:cNvSpPr>
            <a:spLocks noGrp="1"/>
          </p:cNvSpPr>
          <p:nvPr>
            <p:ph type="title"/>
          </p:nvPr>
        </p:nvSpPr>
        <p:spPr>
          <a:xfrm>
            <a:off x="2249714" y="973668"/>
            <a:ext cx="7666653" cy="706964"/>
          </a:xfrm>
        </p:spPr>
        <p:txBody>
          <a:bodyPr/>
          <a:lstStyle/>
          <a:p>
            <a:r>
              <a:rPr lang="tr-TR" dirty="0"/>
              <a:t>Batıda Ateizmi Doğuran sebepler</a:t>
            </a:r>
          </a:p>
        </p:txBody>
      </p:sp>
      <p:sp>
        <p:nvSpPr>
          <p:cNvPr id="4" name="Dikdörtgen: Köşeleri Yuvarlatılmış 3">
            <a:extLst>
              <a:ext uri="{FF2B5EF4-FFF2-40B4-BE49-F238E27FC236}">
                <a16:creationId xmlns:a16="http://schemas.microsoft.com/office/drawing/2014/main" id="{0BADA954-D0F2-4081-915A-E7182F3DF0D6}"/>
              </a:ext>
            </a:extLst>
          </p:cNvPr>
          <p:cNvSpPr/>
          <p:nvPr/>
        </p:nvSpPr>
        <p:spPr>
          <a:xfrm>
            <a:off x="478971" y="2191657"/>
            <a:ext cx="10972800" cy="42672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3200" dirty="0">
                <a:solidFill>
                  <a:srgbClr val="00B0F0"/>
                </a:solidFill>
              </a:rPr>
              <a:t>1-</a:t>
            </a:r>
            <a:r>
              <a:rPr lang="tr-TR" sz="3200" dirty="0"/>
              <a:t>Kilisenin bilim insanlarına uyguladığı baskı </a:t>
            </a:r>
          </a:p>
          <a:p>
            <a:pPr algn="ctr"/>
            <a:r>
              <a:rPr lang="tr-TR" sz="3200" dirty="0">
                <a:solidFill>
                  <a:srgbClr val="00B0F0"/>
                </a:solidFill>
              </a:rPr>
              <a:t>2-</a:t>
            </a:r>
            <a:r>
              <a:rPr lang="tr-TR" sz="3200" dirty="0"/>
              <a:t>Kilisenin krallık rejimine destek vermesi </a:t>
            </a:r>
            <a:r>
              <a:rPr lang="tr-TR" sz="3200" dirty="0">
                <a:solidFill>
                  <a:srgbClr val="FFFF00"/>
                </a:solidFill>
              </a:rPr>
              <a:t>(krala isyan Tanrı’ya isyan, kral tanrının dünyadaki gölgesi, papanın taç giydirmesi )</a:t>
            </a:r>
          </a:p>
          <a:p>
            <a:pPr algn="ctr"/>
            <a:r>
              <a:rPr lang="tr-TR" sz="3200" dirty="0">
                <a:solidFill>
                  <a:srgbClr val="00B0F0"/>
                </a:solidFill>
              </a:rPr>
              <a:t>3-</a:t>
            </a:r>
            <a:r>
              <a:rPr lang="tr-TR" sz="3200" dirty="0"/>
              <a:t>Kilisenin halkı Tanrı kavramını kullanarak sömürmesi</a:t>
            </a:r>
          </a:p>
        </p:txBody>
      </p:sp>
    </p:spTree>
    <p:extLst>
      <p:ext uri="{BB962C8B-B14F-4D97-AF65-F5344CB8AC3E}">
        <p14:creationId xmlns:p14="http://schemas.microsoft.com/office/powerpoint/2010/main" val="42083110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9F32F5E-7CE0-4DD6-ADEC-71BEC3266B2A}"/>
              </a:ext>
            </a:extLst>
          </p:cNvPr>
          <p:cNvSpPr>
            <a:spLocks noGrp="1"/>
          </p:cNvSpPr>
          <p:nvPr>
            <p:ph type="title"/>
          </p:nvPr>
        </p:nvSpPr>
        <p:spPr>
          <a:xfrm>
            <a:off x="3599542" y="972457"/>
            <a:ext cx="5428343" cy="1190172"/>
          </a:xfrm>
        </p:spPr>
        <p:txBody>
          <a:bodyPr/>
          <a:lstStyle/>
          <a:p>
            <a:r>
              <a:rPr lang="tr-TR" b="1" dirty="0">
                <a:solidFill>
                  <a:srgbClr val="FF0000"/>
                </a:solidFill>
              </a:rPr>
              <a:t>NİHİLİZM(HİÇÇİLİK)</a:t>
            </a:r>
          </a:p>
        </p:txBody>
      </p:sp>
      <p:sp>
        <p:nvSpPr>
          <p:cNvPr id="3" name="Metin Yer Tutucusu 2">
            <a:extLst>
              <a:ext uri="{FF2B5EF4-FFF2-40B4-BE49-F238E27FC236}">
                <a16:creationId xmlns:a16="http://schemas.microsoft.com/office/drawing/2014/main" id="{C548656D-E8AC-4774-820F-99CD92EEA9CB}"/>
              </a:ext>
            </a:extLst>
          </p:cNvPr>
          <p:cNvSpPr>
            <a:spLocks noGrp="1"/>
          </p:cNvSpPr>
          <p:nvPr>
            <p:ph type="body" sz="half" idx="2"/>
          </p:nvPr>
        </p:nvSpPr>
        <p:spPr>
          <a:xfrm>
            <a:off x="914400" y="2336799"/>
            <a:ext cx="10299927" cy="4136571"/>
          </a:xfrm>
        </p:spPr>
        <p:txBody>
          <a:bodyPr>
            <a:normAutofit/>
          </a:bodyPr>
          <a:lstStyle/>
          <a:p>
            <a:r>
              <a:rPr lang="tr-TR" sz="2800" b="1" dirty="0">
                <a:solidFill>
                  <a:schemeClr val="tx1"/>
                </a:solidFill>
              </a:rPr>
              <a:t>Nihilizm, yaşamı ve evreni kötümser ve karamsar bir bakış açısıyla değerlendiren, hayatın anlamını boşluk, hiçlik, anlamsızlık gibi kavramlara indirgeyen ve bu olumsuz bakış açısının etkisiyle varlık, bilgi ve değer başlıklarında olumsuz yaklaşımları öne çıkaran bir anlayıştır. Felsefe tarihinde en önemli temsilcisi ise Nietzsche’dir.</a:t>
            </a:r>
          </a:p>
        </p:txBody>
      </p:sp>
    </p:spTree>
    <p:extLst>
      <p:ext uri="{BB962C8B-B14F-4D97-AF65-F5344CB8AC3E}">
        <p14:creationId xmlns:p14="http://schemas.microsoft.com/office/powerpoint/2010/main" val="23474435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Köşeleri Yuvarlatılmış 1">
            <a:extLst>
              <a:ext uri="{FF2B5EF4-FFF2-40B4-BE49-F238E27FC236}">
                <a16:creationId xmlns:a16="http://schemas.microsoft.com/office/drawing/2014/main" id="{7C28DB24-6C26-4D65-9F09-4780B80039F4}"/>
              </a:ext>
            </a:extLst>
          </p:cNvPr>
          <p:cNvSpPr/>
          <p:nvPr/>
        </p:nvSpPr>
        <p:spPr>
          <a:xfrm>
            <a:off x="899885" y="551544"/>
            <a:ext cx="10537371" cy="6066970"/>
          </a:xfrm>
          <a:prstGeom prst="roundRect">
            <a:avLst/>
          </a:prstGeom>
        </p:spPr>
        <p:style>
          <a:lnRef idx="0">
            <a:schemeClr val="accent4"/>
          </a:lnRef>
          <a:fillRef idx="3">
            <a:schemeClr val="accent4"/>
          </a:fillRef>
          <a:effectRef idx="3">
            <a:schemeClr val="accent4"/>
          </a:effectRef>
          <a:fontRef idx="minor">
            <a:schemeClr val="lt1"/>
          </a:fontRef>
        </p:style>
        <p:txBody>
          <a:bodyPr rtlCol="0" anchor="ctr"/>
          <a:lstStyle/>
          <a:p>
            <a:pPr algn="ctr"/>
            <a:r>
              <a:rPr lang="tr-TR" sz="3200" b="1" dirty="0">
                <a:solidFill>
                  <a:schemeClr val="tx1"/>
                </a:solidFill>
              </a:rPr>
              <a:t>Nihilizmin ateizmle ortak noktası, Tanrı inancını yok saymasıdır. Nihilizm, şüphecilik ile akrabadır. Agnostisizmin türevidir. Çünkü bir şey bilinemiyor, bilinmediğinde sonunda varılacak şey anlamsızlıktır. Karamsar dünya görüşüne dayanan bu felsefede anlamsızlık, saçmalık, kötümserlik, umutsuzluk hakimdir. Nihilizm; evrenin anlamsız ve amaçsız olduğunu, hayatın ve insanın amaçsız olduğunu, hayatın ve insanın değeri yada anlamı olmadığını, kendisi için yaşanmaya değer hiçbir şeyin bulunmadığını savunur.</a:t>
            </a:r>
          </a:p>
        </p:txBody>
      </p:sp>
    </p:spTree>
    <p:extLst>
      <p:ext uri="{BB962C8B-B14F-4D97-AF65-F5344CB8AC3E}">
        <p14:creationId xmlns:p14="http://schemas.microsoft.com/office/powerpoint/2010/main" val="311509368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FDE34E02-37EA-49FB-A047-7018AC97E045}"/>
              </a:ext>
            </a:extLst>
          </p:cNvPr>
          <p:cNvSpPr>
            <a:spLocks noGrp="1"/>
          </p:cNvSpPr>
          <p:nvPr>
            <p:ph type="title"/>
          </p:nvPr>
        </p:nvSpPr>
        <p:spPr>
          <a:xfrm>
            <a:off x="3164114" y="973668"/>
            <a:ext cx="6752253" cy="706964"/>
          </a:xfrm>
        </p:spPr>
        <p:txBody>
          <a:bodyPr/>
          <a:lstStyle/>
          <a:p>
            <a:r>
              <a:rPr lang="tr-TR" b="1" dirty="0">
                <a:solidFill>
                  <a:srgbClr val="FF0000"/>
                </a:solidFill>
              </a:rPr>
              <a:t>Kötülük Sorunu (</a:t>
            </a:r>
            <a:r>
              <a:rPr lang="tr-TR" b="1" dirty="0" err="1">
                <a:solidFill>
                  <a:srgbClr val="FF0000"/>
                </a:solidFill>
              </a:rPr>
              <a:t>Teodise</a:t>
            </a:r>
            <a:r>
              <a:rPr lang="tr-TR" b="1" dirty="0">
                <a:solidFill>
                  <a:srgbClr val="FF0000"/>
                </a:solidFill>
              </a:rPr>
              <a:t>)</a:t>
            </a:r>
          </a:p>
        </p:txBody>
      </p:sp>
      <p:sp>
        <p:nvSpPr>
          <p:cNvPr id="3" name="Dikdörtgen: Köşeleri Yuvarlatılmış 2">
            <a:extLst>
              <a:ext uri="{FF2B5EF4-FFF2-40B4-BE49-F238E27FC236}">
                <a16:creationId xmlns:a16="http://schemas.microsoft.com/office/drawing/2014/main" id="{3CDBF8F5-C894-46B3-A606-403578847FEB}"/>
              </a:ext>
            </a:extLst>
          </p:cNvPr>
          <p:cNvSpPr/>
          <p:nvPr/>
        </p:nvSpPr>
        <p:spPr>
          <a:xfrm>
            <a:off x="217715" y="1973942"/>
            <a:ext cx="11509828" cy="4746172"/>
          </a:xfrm>
          <a:prstGeom prst="roundRect">
            <a:avLst/>
          </a:prstGeom>
        </p:spPr>
        <p:style>
          <a:lnRef idx="3">
            <a:schemeClr val="lt1"/>
          </a:lnRef>
          <a:fillRef idx="1">
            <a:schemeClr val="dk1"/>
          </a:fillRef>
          <a:effectRef idx="1">
            <a:schemeClr val="dk1"/>
          </a:effectRef>
          <a:fontRef idx="minor">
            <a:schemeClr val="lt1"/>
          </a:fontRef>
        </p:style>
        <p:txBody>
          <a:bodyPr rtlCol="0" anchor="ctr"/>
          <a:lstStyle/>
          <a:p>
            <a:pPr algn="ctr"/>
            <a:r>
              <a:rPr lang="tr-TR" sz="2800" b="1" dirty="0"/>
              <a:t>Bu düşünce şekli özellikle günümüzde Allah’ı inkar etmenin güçlü bir bahanesi olarak kullanılmak istenmekte, adeta ‘dünya da bu kadar kötülük olduğuna göre demek ki Tanrı yok’ düşüncesi üzerinden ateizme kapı aralamaya çalışmaktadır. Bu tür sorulara cevaben bilinmesi gereken temel nokta kötülükler imtihan sırrının bir gereğidir ve bu dünya da her şeyin zıddıyla bilinmesi esprisinin tabii bir sonucu olarak bu dünyada kötülükler de vardır. Kötülük olmasın demek, bu dünya olmasın demekle aynı kapıya çıkar. Çünkü bu dünya imtihanlar dünyasıdır ve Allah bu dünyayı, bu haliyle mükemmel olarak yaratmıştır.</a:t>
            </a:r>
          </a:p>
        </p:txBody>
      </p:sp>
    </p:spTree>
    <p:extLst>
      <p:ext uri="{BB962C8B-B14F-4D97-AF65-F5344CB8AC3E}">
        <p14:creationId xmlns:p14="http://schemas.microsoft.com/office/powerpoint/2010/main" val="239615536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Köşeleri Yuvarlatılmış 1">
            <a:extLst>
              <a:ext uri="{FF2B5EF4-FFF2-40B4-BE49-F238E27FC236}">
                <a16:creationId xmlns:a16="http://schemas.microsoft.com/office/drawing/2014/main" id="{9E237C1A-B100-48A6-8BFB-7092D90D5500}"/>
              </a:ext>
            </a:extLst>
          </p:cNvPr>
          <p:cNvSpPr/>
          <p:nvPr/>
        </p:nvSpPr>
        <p:spPr>
          <a:xfrm>
            <a:off x="0" y="368490"/>
            <a:ext cx="12192000" cy="6220996"/>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lang="tr-TR" dirty="0"/>
          </a:p>
          <a:p>
            <a:pPr algn="ctr"/>
            <a:endParaRPr lang="tr-TR" dirty="0"/>
          </a:p>
          <a:p>
            <a:pPr algn="ctr"/>
            <a:endParaRPr lang="tr-TR" dirty="0"/>
          </a:p>
          <a:p>
            <a:pPr algn="ctr"/>
            <a:endParaRPr lang="tr-TR" dirty="0"/>
          </a:p>
          <a:p>
            <a:pPr algn="ctr"/>
            <a:endParaRPr lang="tr-TR" dirty="0"/>
          </a:p>
          <a:p>
            <a:pPr algn="ctr"/>
            <a:endParaRPr lang="tr-TR" sz="2800" b="1" dirty="0"/>
          </a:p>
          <a:p>
            <a:pPr algn="ctr"/>
            <a:r>
              <a:rPr lang="tr-TR" sz="2800" b="1" dirty="0"/>
              <a:t>İnsanların tercih haklarını kötüye kullanmaları, kötü olanı seçip yapmaları sonucunda dünyada kötülükler ortaya çıkmıştır. Bu gerçek ayet-i kerimede </a:t>
            </a:r>
            <a:r>
              <a:rPr lang="tr-TR" sz="2800" b="1" dirty="0">
                <a:solidFill>
                  <a:srgbClr val="FFFF00"/>
                </a:solidFill>
              </a:rPr>
              <a:t>‘ İnsanların kendi elleriyle yapıp ettikleri yüzünden karada ve denizde düzen bozuldu…’(Kur’an, Rum suresi 30/41) </a:t>
            </a:r>
            <a:r>
              <a:rPr lang="tr-TR" sz="2800" b="1" dirty="0"/>
              <a:t>şeklinde vurgulanmıştır. Diğer bir ayeti kerimede </a:t>
            </a:r>
          </a:p>
          <a:p>
            <a:pPr algn="ctr"/>
            <a:r>
              <a:rPr lang="tr-TR" sz="2800" b="1" dirty="0">
                <a:solidFill>
                  <a:srgbClr val="FFFF00"/>
                </a:solidFill>
              </a:rPr>
              <a:t>‘Şüphesiz ki Allah insanlara hiçbir şekilde zulmetmez, fakat insanlar kendilerine zulmederler.’(Kur’an, yunus suresi 10/44)</a:t>
            </a:r>
          </a:p>
        </p:txBody>
      </p:sp>
      <p:sp>
        <p:nvSpPr>
          <p:cNvPr id="3" name="Oval 2">
            <a:extLst>
              <a:ext uri="{FF2B5EF4-FFF2-40B4-BE49-F238E27FC236}">
                <a16:creationId xmlns:a16="http://schemas.microsoft.com/office/drawing/2014/main" id="{964FD9F5-FEE4-4309-809B-45820199E372}"/>
              </a:ext>
            </a:extLst>
          </p:cNvPr>
          <p:cNvSpPr/>
          <p:nvPr/>
        </p:nvSpPr>
        <p:spPr>
          <a:xfrm>
            <a:off x="3957850" y="368490"/>
            <a:ext cx="4080681" cy="120100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2400" b="1" dirty="0">
                <a:solidFill>
                  <a:srgbClr val="FFFF00"/>
                </a:solidFill>
              </a:rPr>
              <a:t>Kötülükler ikiye ayrılır </a:t>
            </a:r>
          </a:p>
        </p:txBody>
      </p:sp>
      <p:sp>
        <p:nvSpPr>
          <p:cNvPr id="4" name="Oval 3">
            <a:extLst>
              <a:ext uri="{FF2B5EF4-FFF2-40B4-BE49-F238E27FC236}">
                <a16:creationId xmlns:a16="http://schemas.microsoft.com/office/drawing/2014/main" id="{DDDF49DB-1D73-4C11-B1AF-B0AD47E89557}"/>
              </a:ext>
            </a:extLst>
          </p:cNvPr>
          <p:cNvSpPr/>
          <p:nvPr/>
        </p:nvSpPr>
        <p:spPr>
          <a:xfrm>
            <a:off x="232011" y="1610435"/>
            <a:ext cx="4749421" cy="120100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b="1" dirty="0">
                <a:solidFill>
                  <a:schemeClr val="tx1"/>
                </a:solidFill>
              </a:rPr>
              <a:t>1-Doğal kötülükler </a:t>
            </a:r>
          </a:p>
        </p:txBody>
      </p:sp>
      <p:sp>
        <p:nvSpPr>
          <p:cNvPr id="5" name="Oval 4">
            <a:extLst>
              <a:ext uri="{FF2B5EF4-FFF2-40B4-BE49-F238E27FC236}">
                <a16:creationId xmlns:a16="http://schemas.microsoft.com/office/drawing/2014/main" id="{2D0C4DAA-F18F-464B-9382-8A11BC5B9390}"/>
              </a:ext>
            </a:extLst>
          </p:cNvPr>
          <p:cNvSpPr/>
          <p:nvPr/>
        </p:nvSpPr>
        <p:spPr>
          <a:xfrm>
            <a:off x="7519917" y="1610435"/>
            <a:ext cx="4285398" cy="120100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b="1" dirty="0">
                <a:solidFill>
                  <a:schemeClr val="tx1"/>
                </a:solidFill>
              </a:rPr>
              <a:t>2-İnsan özgür iradesinden kaynaklanan kötülükler</a:t>
            </a:r>
          </a:p>
          <a:p>
            <a:pPr algn="ctr"/>
            <a:r>
              <a:rPr lang="tr-TR" b="1" dirty="0">
                <a:solidFill>
                  <a:schemeClr val="tx1"/>
                </a:solidFill>
              </a:rPr>
              <a:t> (imtihan olgusu)</a:t>
            </a:r>
          </a:p>
        </p:txBody>
      </p:sp>
      <p:cxnSp>
        <p:nvCxnSpPr>
          <p:cNvPr id="7" name="Düz Ok Bağlayıcısı 6">
            <a:extLst>
              <a:ext uri="{FF2B5EF4-FFF2-40B4-BE49-F238E27FC236}">
                <a16:creationId xmlns:a16="http://schemas.microsoft.com/office/drawing/2014/main" id="{2E34BF79-C7A0-4B4F-932C-0459EC2D2A12}"/>
              </a:ext>
            </a:extLst>
          </p:cNvPr>
          <p:cNvCxnSpPr>
            <a:cxnSpLocks/>
          </p:cNvCxnSpPr>
          <p:nvPr/>
        </p:nvCxnSpPr>
        <p:spPr>
          <a:xfrm>
            <a:off x="7519917" y="1610435"/>
            <a:ext cx="232011" cy="23201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0" name="Düz Ok Bağlayıcısı 9">
            <a:extLst>
              <a:ext uri="{FF2B5EF4-FFF2-40B4-BE49-F238E27FC236}">
                <a16:creationId xmlns:a16="http://schemas.microsoft.com/office/drawing/2014/main" id="{A0D9D68B-D39C-4E71-BDFE-2360FA3086E9}"/>
              </a:ext>
            </a:extLst>
          </p:cNvPr>
          <p:cNvCxnSpPr>
            <a:cxnSpLocks/>
          </p:cNvCxnSpPr>
          <p:nvPr/>
        </p:nvCxnSpPr>
        <p:spPr>
          <a:xfrm flipH="1">
            <a:off x="4394579" y="1549020"/>
            <a:ext cx="386687" cy="17742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7959620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70B6F81-5A50-4108-B4E6-FC13CF037D90}"/>
              </a:ext>
            </a:extLst>
          </p:cNvPr>
          <p:cNvSpPr>
            <a:spLocks noGrp="1"/>
          </p:cNvSpPr>
          <p:nvPr>
            <p:ph type="title"/>
          </p:nvPr>
        </p:nvSpPr>
        <p:spPr>
          <a:xfrm>
            <a:off x="3903259" y="973668"/>
            <a:ext cx="5500047" cy="706964"/>
          </a:xfrm>
        </p:spPr>
        <p:txBody>
          <a:bodyPr/>
          <a:lstStyle/>
          <a:p>
            <a:r>
              <a:rPr lang="tr-TR" b="1" dirty="0">
                <a:solidFill>
                  <a:srgbClr val="FF0000"/>
                </a:solidFill>
              </a:rPr>
              <a:t>YENİ DİNİ HAREKETLER</a:t>
            </a:r>
          </a:p>
        </p:txBody>
      </p:sp>
      <p:sp>
        <p:nvSpPr>
          <p:cNvPr id="3" name="Dikdörtgen: Köşeleri Yuvarlatılmış 2">
            <a:extLst>
              <a:ext uri="{FF2B5EF4-FFF2-40B4-BE49-F238E27FC236}">
                <a16:creationId xmlns:a16="http://schemas.microsoft.com/office/drawing/2014/main" id="{BBE13CC0-CF29-4EB5-878A-8E168DDB1067}"/>
              </a:ext>
            </a:extLst>
          </p:cNvPr>
          <p:cNvSpPr/>
          <p:nvPr/>
        </p:nvSpPr>
        <p:spPr>
          <a:xfrm>
            <a:off x="668740" y="2047165"/>
            <a:ext cx="10918209" cy="470847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3200" b="1" dirty="0">
                <a:solidFill>
                  <a:schemeClr val="tx1"/>
                </a:solidFill>
              </a:rPr>
              <a:t>Modernleşme süreci ile birlikte hızlı şehirleşme, insandaki dünyevileşme arzusu, bireyci düşüncenin hakim olması, dini sorumluluklardan kaçma eğilimi, aile kurumunun zayıflaması ve insanların birbirini çıkar ilişkisine göre değerlendirmeleri gibi nedenler yeni dini hareketlerin ortaya çıkmasına sebep olmaktadır. Bu hareketlerin hedef kitlesi gençlerden oluştuğu için ‘gençlik dinleri’ olarak da tanımlanmaktadır.</a:t>
            </a:r>
          </a:p>
        </p:txBody>
      </p:sp>
    </p:spTree>
    <p:extLst>
      <p:ext uri="{BB962C8B-B14F-4D97-AF65-F5344CB8AC3E}">
        <p14:creationId xmlns:p14="http://schemas.microsoft.com/office/powerpoint/2010/main" val="280097165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Köşeleri Yuvarlatılmış 1">
            <a:extLst>
              <a:ext uri="{FF2B5EF4-FFF2-40B4-BE49-F238E27FC236}">
                <a16:creationId xmlns:a16="http://schemas.microsoft.com/office/drawing/2014/main" id="{FCE7870A-AB21-4240-8C13-D4E63409BB8E}"/>
              </a:ext>
            </a:extLst>
          </p:cNvPr>
          <p:cNvSpPr/>
          <p:nvPr/>
        </p:nvSpPr>
        <p:spPr>
          <a:xfrm>
            <a:off x="152400" y="532263"/>
            <a:ext cx="11887199" cy="613466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3000" b="1" dirty="0">
                <a:solidFill>
                  <a:srgbClr val="FFFF00"/>
                </a:solidFill>
              </a:rPr>
              <a:t>Yeni dini hareketler toplumdaki yaygın din anlayışına karşı çıkarlar. Kendilerine göre bazı ahlaki kuralları vardır. Dine karşı akli yaklaşım reddedip sezgisel bir bilinç halini savunurlar. Bu hareketlerin taraflarını kendilerine bağımlı hale getirebilmek için beyin yıkama, uyuşturucu bağımlılığını yaygınlaştırma gibi çeşitli yöntemlere başvurduğu bilinmektedir.</a:t>
            </a:r>
          </a:p>
          <a:p>
            <a:pPr algn="ctr"/>
            <a:r>
              <a:rPr lang="tr-TR" sz="3000" b="1" dirty="0">
                <a:solidFill>
                  <a:srgbClr val="FFFF00"/>
                </a:solidFill>
              </a:rPr>
              <a:t>20. Yüzyılda ortaya çıkan bu hareketler, modernleşen ve hızlı bir şekilde geleneksel değerlerinden kopan toplumlarda daha çok kabul görmektedir. Hızlı değişim, ahlaki endişeler ve savaş gibi olumsuzluklar bu hareketlerin yaygınlaşmasına zemin hazırlamıştır.</a:t>
            </a:r>
          </a:p>
        </p:txBody>
      </p:sp>
    </p:spTree>
    <p:extLst>
      <p:ext uri="{BB962C8B-B14F-4D97-AF65-F5344CB8AC3E}">
        <p14:creationId xmlns:p14="http://schemas.microsoft.com/office/powerpoint/2010/main" val="246843479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1E3185A-5014-4B6E-BBB1-52F4D1403F3C}"/>
              </a:ext>
            </a:extLst>
          </p:cNvPr>
          <p:cNvSpPr>
            <a:spLocks noGrp="1"/>
          </p:cNvSpPr>
          <p:nvPr>
            <p:ph type="title"/>
          </p:nvPr>
        </p:nvSpPr>
        <p:spPr>
          <a:xfrm>
            <a:off x="1187355" y="641445"/>
            <a:ext cx="9471546" cy="1039187"/>
          </a:xfrm>
        </p:spPr>
        <p:txBody>
          <a:bodyPr/>
          <a:lstStyle/>
          <a:p>
            <a:r>
              <a:rPr lang="tr-TR" dirty="0">
                <a:solidFill>
                  <a:srgbClr val="FF0000"/>
                </a:solidFill>
              </a:rPr>
              <a:t>A-Milenyum tarikatları/kıyamet tarikatları</a:t>
            </a:r>
          </a:p>
        </p:txBody>
      </p:sp>
      <p:sp>
        <p:nvSpPr>
          <p:cNvPr id="3" name="Dikdörtgen: Köşeleri Yuvarlatılmış 2">
            <a:extLst>
              <a:ext uri="{FF2B5EF4-FFF2-40B4-BE49-F238E27FC236}">
                <a16:creationId xmlns:a16="http://schemas.microsoft.com/office/drawing/2014/main" id="{0A0FAB40-A403-4CA8-994C-FE328747FE2D}"/>
              </a:ext>
            </a:extLst>
          </p:cNvPr>
          <p:cNvSpPr/>
          <p:nvPr/>
        </p:nvSpPr>
        <p:spPr>
          <a:xfrm>
            <a:off x="368491" y="1514901"/>
            <a:ext cx="11586948" cy="1828800"/>
          </a:xfrm>
          <a:prstGeom prst="roundRect">
            <a:avLst/>
          </a:prstGeom>
        </p:spPr>
        <p:style>
          <a:lnRef idx="3">
            <a:schemeClr val="lt1"/>
          </a:lnRef>
          <a:fillRef idx="1">
            <a:schemeClr val="accent4"/>
          </a:fillRef>
          <a:effectRef idx="1">
            <a:schemeClr val="accent4"/>
          </a:effectRef>
          <a:fontRef idx="minor">
            <a:schemeClr val="lt1"/>
          </a:fontRef>
        </p:style>
        <p:txBody>
          <a:bodyPr rtlCol="0" anchor="ctr"/>
          <a:lstStyle/>
          <a:p>
            <a:pPr algn="ctr"/>
            <a:r>
              <a:rPr lang="tr-TR" sz="2400" b="1" dirty="0">
                <a:solidFill>
                  <a:schemeClr val="tx1"/>
                </a:solidFill>
              </a:rPr>
              <a:t>Batı dünyasında, milenyum tarikatları yada kıyamet tarikatları olarak değerlendirilen bu dini akımlarla 1970’lerde tanışmıştır. Bugün bu akımlar Batı’da büyük ilgi görmektedir. Gençler başta olmak üzere bu hareketlere katılanların sayıları milyonlarla ifade edilmektedir.</a:t>
            </a:r>
          </a:p>
        </p:txBody>
      </p:sp>
      <p:sp>
        <p:nvSpPr>
          <p:cNvPr id="4" name="Dikdörtgen: Köşeleri Yuvarlatılmış 3">
            <a:extLst>
              <a:ext uri="{FF2B5EF4-FFF2-40B4-BE49-F238E27FC236}">
                <a16:creationId xmlns:a16="http://schemas.microsoft.com/office/drawing/2014/main" id="{8333253D-4ACE-4A2E-8433-24FDA9DBDAC0}"/>
              </a:ext>
            </a:extLst>
          </p:cNvPr>
          <p:cNvSpPr/>
          <p:nvPr/>
        </p:nvSpPr>
        <p:spPr>
          <a:xfrm>
            <a:off x="302526" y="3302756"/>
            <a:ext cx="11586948" cy="355524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2400" b="1" dirty="0" err="1">
                <a:solidFill>
                  <a:srgbClr val="FFFF00"/>
                </a:solidFill>
              </a:rPr>
              <a:t>Yehova</a:t>
            </a:r>
            <a:r>
              <a:rPr lang="tr-TR" sz="2400" b="1" dirty="0">
                <a:solidFill>
                  <a:srgbClr val="FFFF00"/>
                </a:solidFill>
              </a:rPr>
              <a:t> Şahitleri </a:t>
            </a:r>
          </a:p>
          <a:p>
            <a:pPr algn="ctr"/>
            <a:r>
              <a:rPr lang="tr-TR" sz="2400" b="1" dirty="0">
                <a:solidFill>
                  <a:schemeClr val="tx1"/>
                </a:solidFill>
              </a:rPr>
              <a:t>Kurucusu Charles Taze </a:t>
            </a:r>
            <a:r>
              <a:rPr lang="tr-TR" sz="2400" b="1" dirty="0" err="1">
                <a:solidFill>
                  <a:schemeClr val="tx1"/>
                </a:solidFill>
              </a:rPr>
              <a:t>Russel</a:t>
            </a:r>
            <a:r>
              <a:rPr lang="tr-TR" sz="2400" b="1" dirty="0">
                <a:solidFill>
                  <a:schemeClr val="tx1"/>
                </a:solidFill>
              </a:rPr>
              <a:t> olup gençliğinde bir grup arkadaşıyla birlikte </a:t>
            </a:r>
            <a:r>
              <a:rPr lang="tr-TR" sz="2400" b="1" dirty="0" err="1">
                <a:solidFill>
                  <a:schemeClr val="tx1"/>
                </a:solidFill>
              </a:rPr>
              <a:t>Kitab</a:t>
            </a:r>
            <a:r>
              <a:rPr lang="tr-TR" sz="2400" b="1" dirty="0">
                <a:solidFill>
                  <a:schemeClr val="tx1"/>
                </a:solidFill>
              </a:rPr>
              <a:t>-ı Mukaddes incelemelerine başladı. Bu okumaları sonucunda cehennemin ebedi ceza olarak değil de sadece ölüm olarak anlaşılması gerektiği kanaatine vardı. Bu yıllarda Hz. İsa’nın yeryüzüne geleceğine inanan bir rahipten etkilendi. Ancak söz konusu tarihte bir şey olmayınca, İsa’nın  aslında görünmez bir şekilde dünyaya geldiğini, 1914 yılında fiziki olarak da görüneceğini iddia ederek kendisi bir kehanette bulundu. 1881 de resmi bir dernek olarak faaliyetlerini sürdürmeye başladılar.</a:t>
            </a:r>
          </a:p>
        </p:txBody>
      </p:sp>
    </p:spTree>
    <p:extLst>
      <p:ext uri="{BB962C8B-B14F-4D97-AF65-F5344CB8AC3E}">
        <p14:creationId xmlns:p14="http://schemas.microsoft.com/office/powerpoint/2010/main" val="297554836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2CACC53-D15C-49A8-BC80-5E2D1A3F4B6E}"/>
              </a:ext>
            </a:extLst>
          </p:cNvPr>
          <p:cNvSpPr>
            <a:spLocks noGrp="1"/>
          </p:cNvSpPr>
          <p:nvPr>
            <p:ph type="title"/>
          </p:nvPr>
        </p:nvSpPr>
        <p:spPr>
          <a:xfrm>
            <a:off x="3780430" y="450376"/>
            <a:ext cx="6135937" cy="545911"/>
          </a:xfrm>
        </p:spPr>
        <p:txBody>
          <a:bodyPr/>
          <a:lstStyle/>
          <a:p>
            <a:r>
              <a:rPr lang="tr-TR" sz="2400" b="1" dirty="0">
                <a:solidFill>
                  <a:srgbClr val="FF0000"/>
                </a:solidFill>
              </a:rPr>
              <a:t>Yedinci Gün </a:t>
            </a:r>
            <a:r>
              <a:rPr lang="tr-TR" sz="2400" b="1" dirty="0" err="1">
                <a:solidFill>
                  <a:srgbClr val="FF0000"/>
                </a:solidFill>
              </a:rPr>
              <a:t>Adventistleri</a:t>
            </a:r>
            <a:r>
              <a:rPr lang="tr-TR" sz="2400" b="1" dirty="0">
                <a:solidFill>
                  <a:srgbClr val="FF0000"/>
                </a:solidFill>
              </a:rPr>
              <a:t> </a:t>
            </a:r>
          </a:p>
        </p:txBody>
      </p:sp>
      <p:sp>
        <p:nvSpPr>
          <p:cNvPr id="3" name="Dikdörtgen 2">
            <a:extLst>
              <a:ext uri="{FF2B5EF4-FFF2-40B4-BE49-F238E27FC236}">
                <a16:creationId xmlns:a16="http://schemas.microsoft.com/office/drawing/2014/main" id="{3D41A12F-5A37-4A2D-9A79-F19B6CFBE307}"/>
              </a:ext>
            </a:extLst>
          </p:cNvPr>
          <p:cNvSpPr/>
          <p:nvPr/>
        </p:nvSpPr>
        <p:spPr>
          <a:xfrm>
            <a:off x="496372" y="1132765"/>
            <a:ext cx="11199256" cy="2296235"/>
          </a:xfrm>
          <a:prstGeom prst="rect">
            <a:avLst/>
          </a:prstGeom>
        </p:spPr>
        <p:style>
          <a:lnRef idx="1">
            <a:schemeClr val="accent2"/>
          </a:lnRef>
          <a:fillRef idx="3">
            <a:schemeClr val="accent2"/>
          </a:fillRef>
          <a:effectRef idx="2">
            <a:schemeClr val="accent2"/>
          </a:effectRef>
          <a:fontRef idx="minor">
            <a:schemeClr val="lt1"/>
          </a:fontRef>
        </p:style>
        <p:txBody>
          <a:bodyPr rtlCol="0" anchor="ctr"/>
          <a:lstStyle/>
          <a:p>
            <a:pPr algn="ctr"/>
            <a:r>
              <a:rPr lang="tr-TR" sz="2000" b="1" dirty="0">
                <a:solidFill>
                  <a:srgbClr val="FFFF00"/>
                </a:solidFill>
              </a:rPr>
              <a:t>19. Yüzyılda Amerika Birleşik Devletleri sürekli göç alıyordu. Yaşanılan olumsuz sıkıntılardan dolayı, sanayileşme, şehirleşmenin arttığı, devlet olarak iç savaştan çıkmış büyük bir kriz içerisindeydi. Bu ortamda hem dünyevi hem de uhrevi kurtuluşun dine sarılmakla olacağını, </a:t>
            </a:r>
            <a:r>
              <a:rPr lang="tr-TR" sz="2000" b="1" dirty="0" err="1">
                <a:solidFill>
                  <a:srgbClr val="FFFF00"/>
                </a:solidFill>
              </a:rPr>
              <a:t>advent</a:t>
            </a:r>
            <a:r>
              <a:rPr lang="tr-TR" sz="2000" b="1" dirty="0">
                <a:solidFill>
                  <a:srgbClr val="FFFF00"/>
                </a:solidFill>
              </a:rPr>
              <a:t> İsa Mesih’in  krallığını kurmak için tekrar dünyaya geleceğini söylemiştir. New York’ yetişmiş olan rahip William Miller 1843-1844 yılının mart ayında dünyaya geleceğini söylemiştir. Kehanet tutmayınca taraftarları az sayıda kalmıştır. </a:t>
            </a:r>
          </a:p>
        </p:txBody>
      </p:sp>
      <p:sp>
        <p:nvSpPr>
          <p:cNvPr id="4" name="Oval 3">
            <a:extLst>
              <a:ext uri="{FF2B5EF4-FFF2-40B4-BE49-F238E27FC236}">
                <a16:creationId xmlns:a16="http://schemas.microsoft.com/office/drawing/2014/main" id="{F0E4D028-8F39-4F4E-8A3C-22ACBD3C82DB}"/>
              </a:ext>
            </a:extLst>
          </p:cNvPr>
          <p:cNvSpPr/>
          <p:nvPr/>
        </p:nvSpPr>
        <p:spPr>
          <a:xfrm>
            <a:off x="1673120" y="3469943"/>
            <a:ext cx="8338782" cy="651680"/>
          </a:xfrm>
          <a:prstGeom prst="ellipse">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tr-TR" sz="2400" b="1" dirty="0" err="1">
                <a:solidFill>
                  <a:srgbClr val="FF0000"/>
                </a:solidFill>
              </a:rPr>
              <a:t>Mormonlar</a:t>
            </a:r>
            <a:r>
              <a:rPr lang="tr-TR" sz="2400" b="1" dirty="0">
                <a:solidFill>
                  <a:srgbClr val="FF0000"/>
                </a:solidFill>
              </a:rPr>
              <a:t> Ahir Zaman Azizleri Kilisesi</a:t>
            </a:r>
          </a:p>
        </p:txBody>
      </p:sp>
      <p:sp>
        <p:nvSpPr>
          <p:cNvPr id="5" name="Dikdörtgen 4">
            <a:extLst>
              <a:ext uri="{FF2B5EF4-FFF2-40B4-BE49-F238E27FC236}">
                <a16:creationId xmlns:a16="http://schemas.microsoft.com/office/drawing/2014/main" id="{6AAD5370-58CE-4BAF-A01C-12BDA7B55EAF}"/>
              </a:ext>
            </a:extLst>
          </p:cNvPr>
          <p:cNvSpPr/>
          <p:nvPr/>
        </p:nvSpPr>
        <p:spPr>
          <a:xfrm>
            <a:off x="496372" y="4121623"/>
            <a:ext cx="11199256" cy="2538483"/>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tr-TR" sz="2400" b="1" dirty="0">
                <a:solidFill>
                  <a:schemeClr val="tx1"/>
                </a:solidFill>
              </a:rPr>
              <a:t>Kurucusu Joseph </a:t>
            </a:r>
            <a:r>
              <a:rPr lang="tr-TR" sz="2400" b="1" dirty="0" err="1">
                <a:solidFill>
                  <a:schemeClr val="tx1"/>
                </a:solidFill>
              </a:rPr>
              <a:t>Smith‘dir</a:t>
            </a:r>
            <a:r>
              <a:rPr lang="tr-TR" sz="2400" b="1" dirty="0">
                <a:solidFill>
                  <a:schemeClr val="tx1"/>
                </a:solidFill>
              </a:rPr>
              <a:t>. Günümüz ismiyle </a:t>
            </a:r>
            <a:r>
              <a:rPr lang="tr-TR" sz="2400" b="1" dirty="0" err="1">
                <a:solidFill>
                  <a:schemeClr val="tx1"/>
                </a:solidFill>
              </a:rPr>
              <a:t>mormonculuktur</a:t>
            </a:r>
            <a:r>
              <a:rPr lang="tr-TR" sz="2400" b="1" dirty="0">
                <a:solidFill>
                  <a:schemeClr val="tx1"/>
                </a:solidFill>
              </a:rPr>
              <a:t>. Bu tarikat kurucusu Joseph Smith Tanrı ve Hz. İsa ile görüştüğünü ve bu görüşmede hiçbir mezhebe bağlı olmamasını söyler. Daha sonra </a:t>
            </a:r>
            <a:r>
              <a:rPr lang="tr-TR" sz="2400" b="1" dirty="0" err="1">
                <a:solidFill>
                  <a:schemeClr val="tx1"/>
                </a:solidFill>
              </a:rPr>
              <a:t>moroni</a:t>
            </a:r>
            <a:r>
              <a:rPr lang="tr-TR" sz="2400" b="1" dirty="0">
                <a:solidFill>
                  <a:schemeClr val="tx1"/>
                </a:solidFill>
              </a:rPr>
              <a:t> isimli melek gelir ona Amerika’nın tarihinin gömülü olduğu mısır </a:t>
            </a:r>
            <a:r>
              <a:rPr lang="tr-TR" sz="2400" b="1" dirty="0" err="1">
                <a:solidFill>
                  <a:schemeClr val="tx1"/>
                </a:solidFill>
              </a:rPr>
              <a:t>hiyoroğliflerinin</a:t>
            </a:r>
            <a:r>
              <a:rPr lang="tr-TR" sz="2400" b="1" dirty="0">
                <a:solidFill>
                  <a:schemeClr val="tx1"/>
                </a:solidFill>
              </a:rPr>
              <a:t> gömülü olduğu yeri söyler. Bulunanlar tercüme edilir 1829 da yayınlanır böylece </a:t>
            </a:r>
            <a:r>
              <a:rPr lang="tr-TR" sz="2400" b="1" dirty="0" err="1">
                <a:solidFill>
                  <a:schemeClr val="tx1"/>
                </a:solidFill>
              </a:rPr>
              <a:t>Mormon</a:t>
            </a:r>
            <a:r>
              <a:rPr lang="tr-TR" sz="2400" b="1" dirty="0">
                <a:solidFill>
                  <a:schemeClr val="tx1"/>
                </a:solidFill>
              </a:rPr>
              <a:t> kitabı ve kilise ortaya çıkar. Bu eser peygamber </a:t>
            </a:r>
            <a:r>
              <a:rPr lang="tr-TR" sz="2400" b="1" dirty="0" err="1">
                <a:solidFill>
                  <a:schemeClr val="tx1"/>
                </a:solidFill>
              </a:rPr>
              <a:t>Mormon</a:t>
            </a:r>
            <a:r>
              <a:rPr lang="tr-TR" sz="2400" b="1" dirty="0">
                <a:solidFill>
                  <a:schemeClr val="tx1"/>
                </a:solidFill>
              </a:rPr>
              <a:t> tarafından yazıldığını ve vahiy aldığını iddia eder.</a:t>
            </a:r>
          </a:p>
        </p:txBody>
      </p:sp>
    </p:spTree>
    <p:extLst>
      <p:ext uri="{BB962C8B-B14F-4D97-AF65-F5344CB8AC3E}">
        <p14:creationId xmlns:p14="http://schemas.microsoft.com/office/powerpoint/2010/main" val="349526526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8B32BEC-3C0C-41C2-80EB-5381540A9DA9}"/>
              </a:ext>
            </a:extLst>
          </p:cNvPr>
          <p:cNvSpPr>
            <a:spLocks noGrp="1"/>
          </p:cNvSpPr>
          <p:nvPr>
            <p:ph type="title"/>
          </p:nvPr>
        </p:nvSpPr>
        <p:spPr>
          <a:xfrm>
            <a:off x="1154954" y="627797"/>
            <a:ext cx="8761413" cy="627797"/>
          </a:xfrm>
        </p:spPr>
        <p:txBody>
          <a:bodyPr/>
          <a:lstStyle/>
          <a:p>
            <a:r>
              <a:rPr lang="tr-TR" sz="3200" b="1" dirty="0" err="1">
                <a:solidFill>
                  <a:srgbClr val="FF0000"/>
                </a:solidFill>
              </a:rPr>
              <a:t>Moonculuk</a:t>
            </a:r>
            <a:r>
              <a:rPr lang="tr-TR" sz="3200" b="1" dirty="0">
                <a:solidFill>
                  <a:srgbClr val="FF0000"/>
                </a:solidFill>
              </a:rPr>
              <a:t> Birleşik Kilise</a:t>
            </a:r>
          </a:p>
        </p:txBody>
      </p:sp>
      <p:sp>
        <p:nvSpPr>
          <p:cNvPr id="3" name="Dikdörtgen: Köşeleri Yuvarlatılmış 2">
            <a:extLst>
              <a:ext uri="{FF2B5EF4-FFF2-40B4-BE49-F238E27FC236}">
                <a16:creationId xmlns:a16="http://schemas.microsoft.com/office/drawing/2014/main" id="{81E53D4D-F6A6-445D-88C7-C49A0E11D35F}"/>
              </a:ext>
            </a:extLst>
          </p:cNvPr>
          <p:cNvSpPr/>
          <p:nvPr/>
        </p:nvSpPr>
        <p:spPr>
          <a:xfrm>
            <a:off x="479946" y="1255594"/>
            <a:ext cx="11232108" cy="2303060"/>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tr-TR" sz="2200" b="1" dirty="0" err="1"/>
              <a:t>Moonculuk</a:t>
            </a:r>
            <a:r>
              <a:rPr lang="tr-TR" sz="2200" b="1" dirty="0"/>
              <a:t> Uzakdoğu kökenli olan ama Hristiyan öğeleri taşıyan bir dini akımdır. Kurucusu Kuzey Kore doğumlu Sun </a:t>
            </a:r>
            <a:r>
              <a:rPr lang="tr-TR" sz="2200" b="1" dirty="0" err="1"/>
              <a:t>Myung</a:t>
            </a:r>
            <a:r>
              <a:rPr lang="tr-TR" sz="2200" b="1" dirty="0"/>
              <a:t> Moon olup resmi isimleri Birleşik kilisedir. Ona bir gün kiliseye gittiğinde Hz. İsa’nın görünerek </a:t>
            </a:r>
            <a:r>
              <a:rPr lang="tr-TR" sz="2200" b="1" dirty="0">
                <a:solidFill>
                  <a:srgbClr val="00B0F0"/>
                </a:solidFill>
              </a:rPr>
              <a:t>Tanrı’nın Krallığını </a:t>
            </a:r>
            <a:r>
              <a:rPr lang="tr-TR" sz="2200" b="1" dirty="0"/>
              <a:t>kurmasını teklif eder. Ondan sonra Tanrı’yla, Buda’yla ve Hz. Musa ile görüştüğünü söyler. Bütün dünyayı tek bir din altında toplama iddiası ile bu konuşmalar arasında yakın bir ilişki olduğu açıktır.</a:t>
            </a:r>
          </a:p>
        </p:txBody>
      </p:sp>
      <p:sp>
        <p:nvSpPr>
          <p:cNvPr id="4" name="Oval 3">
            <a:extLst>
              <a:ext uri="{FF2B5EF4-FFF2-40B4-BE49-F238E27FC236}">
                <a16:creationId xmlns:a16="http://schemas.microsoft.com/office/drawing/2014/main" id="{82064210-0164-4990-BB32-20B2C2A5B652}"/>
              </a:ext>
            </a:extLst>
          </p:cNvPr>
          <p:cNvSpPr/>
          <p:nvPr/>
        </p:nvSpPr>
        <p:spPr>
          <a:xfrm>
            <a:off x="2397458" y="3504063"/>
            <a:ext cx="6741993" cy="801806"/>
          </a:xfrm>
          <a:prstGeom prst="ellipse">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tr-TR" sz="2800" b="1" dirty="0">
                <a:solidFill>
                  <a:srgbClr val="FF0000"/>
                </a:solidFill>
              </a:rPr>
              <a:t>Din İstismarı</a:t>
            </a:r>
          </a:p>
        </p:txBody>
      </p:sp>
      <p:sp>
        <p:nvSpPr>
          <p:cNvPr id="5" name="Dikdörtgen: Köşeleri Yuvarlatılmış 4">
            <a:extLst>
              <a:ext uri="{FF2B5EF4-FFF2-40B4-BE49-F238E27FC236}">
                <a16:creationId xmlns:a16="http://schemas.microsoft.com/office/drawing/2014/main" id="{9FB4BE9D-4C3E-4A24-9720-0CC8E482D940}"/>
              </a:ext>
            </a:extLst>
          </p:cNvPr>
          <p:cNvSpPr/>
          <p:nvPr/>
        </p:nvSpPr>
        <p:spPr>
          <a:xfrm>
            <a:off x="750627" y="4251277"/>
            <a:ext cx="10961427" cy="250436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2800" b="1" dirty="0">
                <a:solidFill>
                  <a:schemeClr val="tx1"/>
                </a:solidFill>
              </a:rPr>
              <a:t>Dini dünyalık menfaat için kullanmaya, emellerin üzerini dinle örtmeye din istismarı denir. Din istismarlarının siyasi, ekonomik ve sosyal sebepleri vardır. Ülkemizde din söz konusu olunca insanlar hep ılımlı ve destekleyici olmuşlardır. Bu yüzden bazı zaman farklı mercilerle istismar edilmiş ve edilmektedir.</a:t>
            </a:r>
          </a:p>
        </p:txBody>
      </p:sp>
    </p:spTree>
    <p:extLst>
      <p:ext uri="{BB962C8B-B14F-4D97-AF65-F5344CB8AC3E}">
        <p14:creationId xmlns:p14="http://schemas.microsoft.com/office/powerpoint/2010/main" val="31927203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a:extLst>
              <a:ext uri="{FF2B5EF4-FFF2-40B4-BE49-F238E27FC236}">
                <a16:creationId xmlns:a16="http://schemas.microsoft.com/office/drawing/2014/main" id="{5DED896E-EA32-4C6F-BD3F-60D1335DD185}"/>
              </a:ext>
            </a:extLst>
          </p:cNvPr>
          <p:cNvSpPr/>
          <p:nvPr/>
        </p:nvSpPr>
        <p:spPr>
          <a:xfrm>
            <a:off x="641445" y="3017860"/>
            <a:ext cx="3343701" cy="158655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a:t>TANRI YOKTUR</a:t>
            </a:r>
          </a:p>
          <a:p>
            <a:pPr algn="ctr"/>
            <a:r>
              <a:rPr lang="tr-TR" dirty="0"/>
              <a:t>(</a:t>
            </a:r>
            <a:r>
              <a:rPr lang="tr-TR" dirty="0">
                <a:solidFill>
                  <a:srgbClr val="00B0F0"/>
                </a:solidFill>
              </a:rPr>
              <a:t>ATEİZM</a:t>
            </a:r>
            <a:r>
              <a:rPr lang="tr-TR" dirty="0"/>
              <a:t> )</a:t>
            </a:r>
          </a:p>
        </p:txBody>
      </p:sp>
      <p:sp>
        <p:nvSpPr>
          <p:cNvPr id="3" name="Oval 2">
            <a:extLst>
              <a:ext uri="{FF2B5EF4-FFF2-40B4-BE49-F238E27FC236}">
                <a16:creationId xmlns:a16="http://schemas.microsoft.com/office/drawing/2014/main" id="{244A8A32-B9B9-4616-A3E8-D55B50B94112}"/>
              </a:ext>
            </a:extLst>
          </p:cNvPr>
          <p:cNvSpPr/>
          <p:nvPr/>
        </p:nvSpPr>
        <p:spPr>
          <a:xfrm>
            <a:off x="5015549" y="556149"/>
            <a:ext cx="2374711" cy="136477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a:t>Tanrı Var Mıdır   </a:t>
            </a:r>
          </a:p>
        </p:txBody>
      </p:sp>
      <p:sp>
        <p:nvSpPr>
          <p:cNvPr id="4" name="Dikdörtgen 3">
            <a:extLst>
              <a:ext uri="{FF2B5EF4-FFF2-40B4-BE49-F238E27FC236}">
                <a16:creationId xmlns:a16="http://schemas.microsoft.com/office/drawing/2014/main" id="{30A345C4-BD03-4C9A-B769-3B9FBC0764CF}"/>
              </a:ext>
            </a:extLst>
          </p:cNvPr>
          <p:cNvSpPr/>
          <p:nvPr/>
        </p:nvSpPr>
        <p:spPr>
          <a:xfrm>
            <a:off x="8871041" y="3017860"/>
            <a:ext cx="2906977" cy="158655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a:t>TANRI VARDIR</a:t>
            </a:r>
          </a:p>
          <a:p>
            <a:pPr algn="ctr"/>
            <a:r>
              <a:rPr lang="tr-TR" dirty="0"/>
              <a:t>( </a:t>
            </a:r>
            <a:r>
              <a:rPr lang="tr-TR" dirty="0">
                <a:solidFill>
                  <a:srgbClr val="00B050"/>
                </a:solidFill>
              </a:rPr>
              <a:t>TEİZM-DEİZM</a:t>
            </a:r>
            <a:r>
              <a:rPr lang="tr-TR" dirty="0"/>
              <a:t> )</a:t>
            </a:r>
          </a:p>
        </p:txBody>
      </p:sp>
      <p:sp>
        <p:nvSpPr>
          <p:cNvPr id="5" name="Dikdörtgen: Köşeleri Yuvarlatılmış 4">
            <a:extLst>
              <a:ext uri="{FF2B5EF4-FFF2-40B4-BE49-F238E27FC236}">
                <a16:creationId xmlns:a16="http://schemas.microsoft.com/office/drawing/2014/main" id="{1EA6AA66-D7F0-4DEF-9891-E7F4357CBA25}"/>
              </a:ext>
            </a:extLst>
          </p:cNvPr>
          <p:cNvSpPr/>
          <p:nvPr/>
        </p:nvSpPr>
        <p:spPr>
          <a:xfrm>
            <a:off x="4992803" y="3725837"/>
            <a:ext cx="2870581" cy="170255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a:t>TANRI’NIN OLUP OLMADIĞI BİLİNEMEZ</a:t>
            </a:r>
          </a:p>
          <a:p>
            <a:pPr algn="ctr"/>
            <a:r>
              <a:rPr lang="tr-TR" dirty="0"/>
              <a:t>(</a:t>
            </a:r>
            <a:r>
              <a:rPr lang="tr-TR" dirty="0">
                <a:solidFill>
                  <a:srgbClr val="FFFF00"/>
                </a:solidFill>
              </a:rPr>
              <a:t>AGNOSTİSİZM</a:t>
            </a:r>
            <a:r>
              <a:rPr lang="tr-TR" dirty="0"/>
              <a:t> )</a:t>
            </a:r>
          </a:p>
        </p:txBody>
      </p:sp>
      <p:cxnSp>
        <p:nvCxnSpPr>
          <p:cNvPr id="7" name="Düz Ok Bağlayıcısı 6">
            <a:extLst>
              <a:ext uri="{FF2B5EF4-FFF2-40B4-BE49-F238E27FC236}">
                <a16:creationId xmlns:a16="http://schemas.microsoft.com/office/drawing/2014/main" id="{CF96BA5B-8AEC-4715-8F64-B95502536E60}"/>
              </a:ext>
            </a:extLst>
          </p:cNvPr>
          <p:cNvCxnSpPr>
            <a:cxnSpLocks/>
          </p:cNvCxnSpPr>
          <p:nvPr/>
        </p:nvCxnSpPr>
        <p:spPr>
          <a:xfrm>
            <a:off x="7615450" y="1705970"/>
            <a:ext cx="1255591" cy="1105469"/>
          </a:xfrm>
          <a:prstGeom prst="straightConnector1">
            <a:avLst/>
          </a:prstGeom>
          <a:ln>
            <a:solidFill>
              <a:schemeClr val="bg1">
                <a:alpha val="6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0" name="Düz Ok Bağlayıcısı 9">
            <a:extLst>
              <a:ext uri="{FF2B5EF4-FFF2-40B4-BE49-F238E27FC236}">
                <a16:creationId xmlns:a16="http://schemas.microsoft.com/office/drawing/2014/main" id="{94785B68-F1AC-4B8A-A7CC-16E2E83139F0}"/>
              </a:ext>
            </a:extLst>
          </p:cNvPr>
          <p:cNvCxnSpPr>
            <a:cxnSpLocks/>
          </p:cNvCxnSpPr>
          <p:nvPr/>
        </p:nvCxnSpPr>
        <p:spPr>
          <a:xfrm flipH="1">
            <a:off x="3985146" y="1705970"/>
            <a:ext cx="1255593" cy="955343"/>
          </a:xfrm>
          <a:prstGeom prst="straightConnector1">
            <a:avLst/>
          </a:prstGeom>
          <a:ln>
            <a:solidFill>
              <a:schemeClr val="bg1">
                <a:alpha val="6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8" name="Düz Ok Bağlayıcısı 17">
            <a:extLst>
              <a:ext uri="{FF2B5EF4-FFF2-40B4-BE49-F238E27FC236}">
                <a16:creationId xmlns:a16="http://schemas.microsoft.com/office/drawing/2014/main" id="{956E458C-392C-47F1-984D-817F61278E91}"/>
              </a:ext>
            </a:extLst>
          </p:cNvPr>
          <p:cNvCxnSpPr>
            <a:cxnSpLocks/>
          </p:cNvCxnSpPr>
          <p:nvPr/>
        </p:nvCxnSpPr>
        <p:spPr>
          <a:xfrm>
            <a:off x="6351891" y="2007925"/>
            <a:ext cx="0" cy="1322129"/>
          </a:xfrm>
          <a:prstGeom prst="straightConnector1">
            <a:avLst/>
          </a:prstGeom>
          <a:ln>
            <a:solidFill>
              <a:schemeClr val="bg1">
                <a:alpha val="6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8" name="Düz Ok Bağlayıcısı 7">
            <a:extLst>
              <a:ext uri="{FF2B5EF4-FFF2-40B4-BE49-F238E27FC236}">
                <a16:creationId xmlns:a16="http://schemas.microsoft.com/office/drawing/2014/main" id="{B3631575-DFF9-4967-B7DB-6D3CE571A4B8}"/>
              </a:ext>
            </a:extLst>
          </p:cNvPr>
          <p:cNvCxnSpPr>
            <a:cxnSpLocks/>
          </p:cNvCxnSpPr>
          <p:nvPr/>
        </p:nvCxnSpPr>
        <p:spPr>
          <a:xfrm flipH="1">
            <a:off x="3832742" y="1705970"/>
            <a:ext cx="1407997" cy="1235122"/>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13" name="Düz Ok Bağlayıcısı 12">
            <a:extLst>
              <a:ext uri="{FF2B5EF4-FFF2-40B4-BE49-F238E27FC236}">
                <a16:creationId xmlns:a16="http://schemas.microsoft.com/office/drawing/2014/main" id="{1EBA9456-150E-4B37-AFA8-D2930EA5C6D2}"/>
              </a:ext>
            </a:extLst>
          </p:cNvPr>
          <p:cNvCxnSpPr>
            <a:cxnSpLocks/>
          </p:cNvCxnSpPr>
          <p:nvPr/>
        </p:nvCxnSpPr>
        <p:spPr>
          <a:xfrm flipH="1">
            <a:off x="6351326" y="1914100"/>
            <a:ext cx="17061" cy="1613845"/>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19" name="Düz Ok Bağlayıcısı 18">
            <a:extLst>
              <a:ext uri="{FF2B5EF4-FFF2-40B4-BE49-F238E27FC236}">
                <a16:creationId xmlns:a16="http://schemas.microsoft.com/office/drawing/2014/main" id="{7CC24706-8029-4FDC-BC92-919CE3B83CFE}"/>
              </a:ext>
            </a:extLst>
          </p:cNvPr>
          <p:cNvCxnSpPr>
            <a:cxnSpLocks/>
          </p:cNvCxnSpPr>
          <p:nvPr/>
        </p:nvCxnSpPr>
        <p:spPr>
          <a:xfrm>
            <a:off x="7201321" y="1705970"/>
            <a:ext cx="1669720" cy="1170295"/>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94132731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DBD0DA0-D424-45D3-89DC-C8E714E91A53}"/>
              </a:ext>
            </a:extLst>
          </p:cNvPr>
          <p:cNvSpPr>
            <a:spLocks noGrp="1"/>
          </p:cNvSpPr>
          <p:nvPr>
            <p:ph type="title"/>
          </p:nvPr>
        </p:nvSpPr>
        <p:spPr/>
        <p:txBody>
          <a:bodyPr/>
          <a:lstStyle/>
          <a:p>
            <a:r>
              <a:rPr lang="tr-TR" b="1" dirty="0" err="1">
                <a:solidFill>
                  <a:srgbClr val="FF0000"/>
                </a:solidFill>
              </a:rPr>
              <a:t>İslamofobi</a:t>
            </a:r>
            <a:r>
              <a:rPr lang="tr-TR" b="1" dirty="0">
                <a:solidFill>
                  <a:srgbClr val="FF0000"/>
                </a:solidFill>
              </a:rPr>
              <a:t> (</a:t>
            </a:r>
            <a:r>
              <a:rPr lang="tr-TR" b="1" dirty="0" err="1">
                <a:solidFill>
                  <a:srgbClr val="FF0000"/>
                </a:solidFill>
              </a:rPr>
              <a:t>islam</a:t>
            </a:r>
            <a:r>
              <a:rPr lang="tr-TR" b="1" dirty="0">
                <a:solidFill>
                  <a:srgbClr val="FF0000"/>
                </a:solidFill>
              </a:rPr>
              <a:t> karşıtlığı)</a:t>
            </a:r>
          </a:p>
        </p:txBody>
      </p:sp>
      <p:sp>
        <p:nvSpPr>
          <p:cNvPr id="3" name="Metin Yer Tutucusu 2">
            <a:extLst>
              <a:ext uri="{FF2B5EF4-FFF2-40B4-BE49-F238E27FC236}">
                <a16:creationId xmlns:a16="http://schemas.microsoft.com/office/drawing/2014/main" id="{15EE1A23-5F8E-4484-B209-CD9B3A2F9BBA}"/>
              </a:ext>
            </a:extLst>
          </p:cNvPr>
          <p:cNvSpPr>
            <a:spLocks noGrp="1"/>
          </p:cNvSpPr>
          <p:nvPr>
            <p:ph type="body" sz="half" idx="2"/>
          </p:nvPr>
        </p:nvSpPr>
        <p:spPr/>
        <p:txBody>
          <a:bodyPr>
            <a:noAutofit/>
          </a:bodyPr>
          <a:lstStyle/>
          <a:p>
            <a:r>
              <a:rPr lang="tr-TR" sz="3200" b="1" dirty="0" err="1">
                <a:solidFill>
                  <a:srgbClr val="00B0F0"/>
                </a:solidFill>
              </a:rPr>
              <a:t>İslamofobi</a:t>
            </a:r>
            <a:r>
              <a:rPr lang="tr-TR" sz="3200" b="1" dirty="0">
                <a:solidFill>
                  <a:srgbClr val="00B0F0"/>
                </a:solidFill>
              </a:rPr>
              <a:t>, İslam veya Müslümana karşı duyulan önyargı, nefret, düşmanlık ve yersiz korku gibi halleri bu hallerden yola çıkarak dile getirilen aşağılayıcı ve şeytanlaştıran söylemi ve ayrımcı eylemleri ifade eden kavramdır.</a:t>
            </a:r>
          </a:p>
        </p:txBody>
      </p:sp>
    </p:spTree>
    <p:extLst>
      <p:ext uri="{BB962C8B-B14F-4D97-AF65-F5344CB8AC3E}">
        <p14:creationId xmlns:p14="http://schemas.microsoft.com/office/powerpoint/2010/main" val="154367716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val 1">
            <a:extLst>
              <a:ext uri="{FF2B5EF4-FFF2-40B4-BE49-F238E27FC236}">
                <a16:creationId xmlns:a16="http://schemas.microsoft.com/office/drawing/2014/main" id="{F694F78A-837E-4E3B-AF54-8BE216F7FCC6}"/>
              </a:ext>
            </a:extLst>
          </p:cNvPr>
          <p:cNvSpPr/>
          <p:nvPr/>
        </p:nvSpPr>
        <p:spPr>
          <a:xfrm>
            <a:off x="1903861" y="218364"/>
            <a:ext cx="8775509" cy="1815152"/>
          </a:xfrm>
          <a:prstGeom prst="ellipse">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tr-TR" sz="3200" b="1" dirty="0">
                <a:solidFill>
                  <a:srgbClr val="FF0000"/>
                </a:solidFill>
              </a:rPr>
              <a:t>KUR’AN’DAN MESAJLAR</a:t>
            </a:r>
          </a:p>
          <a:p>
            <a:pPr algn="ctr"/>
            <a:r>
              <a:rPr lang="tr-TR" sz="3200" b="1" dirty="0" err="1">
                <a:solidFill>
                  <a:srgbClr val="FF0000"/>
                </a:solidFill>
              </a:rPr>
              <a:t>En’am</a:t>
            </a:r>
            <a:r>
              <a:rPr lang="tr-TR" sz="3200" b="1" dirty="0">
                <a:solidFill>
                  <a:srgbClr val="FF0000"/>
                </a:solidFill>
              </a:rPr>
              <a:t> Suresi</a:t>
            </a:r>
          </a:p>
          <a:p>
            <a:pPr algn="ctr"/>
            <a:r>
              <a:rPr lang="tr-TR" sz="3200" b="1" dirty="0">
                <a:solidFill>
                  <a:srgbClr val="FF0000"/>
                </a:solidFill>
              </a:rPr>
              <a:t>(59. Ayet)</a:t>
            </a:r>
          </a:p>
        </p:txBody>
      </p:sp>
      <p:sp>
        <p:nvSpPr>
          <p:cNvPr id="3" name="Dikdörtgen: Köşeleri Yuvarlatılmış 2">
            <a:extLst>
              <a:ext uri="{FF2B5EF4-FFF2-40B4-BE49-F238E27FC236}">
                <a16:creationId xmlns:a16="http://schemas.microsoft.com/office/drawing/2014/main" id="{3693DE14-5153-4D27-9AEE-4F4DF2A2F8D4}"/>
              </a:ext>
            </a:extLst>
          </p:cNvPr>
          <p:cNvSpPr/>
          <p:nvPr/>
        </p:nvSpPr>
        <p:spPr>
          <a:xfrm>
            <a:off x="1460309" y="2033516"/>
            <a:ext cx="9662615" cy="3821374"/>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r>
              <a:rPr lang="tr-TR" sz="3200" b="1" dirty="0" err="1">
                <a:solidFill>
                  <a:schemeClr val="accent1">
                    <a:lumMod val="50000"/>
                  </a:schemeClr>
                </a:solidFill>
              </a:rPr>
              <a:t>Gaybın</a:t>
            </a:r>
            <a:r>
              <a:rPr lang="tr-TR" sz="3200" b="1" dirty="0">
                <a:solidFill>
                  <a:schemeClr val="accent1">
                    <a:lumMod val="50000"/>
                  </a:schemeClr>
                </a:solidFill>
              </a:rPr>
              <a:t> anahtarları Allah’ın yanındadır; onları O’ndan başkası bilmez. O, karada ve denizde ne varsa bilir; O’nun bilgisi dışında bir yaprak bile düşmez. O, yerin karanlıklarındaki tek bir taneyi bile bilir. Yaş ve kuru ne varsa hepsi apaçık bir kitaptadır.</a:t>
            </a:r>
          </a:p>
        </p:txBody>
      </p:sp>
    </p:spTree>
    <p:extLst>
      <p:ext uri="{BB962C8B-B14F-4D97-AF65-F5344CB8AC3E}">
        <p14:creationId xmlns:p14="http://schemas.microsoft.com/office/powerpoint/2010/main" val="213312951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val 1">
            <a:extLst>
              <a:ext uri="{FF2B5EF4-FFF2-40B4-BE49-F238E27FC236}">
                <a16:creationId xmlns:a16="http://schemas.microsoft.com/office/drawing/2014/main" id="{0F5864FE-E03B-4C31-ADFA-ECAF2C5C2AB0}"/>
              </a:ext>
            </a:extLst>
          </p:cNvPr>
          <p:cNvSpPr/>
          <p:nvPr/>
        </p:nvSpPr>
        <p:spPr>
          <a:xfrm>
            <a:off x="2251879" y="600501"/>
            <a:ext cx="7028597" cy="1310185"/>
          </a:xfrm>
          <a:prstGeom prst="ellipse">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tr-TR" sz="3200" b="1" dirty="0">
                <a:solidFill>
                  <a:srgbClr val="FF0000"/>
                </a:solidFill>
              </a:rPr>
              <a:t>Lokman Suresi 27. Ayet</a:t>
            </a:r>
          </a:p>
        </p:txBody>
      </p:sp>
      <p:sp>
        <p:nvSpPr>
          <p:cNvPr id="3" name="Dikdörtgen: Köşeleri Yuvarlatılmış 2">
            <a:extLst>
              <a:ext uri="{FF2B5EF4-FFF2-40B4-BE49-F238E27FC236}">
                <a16:creationId xmlns:a16="http://schemas.microsoft.com/office/drawing/2014/main" id="{13C9B635-E980-48EE-97F0-CAABAC65553D}"/>
              </a:ext>
            </a:extLst>
          </p:cNvPr>
          <p:cNvSpPr/>
          <p:nvPr/>
        </p:nvSpPr>
        <p:spPr>
          <a:xfrm>
            <a:off x="1210099" y="1910686"/>
            <a:ext cx="9112155" cy="3991971"/>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r>
              <a:rPr lang="tr-TR" sz="3200" b="1" dirty="0"/>
              <a:t>‘’ Eğer yeryüzündeki ağaçlar kalem, denizde mürekkep olsa, arkasından yedi deniz daha ona katılsa Allah’ın sözleri (yazmakla) yine de tükenmez. Şüphesiz Allah güç sahibidir, hüküm ve hikmet sahibidir.’’</a:t>
            </a:r>
          </a:p>
        </p:txBody>
      </p:sp>
    </p:spTree>
    <p:extLst>
      <p:ext uri="{BB962C8B-B14F-4D97-AF65-F5344CB8AC3E}">
        <p14:creationId xmlns:p14="http://schemas.microsoft.com/office/powerpoint/2010/main" val="218875802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etin kutusu 1">
            <a:extLst>
              <a:ext uri="{FF2B5EF4-FFF2-40B4-BE49-F238E27FC236}">
                <a16:creationId xmlns:a16="http://schemas.microsoft.com/office/drawing/2014/main" id="{813E4D07-8B9C-48A1-AAF7-4AE3E7902EEA}"/>
              </a:ext>
            </a:extLst>
          </p:cNvPr>
          <p:cNvSpPr txBox="1"/>
          <p:nvPr/>
        </p:nvSpPr>
        <p:spPr>
          <a:xfrm>
            <a:off x="1610436" y="1733266"/>
            <a:ext cx="8898339" cy="3785652"/>
          </a:xfrm>
          <a:prstGeom prst="rect">
            <a:avLst/>
          </a:prstGeom>
          <a:noFill/>
        </p:spPr>
        <p:txBody>
          <a:bodyPr wrap="square" rtlCol="0">
            <a:spAutoFit/>
          </a:bodyPr>
          <a:lstStyle/>
          <a:p>
            <a:r>
              <a:rPr lang="tr-TR" sz="4000" b="1" dirty="0">
                <a:solidFill>
                  <a:srgbClr val="FF0000"/>
                </a:solidFill>
              </a:rPr>
              <a:t>HAZIRLAYAN </a:t>
            </a:r>
          </a:p>
          <a:p>
            <a:r>
              <a:rPr lang="tr-TR" sz="4000" b="1" dirty="0">
                <a:solidFill>
                  <a:srgbClr val="00B0F0"/>
                </a:solidFill>
              </a:rPr>
              <a:t>DİN KÜLTÜRÜ VE AHLAK BİLGİSİ ÖĞRETMENİ </a:t>
            </a:r>
          </a:p>
          <a:p>
            <a:r>
              <a:rPr lang="tr-TR" sz="4000" b="1" dirty="0">
                <a:solidFill>
                  <a:srgbClr val="00B0F0"/>
                </a:solidFill>
              </a:rPr>
              <a:t>NECATİ ERYAVAŞ</a:t>
            </a:r>
          </a:p>
          <a:p>
            <a:r>
              <a:rPr lang="tr-TR" sz="4000" b="1" dirty="0"/>
              <a:t>TEŞEKKÜR EDERİM…</a:t>
            </a:r>
          </a:p>
          <a:p>
            <a:endParaRPr lang="tr-TR" sz="4000" b="1" dirty="0">
              <a:solidFill>
                <a:srgbClr val="FF0000"/>
              </a:solidFill>
            </a:endParaRPr>
          </a:p>
        </p:txBody>
      </p:sp>
    </p:spTree>
    <p:extLst>
      <p:ext uri="{BB962C8B-B14F-4D97-AF65-F5344CB8AC3E}">
        <p14:creationId xmlns:p14="http://schemas.microsoft.com/office/powerpoint/2010/main" val="38908579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D1B8CCC-7E98-41A8-A21A-2B5DAB7BA204}"/>
              </a:ext>
            </a:extLst>
          </p:cNvPr>
          <p:cNvSpPr>
            <a:spLocks noGrp="1"/>
          </p:cNvSpPr>
          <p:nvPr>
            <p:ph type="title"/>
          </p:nvPr>
        </p:nvSpPr>
        <p:spPr>
          <a:xfrm>
            <a:off x="480858" y="392373"/>
            <a:ext cx="11230284" cy="6073253"/>
          </a:xfrm>
        </p:spPr>
        <p:style>
          <a:lnRef idx="1">
            <a:schemeClr val="accent4"/>
          </a:lnRef>
          <a:fillRef idx="2">
            <a:schemeClr val="accent4"/>
          </a:fillRef>
          <a:effectRef idx="1">
            <a:schemeClr val="accent4"/>
          </a:effectRef>
          <a:fontRef idx="minor">
            <a:schemeClr val="dk1"/>
          </a:fontRef>
        </p:style>
        <p:txBody>
          <a:bodyPr>
            <a:normAutofit/>
          </a:bodyPr>
          <a:lstStyle/>
          <a:p>
            <a:r>
              <a:rPr lang="tr-TR" cap="none" dirty="0">
                <a:solidFill>
                  <a:schemeClr val="tx1"/>
                </a:solidFill>
                <a:latin typeface="Arial" panose="020B0604020202020204" pitchFamily="34" charset="0"/>
                <a:cs typeface="Arial" panose="020B0604020202020204" pitchFamily="34" charset="0"/>
              </a:rPr>
              <a:t>Eski dönemlerde var olan inançla ilgili felsefi yaklaşımlara teknolojinin geliştiği iletişim imkanlarının arttığı günümüzde de yenileri eklenmiştir. </a:t>
            </a:r>
            <a:br>
              <a:rPr lang="tr-TR" cap="none" dirty="0">
                <a:solidFill>
                  <a:schemeClr val="tx1"/>
                </a:solidFill>
                <a:latin typeface="Arial" panose="020B0604020202020204" pitchFamily="34" charset="0"/>
                <a:cs typeface="Arial" panose="020B0604020202020204" pitchFamily="34" charset="0"/>
              </a:rPr>
            </a:br>
            <a:br>
              <a:rPr lang="tr-TR" cap="none" dirty="0">
                <a:solidFill>
                  <a:schemeClr val="tx1"/>
                </a:solidFill>
                <a:latin typeface="Arial" panose="020B0604020202020204" pitchFamily="34" charset="0"/>
                <a:cs typeface="Arial" panose="020B0604020202020204" pitchFamily="34" charset="0"/>
              </a:rPr>
            </a:br>
            <a:r>
              <a:rPr lang="tr-TR" cap="none" dirty="0">
                <a:solidFill>
                  <a:schemeClr val="tx1"/>
                </a:solidFill>
                <a:latin typeface="Arial" panose="020B0604020202020204" pitchFamily="34" charset="0"/>
                <a:cs typeface="Arial" panose="020B0604020202020204" pitchFamily="34" charset="0"/>
              </a:rPr>
              <a:t>Bu felsefi yaklaşımlardan bazıları;</a:t>
            </a:r>
            <a:br>
              <a:rPr lang="tr-TR" cap="none" dirty="0">
                <a:solidFill>
                  <a:schemeClr val="tx1"/>
                </a:solidFill>
                <a:latin typeface="Arial" panose="020B0604020202020204" pitchFamily="34" charset="0"/>
                <a:cs typeface="Arial" panose="020B0604020202020204" pitchFamily="34" charset="0"/>
              </a:rPr>
            </a:br>
            <a:r>
              <a:rPr lang="tr-TR" cap="none" dirty="0">
                <a:solidFill>
                  <a:schemeClr val="tx1"/>
                </a:solidFill>
                <a:latin typeface="Arial" panose="020B0604020202020204" pitchFamily="34" charset="0"/>
                <a:cs typeface="Arial" panose="020B0604020202020204" pitchFamily="34" charset="0"/>
              </a:rPr>
              <a:t>teizm,  deizm, materyalizm, pozitivizm, </a:t>
            </a:r>
            <a:r>
              <a:rPr lang="tr-TR" cap="none" dirty="0" err="1">
                <a:solidFill>
                  <a:schemeClr val="tx1"/>
                </a:solidFill>
                <a:latin typeface="Arial" panose="020B0604020202020204" pitchFamily="34" charset="0"/>
                <a:cs typeface="Arial" panose="020B0604020202020204" pitchFamily="34" charset="0"/>
              </a:rPr>
              <a:t>sekülarizm</a:t>
            </a:r>
            <a:r>
              <a:rPr lang="tr-TR" cap="none" dirty="0">
                <a:solidFill>
                  <a:schemeClr val="tx1"/>
                </a:solidFill>
                <a:latin typeface="Arial" panose="020B0604020202020204" pitchFamily="34" charset="0"/>
                <a:cs typeface="Arial" panose="020B0604020202020204" pitchFamily="34" charset="0"/>
              </a:rPr>
              <a:t>, agnostisizm, ve  ateizmdir.</a:t>
            </a:r>
          </a:p>
        </p:txBody>
      </p:sp>
    </p:spTree>
    <p:extLst>
      <p:ext uri="{BB962C8B-B14F-4D97-AF65-F5344CB8AC3E}">
        <p14:creationId xmlns:p14="http://schemas.microsoft.com/office/powerpoint/2010/main" val="39868310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Başlık 2">
            <a:extLst>
              <a:ext uri="{FF2B5EF4-FFF2-40B4-BE49-F238E27FC236}">
                <a16:creationId xmlns:a16="http://schemas.microsoft.com/office/drawing/2014/main" id="{5EDA1794-D211-458B-BBBA-CA9DBD9E121C}"/>
              </a:ext>
            </a:extLst>
          </p:cNvPr>
          <p:cNvSpPr>
            <a:spLocks noGrp="1"/>
          </p:cNvSpPr>
          <p:nvPr>
            <p:ph type="title"/>
          </p:nvPr>
        </p:nvSpPr>
        <p:spPr>
          <a:xfrm>
            <a:off x="4000500" y="696686"/>
            <a:ext cx="3954780" cy="1190170"/>
          </a:xfrm>
        </p:spPr>
        <p:txBody>
          <a:bodyPr>
            <a:normAutofit/>
          </a:bodyPr>
          <a:lstStyle/>
          <a:p>
            <a:r>
              <a:rPr lang="tr-TR" dirty="0"/>
              <a:t>         </a:t>
            </a:r>
            <a:r>
              <a:rPr lang="tr-TR" b="1" dirty="0">
                <a:solidFill>
                  <a:srgbClr val="FF0000"/>
                </a:solidFill>
              </a:rPr>
              <a:t>TEİZM;</a:t>
            </a:r>
          </a:p>
        </p:txBody>
      </p:sp>
      <p:sp>
        <p:nvSpPr>
          <p:cNvPr id="4" name="Metin Yer Tutucusu 3">
            <a:extLst>
              <a:ext uri="{FF2B5EF4-FFF2-40B4-BE49-F238E27FC236}">
                <a16:creationId xmlns:a16="http://schemas.microsoft.com/office/drawing/2014/main" id="{329275A7-CB0C-4620-8D19-CA274879DDD6}"/>
              </a:ext>
            </a:extLst>
          </p:cNvPr>
          <p:cNvSpPr>
            <a:spLocks noGrp="1"/>
          </p:cNvSpPr>
          <p:nvPr>
            <p:ph type="body" idx="1"/>
          </p:nvPr>
        </p:nvSpPr>
        <p:spPr>
          <a:xfrm>
            <a:off x="821372" y="1615440"/>
            <a:ext cx="9625647" cy="3642360"/>
          </a:xfrm>
        </p:spPr>
        <p:txBody>
          <a:bodyPr>
            <a:normAutofit/>
          </a:bodyPr>
          <a:lstStyle/>
          <a:p>
            <a:r>
              <a:rPr lang="tr-TR" sz="2800" b="1" dirty="0">
                <a:solidFill>
                  <a:srgbClr val="00B0F0"/>
                </a:solidFill>
              </a:rPr>
              <a:t>Evreni ve evrendeki bütün varlıkları yaratan yüce bir Tanrı’nın varlığını savunan inanç ve anlayıştır. Bu düşünceyi kabul eden kimseler </a:t>
            </a:r>
            <a:r>
              <a:rPr lang="tr-TR" sz="2800" b="1" dirty="0" err="1">
                <a:solidFill>
                  <a:schemeClr val="tx1"/>
                </a:solidFill>
              </a:rPr>
              <a:t>teist</a:t>
            </a:r>
            <a:r>
              <a:rPr lang="tr-TR" sz="2800" b="1" dirty="0">
                <a:solidFill>
                  <a:srgbClr val="00B0F0"/>
                </a:solidFill>
              </a:rPr>
              <a:t> olarak nitelendirilir. Teizme göre Tanrı aşkın bir varlık ve onun varlığı zorunludur. Tanrı; kusursuz, şuurlu ve irade sahibi olup aynı zamanda alemin yaratıcı sebebidir.</a:t>
            </a:r>
          </a:p>
        </p:txBody>
      </p:sp>
    </p:spTree>
    <p:extLst>
      <p:ext uri="{BB962C8B-B14F-4D97-AF65-F5344CB8AC3E}">
        <p14:creationId xmlns:p14="http://schemas.microsoft.com/office/powerpoint/2010/main" val="24058397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Dikdörtgen 6">
            <a:extLst>
              <a:ext uri="{FF2B5EF4-FFF2-40B4-BE49-F238E27FC236}">
                <a16:creationId xmlns:a16="http://schemas.microsoft.com/office/drawing/2014/main" id="{3350AF67-A6E3-4D02-B73B-0E74186E0890}"/>
              </a:ext>
            </a:extLst>
          </p:cNvPr>
          <p:cNvSpPr/>
          <p:nvPr/>
        </p:nvSpPr>
        <p:spPr>
          <a:xfrm>
            <a:off x="1228298" y="709684"/>
            <a:ext cx="9949218" cy="2374709"/>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tr-TR" sz="3200" dirty="0"/>
              <a:t>Evreni yaratan, idare ve müdahale eden; vahiy(kitap) ve peygamberler yoluyla insanlara buyruklar veren bilinçli, öncesiz ve sonsuz bir tek yaratıcının varlığına ve ahirete inanılır.</a:t>
            </a:r>
          </a:p>
        </p:txBody>
      </p:sp>
      <p:sp>
        <p:nvSpPr>
          <p:cNvPr id="10" name="Dikdörtgen: Köşeleri Yuvarlatılmış 9">
            <a:extLst>
              <a:ext uri="{FF2B5EF4-FFF2-40B4-BE49-F238E27FC236}">
                <a16:creationId xmlns:a16="http://schemas.microsoft.com/office/drawing/2014/main" id="{65AA9305-4F33-46FE-92A0-A35EA9BEF33B}"/>
              </a:ext>
            </a:extLst>
          </p:cNvPr>
          <p:cNvSpPr/>
          <p:nvPr/>
        </p:nvSpPr>
        <p:spPr>
          <a:xfrm>
            <a:off x="1228298" y="3275463"/>
            <a:ext cx="9949218" cy="2524836"/>
          </a:xfrm>
          <a:prstGeom prst="round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tr-TR" sz="3200" dirty="0"/>
              <a:t>Yaratıcı, dünya ile sürekli ilişki içindedir ve dünya ile ilişkisini dinler arayıcılığıyla kurar. </a:t>
            </a:r>
          </a:p>
          <a:p>
            <a:pPr algn="ctr"/>
            <a:r>
              <a:rPr lang="tr-TR" sz="3200" dirty="0"/>
              <a:t>Ezeli olan, Allah’tır.</a:t>
            </a:r>
          </a:p>
        </p:txBody>
      </p:sp>
    </p:spTree>
    <p:extLst>
      <p:ext uri="{BB962C8B-B14F-4D97-AF65-F5344CB8AC3E}">
        <p14:creationId xmlns:p14="http://schemas.microsoft.com/office/powerpoint/2010/main" val="13084308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Dikdörtgen: Köşeleri Yuvarlatılmış 11">
            <a:extLst>
              <a:ext uri="{FF2B5EF4-FFF2-40B4-BE49-F238E27FC236}">
                <a16:creationId xmlns:a16="http://schemas.microsoft.com/office/drawing/2014/main" id="{6B2D85DC-0513-4698-B8DD-2C7B3FB49F12}"/>
              </a:ext>
            </a:extLst>
          </p:cNvPr>
          <p:cNvSpPr/>
          <p:nvPr/>
        </p:nvSpPr>
        <p:spPr>
          <a:xfrm>
            <a:off x="6359857" y="450376"/>
            <a:ext cx="4776717" cy="458564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2800" dirty="0">
                <a:solidFill>
                  <a:srgbClr val="0070C0"/>
                </a:solidFill>
              </a:rPr>
              <a:t>POLİTEİZM;(Çok Tanrıcılık)</a:t>
            </a:r>
          </a:p>
          <a:p>
            <a:pPr algn="ctr"/>
            <a:r>
              <a:rPr lang="tr-TR" sz="2800" dirty="0"/>
              <a:t>Bu anlayışa göre tanrı birden fazladır. Politeistler her biri farklı özelliklere sahip birden çok tanrının varlığına inanırlar. Her bir tanrının özellikleri gibi görevleri de farklıdır.</a:t>
            </a:r>
          </a:p>
          <a:p>
            <a:pPr algn="ctr"/>
            <a:endParaRPr lang="tr-TR" dirty="0"/>
          </a:p>
        </p:txBody>
      </p:sp>
      <p:sp>
        <p:nvSpPr>
          <p:cNvPr id="13" name="Dikdörtgen: Köşeleri Yuvarlatılmış 12">
            <a:extLst>
              <a:ext uri="{FF2B5EF4-FFF2-40B4-BE49-F238E27FC236}">
                <a16:creationId xmlns:a16="http://schemas.microsoft.com/office/drawing/2014/main" id="{2B7DC553-77E2-4B2E-981F-6DB4B45CF597}"/>
              </a:ext>
            </a:extLst>
          </p:cNvPr>
          <p:cNvSpPr/>
          <p:nvPr/>
        </p:nvSpPr>
        <p:spPr>
          <a:xfrm>
            <a:off x="518615" y="450376"/>
            <a:ext cx="4872251" cy="458564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2800" dirty="0">
                <a:solidFill>
                  <a:srgbClr val="FFFF00"/>
                </a:solidFill>
              </a:rPr>
              <a:t>MONOTEİZM;</a:t>
            </a:r>
          </a:p>
          <a:p>
            <a:pPr algn="ctr"/>
            <a:r>
              <a:rPr lang="tr-TR" sz="2800" dirty="0"/>
              <a:t>Tektanrıcılık, tek bir tanrının varlığına veya tanrının birliğine inanan düşünce biçimidir. Her şeyi yaratan yüce ve üstün bir tanrının varlığına inanmayı ifade eder.</a:t>
            </a:r>
          </a:p>
          <a:p>
            <a:pPr algn="ctr"/>
            <a:endParaRPr lang="tr-TR" dirty="0"/>
          </a:p>
        </p:txBody>
      </p:sp>
      <p:sp>
        <p:nvSpPr>
          <p:cNvPr id="14" name="Dikdörtgen: Köşeleri Yuvarlatılmış 13">
            <a:extLst>
              <a:ext uri="{FF2B5EF4-FFF2-40B4-BE49-F238E27FC236}">
                <a16:creationId xmlns:a16="http://schemas.microsoft.com/office/drawing/2014/main" id="{ECDFE03F-37E6-48B9-9F1A-6B01417191AE}"/>
              </a:ext>
            </a:extLst>
          </p:cNvPr>
          <p:cNvSpPr/>
          <p:nvPr/>
        </p:nvSpPr>
        <p:spPr>
          <a:xfrm>
            <a:off x="2909247" y="5131558"/>
            <a:ext cx="6346209" cy="172644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2400" dirty="0"/>
              <a:t>İnsanlar tarih boyunca ruhları putları hayvanları gezegenleri vb. şeyleri tanrılaştırmışlardır.</a:t>
            </a:r>
          </a:p>
          <a:p>
            <a:pPr algn="ctr"/>
            <a:r>
              <a:rPr lang="tr-TR" sz="2400" dirty="0"/>
              <a:t> PAGAN: PUTPEREST.</a:t>
            </a:r>
          </a:p>
        </p:txBody>
      </p:sp>
    </p:spTree>
    <p:extLst>
      <p:ext uri="{BB962C8B-B14F-4D97-AF65-F5344CB8AC3E}">
        <p14:creationId xmlns:p14="http://schemas.microsoft.com/office/powerpoint/2010/main" val="21555893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etin kutusu 1">
            <a:extLst>
              <a:ext uri="{FF2B5EF4-FFF2-40B4-BE49-F238E27FC236}">
                <a16:creationId xmlns:a16="http://schemas.microsoft.com/office/drawing/2014/main" id="{6EBD5E77-AA17-41D3-B7E6-03B09FEAAE4C}"/>
              </a:ext>
            </a:extLst>
          </p:cNvPr>
          <p:cNvSpPr txBox="1"/>
          <p:nvPr/>
        </p:nvSpPr>
        <p:spPr>
          <a:xfrm>
            <a:off x="777922" y="518616"/>
            <a:ext cx="10822675" cy="1384995"/>
          </a:xfrm>
          <a:prstGeom prst="rect">
            <a:avLst/>
          </a:prstGeom>
          <a:noFill/>
        </p:spPr>
        <p:txBody>
          <a:bodyPr wrap="square" rtlCol="0">
            <a:spAutoFit/>
          </a:bodyPr>
          <a:lstStyle/>
          <a:p>
            <a:r>
              <a:rPr lang="tr-TR" sz="2800" dirty="0" err="1">
                <a:latin typeface="Arial" panose="020B0604020202020204" pitchFamily="34" charset="0"/>
                <a:cs typeface="Arial" panose="020B0604020202020204" pitchFamily="34" charset="0"/>
              </a:rPr>
              <a:t>Tevhid</a:t>
            </a:r>
            <a:r>
              <a:rPr lang="tr-TR" sz="2800" dirty="0">
                <a:latin typeface="Arial" panose="020B0604020202020204" pitchFamily="34" charset="0"/>
                <a:cs typeface="Arial" panose="020B0604020202020204" pitchFamily="34" charset="0"/>
              </a:rPr>
              <a:t> inancı; </a:t>
            </a:r>
            <a:r>
              <a:rPr lang="tr-TR" sz="2800" dirty="0">
                <a:solidFill>
                  <a:srgbClr val="00B0F0"/>
                </a:solidFill>
                <a:latin typeface="Arial" panose="020B0604020202020204" pitchFamily="34" charset="0"/>
                <a:cs typeface="Arial" panose="020B0604020202020204" pitchFamily="34" charset="0"/>
              </a:rPr>
              <a:t>Allah’ı (</a:t>
            </a:r>
            <a:r>
              <a:rPr lang="tr-TR" sz="2800" dirty="0" err="1">
                <a:solidFill>
                  <a:srgbClr val="00B0F0"/>
                </a:solidFill>
                <a:latin typeface="Arial" panose="020B0604020202020204" pitchFamily="34" charset="0"/>
                <a:cs typeface="Arial" panose="020B0604020202020204" pitchFamily="34" charset="0"/>
              </a:rPr>
              <a:t>c.c</a:t>
            </a:r>
            <a:r>
              <a:rPr lang="tr-TR" sz="2800" dirty="0">
                <a:solidFill>
                  <a:srgbClr val="00B0F0"/>
                </a:solidFill>
                <a:latin typeface="Arial" panose="020B0604020202020204" pitchFamily="34" charset="0"/>
                <a:cs typeface="Arial" panose="020B0604020202020204" pitchFamily="34" charset="0"/>
              </a:rPr>
              <a:t>) zatında sıfatlarında ve fiillerinde birleme O’nun tek ve eşsiz olduğuna inanma O’na hiçbir şeyi şirk koşmadan ibadetlerini yalnızca Allah’a yapmaktır.</a:t>
            </a:r>
          </a:p>
        </p:txBody>
      </p:sp>
      <p:sp>
        <p:nvSpPr>
          <p:cNvPr id="3" name="Metin kutusu 2">
            <a:extLst>
              <a:ext uri="{FF2B5EF4-FFF2-40B4-BE49-F238E27FC236}">
                <a16:creationId xmlns:a16="http://schemas.microsoft.com/office/drawing/2014/main" id="{9096EE89-2746-4E96-A97D-5D9C21D44885}"/>
              </a:ext>
            </a:extLst>
          </p:cNvPr>
          <p:cNvSpPr txBox="1"/>
          <p:nvPr/>
        </p:nvSpPr>
        <p:spPr>
          <a:xfrm>
            <a:off x="873456" y="2279176"/>
            <a:ext cx="9853683" cy="1815882"/>
          </a:xfrm>
          <a:prstGeom prst="rect">
            <a:avLst/>
          </a:prstGeom>
          <a:noFill/>
        </p:spPr>
        <p:txBody>
          <a:bodyPr wrap="square" rtlCol="0">
            <a:spAutoFit/>
          </a:bodyPr>
          <a:lstStyle/>
          <a:p>
            <a:r>
              <a:rPr lang="tr-TR" sz="2800" dirty="0">
                <a:latin typeface="Arial" panose="020B0604020202020204" pitchFamily="34" charset="0"/>
                <a:cs typeface="Arial" panose="020B0604020202020204" pitchFamily="34" charset="0"/>
              </a:rPr>
              <a:t>Şirk; </a:t>
            </a:r>
            <a:r>
              <a:rPr lang="tr-TR" sz="2800" dirty="0">
                <a:solidFill>
                  <a:srgbClr val="FF0000"/>
                </a:solidFill>
                <a:latin typeface="Arial" panose="020B0604020202020204" pitchFamily="34" charset="0"/>
                <a:cs typeface="Arial" panose="020B0604020202020204" pitchFamily="34" charset="0"/>
              </a:rPr>
              <a:t>Allah’a inanmakla birlikte başka varlıkları da tanrı kabul etmektir. Esasen şirk politeizmin bir çeşididir İslamiyet bunu kesin bir şekilde reddeder. </a:t>
            </a:r>
            <a:r>
              <a:rPr lang="tr-TR" sz="2800" dirty="0">
                <a:latin typeface="Arial" panose="020B0604020202020204" pitchFamily="34" charset="0"/>
                <a:cs typeface="Arial" panose="020B0604020202020204" pitchFamily="34" charset="0"/>
              </a:rPr>
              <a:t>Müşrik: </a:t>
            </a:r>
            <a:r>
              <a:rPr lang="tr-TR" sz="2800" dirty="0">
                <a:solidFill>
                  <a:srgbClr val="FF0000"/>
                </a:solidFill>
                <a:latin typeface="Arial" panose="020B0604020202020204" pitchFamily="34" charset="0"/>
                <a:cs typeface="Arial" panose="020B0604020202020204" pitchFamily="34" charset="0"/>
              </a:rPr>
              <a:t>Allah’a ortak koşan kişiye verilen isimdir.</a:t>
            </a:r>
          </a:p>
        </p:txBody>
      </p:sp>
      <p:sp>
        <p:nvSpPr>
          <p:cNvPr id="4" name="Dikdörtgen: Köşeleri Yuvarlatılmış 3">
            <a:extLst>
              <a:ext uri="{FF2B5EF4-FFF2-40B4-BE49-F238E27FC236}">
                <a16:creationId xmlns:a16="http://schemas.microsoft.com/office/drawing/2014/main" id="{83D9F4F6-CC4F-4228-85D6-A154A9F98466}"/>
              </a:ext>
            </a:extLst>
          </p:cNvPr>
          <p:cNvSpPr/>
          <p:nvPr/>
        </p:nvSpPr>
        <p:spPr>
          <a:xfrm>
            <a:off x="873456" y="4339989"/>
            <a:ext cx="10058400" cy="223239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2800" dirty="0">
                <a:solidFill>
                  <a:srgbClr val="FFFF00"/>
                </a:solidFill>
              </a:rPr>
              <a:t>Kur’an’da şirk sayılan davranışlar</a:t>
            </a:r>
          </a:p>
          <a:p>
            <a:pPr algn="ctr"/>
            <a:r>
              <a:rPr lang="tr-TR" sz="2800" dirty="0"/>
              <a:t>Şah damarından daha yakın olan Allah’ın (kaf.50/16) ’uzak’ ve yetersiz olduğunu iddia ederek başkasına aracı, yaklaştırıcı vesile yüzü suyu hürmetine diyerek istemek (</a:t>
            </a:r>
            <a:r>
              <a:rPr lang="tr-TR" sz="2800" dirty="0" err="1"/>
              <a:t>ahkaf</a:t>
            </a:r>
            <a:r>
              <a:rPr lang="tr-TR" sz="2800" dirty="0"/>
              <a:t> suresi 46-zümer suresi39/3)</a:t>
            </a:r>
          </a:p>
        </p:txBody>
      </p:sp>
    </p:spTree>
    <p:extLst>
      <p:ext uri="{BB962C8B-B14F-4D97-AF65-F5344CB8AC3E}">
        <p14:creationId xmlns:p14="http://schemas.microsoft.com/office/powerpoint/2010/main" val="31989276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782AA1F-7E9F-43A4-AEC6-F1F6C1480655}"/>
              </a:ext>
            </a:extLst>
          </p:cNvPr>
          <p:cNvSpPr>
            <a:spLocks noGrp="1"/>
          </p:cNvSpPr>
          <p:nvPr>
            <p:ph type="title"/>
          </p:nvPr>
        </p:nvSpPr>
        <p:spPr>
          <a:xfrm>
            <a:off x="4899546" y="973668"/>
            <a:ext cx="5016821" cy="706964"/>
          </a:xfrm>
        </p:spPr>
        <p:txBody>
          <a:bodyPr/>
          <a:lstStyle/>
          <a:p>
            <a:r>
              <a:rPr lang="tr-TR" b="1" dirty="0">
                <a:solidFill>
                  <a:srgbClr val="FF0000"/>
                </a:solidFill>
              </a:rPr>
              <a:t>DEİZM</a:t>
            </a:r>
          </a:p>
        </p:txBody>
      </p:sp>
      <p:sp>
        <p:nvSpPr>
          <p:cNvPr id="3" name="Dikdörtgen: Köşeleri Yuvarlatılmış 2">
            <a:extLst>
              <a:ext uri="{FF2B5EF4-FFF2-40B4-BE49-F238E27FC236}">
                <a16:creationId xmlns:a16="http://schemas.microsoft.com/office/drawing/2014/main" id="{4BFAF34E-9902-4F92-B2CA-2A60C2ACE0BA}"/>
              </a:ext>
            </a:extLst>
          </p:cNvPr>
          <p:cNvSpPr/>
          <p:nvPr/>
        </p:nvSpPr>
        <p:spPr>
          <a:xfrm>
            <a:off x="954074" y="1958455"/>
            <a:ext cx="9921923" cy="283191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2400" dirty="0"/>
              <a:t>Deistlere göre tanrı evreni mükemmel bir saat gibi kurmuş, fakat insanların ilişkilerine karışmaz, yasaklar koymaz. Bu tanrı elçi kutsal kitap göndermez; yarattıklarıyla ilgisizdir.( pasif, emekli tanrı anlayışı )Dolayısıyla deizm tanrıya düşman olmasa da, tanrının alem ve insanla ilişkisini keserek onu dışlamaktadır. Oysaki saatçi parçaları yapar. Allah ise parçaları yapmanın ötesinde parçaları çalıştıran sistemi, kanunları yapandır.</a:t>
            </a:r>
          </a:p>
        </p:txBody>
      </p:sp>
      <p:sp>
        <p:nvSpPr>
          <p:cNvPr id="5" name="Dikdörtgen: Köşeleri Yuvarlatılmış 4">
            <a:extLst>
              <a:ext uri="{FF2B5EF4-FFF2-40B4-BE49-F238E27FC236}">
                <a16:creationId xmlns:a16="http://schemas.microsoft.com/office/drawing/2014/main" id="{46DD5BD5-C081-4197-9923-5869EBD8D410}"/>
              </a:ext>
            </a:extLst>
          </p:cNvPr>
          <p:cNvSpPr/>
          <p:nvPr/>
        </p:nvSpPr>
        <p:spPr>
          <a:xfrm>
            <a:off x="954074" y="4899546"/>
            <a:ext cx="9921923" cy="1815153"/>
          </a:xfrm>
          <a:prstGeom prst="round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2400" dirty="0">
                <a:solidFill>
                  <a:schemeClr val="tx1"/>
                </a:solidFill>
              </a:rPr>
              <a:t>Deizm, Hıristiyanlık içerisinde temel tartışmalardan dolayı ortaya çıkmış(örneğin teslis, asli günah, Hz. İsa’nın tanrısallığı ve aforoz gibi) ve özellikle 18. yy da popüler hale gelmiştir. Aslında Hıristiyanlıktaki deizm, Hıristiyanlığın bilinmesinden, İslam’daki deizm ise İslam’ın bilinmemesinden kaynaklanmaktadır.</a:t>
            </a:r>
          </a:p>
        </p:txBody>
      </p:sp>
    </p:spTree>
    <p:extLst>
      <p:ext uri="{BB962C8B-B14F-4D97-AF65-F5344CB8AC3E}">
        <p14:creationId xmlns:p14="http://schemas.microsoft.com/office/powerpoint/2010/main" val="123897126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yon Toplantı Odası">
  <a:themeElements>
    <a:clrScheme name="İyon Toplantı Odası">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8F8F8F"/>
      </a:hlink>
      <a:folHlink>
        <a:srgbClr val="A5A5A5"/>
      </a:folHlink>
    </a:clrScheme>
    <a:fontScheme name="İyon Toplantı Odası">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yon Toplantı Odası">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B8502691-933B-45FE-8764-BA278511EF27}"/>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Ion Boardroom</Template>
  <TotalTime>1289</TotalTime>
  <Words>2236</Words>
  <Application>Microsoft Office PowerPoint</Application>
  <PresentationFormat>Geniş ekran</PresentationFormat>
  <Paragraphs>101</Paragraphs>
  <Slides>33</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33</vt:i4>
      </vt:variant>
    </vt:vector>
  </HeadingPairs>
  <TitlesOfParts>
    <vt:vector size="38" baseType="lpstr">
      <vt:lpstr>Arial</vt:lpstr>
      <vt:lpstr>Calibri</vt:lpstr>
      <vt:lpstr>Century Gothic</vt:lpstr>
      <vt:lpstr>Wingdings 3</vt:lpstr>
      <vt:lpstr>İyon Toplantı Odası</vt:lpstr>
      <vt:lpstr>11 Sınıf 4 Ünite  DİN KÜLTÜRÜ VE AHLAK BİLGİSİ</vt:lpstr>
      <vt:lpstr>İnançla ilgili felsefi yaklaşımlar </vt:lpstr>
      <vt:lpstr>PowerPoint Sunusu</vt:lpstr>
      <vt:lpstr>Eski dönemlerde var olan inançla ilgili felsefi yaklaşımlara teknolojinin geliştiği iletişim imkanlarının arttığı günümüzde de yenileri eklenmiştir.   Bu felsefi yaklaşımlardan bazıları; teizm,  deizm, materyalizm, pozitivizm, sekülarizm, agnostisizm, ve  ateizmdir.</vt:lpstr>
      <vt:lpstr>         TEİZM;</vt:lpstr>
      <vt:lpstr>PowerPoint Sunusu</vt:lpstr>
      <vt:lpstr>PowerPoint Sunusu</vt:lpstr>
      <vt:lpstr>PowerPoint Sunusu</vt:lpstr>
      <vt:lpstr>DEİZM</vt:lpstr>
      <vt:lpstr>PowerPoint Sunusu</vt:lpstr>
      <vt:lpstr>MATERYALİZM</vt:lpstr>
      <vt:lpstr>PowerPoint Sunusu</vt:lpstr>
      <vt:lpstr>POZİTİVİZM </vt:lpstr>
      <vt:lpstr>PowerPoint Sunusu</vt:lpstr>
      <vt:lpstr>SEKÜLARİZM (dünyevileşme)</vt:lpstr>
      <vt:lpstr>PowerPoint Sunusu</vt:lpstr>
      <vt:lpstr>AGNOSTİSİZM(bilinmezcilik/bilinemezcilik)</vt:lpstr>
      <vt:lpstr>PowerPoint Sunusu</vt:lpstr>
      <vt:lpstr>ATEİZM(tanrı tanımazlık)</vt:lpstr>
      <vt:lpstr>Batıda Ateizmi Doğuran sebepler</vt:lpstr>
      <vt:lpstr>NİHİLİZM(HİÇÇİLİK)</vt:lpstr>
      <vt:lpstr>PowerPoint Sunusu</vt:lpstr>
      <vt:lpstr>Kötülük Sorunu (Teodise)</vt:lpstr>
      <vt:lpstr>PowerPoint Sunusu</vt:lpstr>
      <vt:lpstr>YENİ DİNİ HAREKETLER</vt:lpstr>
      <vt:lpstr>PowerPoint Sunusu</vt:lpstr>
      <vt:lpstr>A-Milenyum tarikatları/kıyamet tarikatları</vt:lpstr>
      <vt:lpstr>Yedinci Gün Adventistleri </vt:lpstr>
      <vt:lpstr>Moonculuk Birleşik Kilise</vt:lpstr>
      <vt:lpstr>İslamofobi (islam karşıtlığı)</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 Sınıf 4 Ünite  DİN KÜLTÜRÜ VE AHLAK BİLGİSİ</dc:title>
  <dc:creator>Samsun</dc:creator>
  <cp:lastModifiedBy>Samsun</cp:lastModifiedBy>
  <cp:revision>125</cp:revision>
  <dcterms:created xsi:type="dcterms:W3CDTF">2020-03-27T18:25:55Z</dcterms:created>
  <dcterms:modified xsi:type="dcterms:W3CDTF">2020-04-06T08:42:39Z</dcterms:modified>
</cp:coreProperties>
</file>