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08" r:id="rId2"/>
    <p:sldId id="315" r:id="rId3"/>
    <p:sldId id="824" r:id="rId4"/>
    <p:sldId id="826" r:id="rId5"/>
    <p:sldId id="614" r:id="rId6"/>
    <p:sldId id="825" r:id="rId7"/>
    <p:sldId id="829" r:id="rId8"/>
    <p:sldId id="827" r:id="rId9"/>
    <p:sldId id="828" r:id="rId10"/>
    <p:sldId id="633" r:id="rId11"/>
    <p:sldId id="830" r:id="rId12"/>
    <p:sldId id="831" r:id="rId13"/>
    <p:sldId id="832" r:id="rId14"/>
    <p:sldId id="833" r:id="rId15"/>
    <p:sldId id="834" r:id="rId16"/>
    <p:sldId id="840" r:id="rId17"/>
    <p:sldId id="836" r:id="rId18"/>
    <p:sldId id="838" r:id="rId19"/>
    <p:sldId id="841" r:id="rId20"/>
    <p:sldId id="843" r:id="rId21"/>
    <p:sldId id="842" r:id="rId22"/>
    <p:sldId id="844" r:id="rId23"/>
    <p:sldId id="851" r:id="rId24"/>
    <p:sldId id="845" r:id="rId25"/>
    <p:sldId id="846" r:id="rId26"/>
    <p:sldId id="847" r:id="rId27"/>
    <p:sldId id="848" r:id="rId28"/>
    <p:sldId id="850" r:id="rId29"/>
    <p:sldId id="796" r:id="rId30"/>
    <p:sldId id="260"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88000" autoAdjust="0"/>
  </p:normalViewPr>
  <p:slideViewPr>
    <p:cSldViewPr snapToGrid="0">
      <p:cViewPr varScale="1">
        <p:scale>
          <a:sx n="76" d="100"/>
          <a:sy n="76" d="100"/>
        </p:scale>
        <p:origin x="10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F1493-DA12-488E-858A-911B7DFB966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ECCA0FDF-E107-4C5A-A3B8-EA9F41E71AE5}">
      <dgm:prSet phldrT="[Metin]"/>
      <dgm:spPr/>
      <dgm:t>
        <a:bodyPr/>
        <a:lstStyle/>
        <a:p>
          <a:r>
            <a:rPr lang="tr-TR" dirty="0"/>
            <a:t>İtidal/denge </a:t>
          </a:r>
        </a:p>
      </dgm:t>
    </dgm:pt>
    <dgm:pt modelId="{16E6421D-97F5-4BE5-9E36-11276D21E579}" type="parTrans" cxnId="{46CE2AEB-ECD6-4A94-B27E-3497C0C795F3}">
      <dgm:prSet/>
      <dgm:spPr/>
      <dgm:t>
        <a:bodyPr/>
        <a:lstStyle/>
        <a:p>
          <a:endParaRPr lang="tr-TR"/>
        </a:p>
      </dgm:t>
    </dgm:pt>
    <dgm:pt modelId="{83B53BF3-D054-416D-80BC-9756B8693DFA}" type="sibTrans" cxnId="{46CE2AEB-ECD6-4A94-B27E-3497C0C795F3}">
      <dgm:prSet/>
      <dgm:spPr/>
      <dgm:t>
        <a:bodyPr/>
        <a:lstStyle/>
        <a:p>
          <a:endParaRPr lang="tr-TR"/>
        </a:p>
      </dgm:t>
    </dgm:pt>
    <dgm:pt modelId="{C3C2CEE1-2BA5-4B81-AA80-2644C3F79933}">
      <dgm:prSet phldrT="[Metin]"/>
      <dgm:spPr/>
      <dgm:t>
        <a:bodyPr/>
        <a:lstStyle/>
        <a:p>
          <a:r>
            <a:rPr lang="tr-TR" dirty="0"/>
            <a:t>Kolaylık ve güç </a:t>
          </a:r>
          <a:r>
            <a:rPr lang="tr-TR" dirty="0" err="1"/>
            <a:t>yetirebilirlik</a:t>
          </a:r>
          <a:endParaRPr lang="tr-TR" dirty="0"/>
        </a:p>
      </dgm:t>
    </dgm:pt>
    <dgm:pt modelId="{42A2EB11-2CEE-4DF2-A1C5-4178C8E70AB1}" type="parTrans" cxnId="{5A24262C-8FD3-48F7-B72C-66831591D369}">
      <dgm:prSet/>
      <dgm:spPr/>
      <dgm:t>
        <a:bodyPr/>
        <a:lstStyle/>
        <a:p>
          <a:endParaRPr lang="tr-TR"/>
        </a:p>
      </dgm:t>
    </dgm:pt>
    <dgm:pt modelId="{BAAEFA58-6FBB-4C4D-A7E0-5D3230EB6F16}" type="sibTrans" cxnId="{5A24262C-8FD3-48F7-B72C-66831591D369}">
      <dgm:prSet/>
      <dgm:spPr/>
      <dgm:t>
        <a:bodyPr/>
        <a:lstStyle/>
        <a:p>
          <a:endParaRPr lang="tr-TR"/>
        </a:p>
      </dgm:t>
    </dgm:pt>
    <dgm:pt modelId="{3F78B85A-775A-44B9-AA29-BA7F3525C449}">
      <dgm:prSet phldrT="[Metin]"/>
      <dgm:spPr/>
      <dgm:t>
        <a:bodyPr/>
        <a:lstStyle/>
        <a:p>
          <a:r>
            <a:rPr lang="tr-TR" dirty="0"/>
            <a:t>Devamlılık</a:t>
          </a:r>
        </a:p>
      </dgm:t>
    </dgm:pt>
    <dgm:pt modelId="{3287C663-D1FC-458A-A658-F08BBDBCE554}" type="parTrans" cxnId="{8DD02C16-C9A0-408B-A245-F89E84A3A0DD}">
      <dgm:prSet/>
      <dgm:spPr/>
      <dgm:t>
        <a:bodyPr/>
        <a:lstStyle/>
        <a:p>
          <a:endParaRPr lang="tr-TR"/>
        </a:p>
      </dgm:t>
    </dgm:pt>
    <dgm:pt modelId="{2F784BED-F33C-4FBD-A9FE-49493B2A8230}" type="sibTrans" cxnId="{8DD02C16-C9A0-408B-A245-F89E84A3A0DD}">
      <dgm:prSet/>
      <dgm:spPr/>
      <dgm:t>
        <a:bodyPr/>
        <a:lstStyle/>
        <a:p>
          <a:endParaRPr lang="tr-TR"/>
        </a:p>
      </dgm:t>
    </dgm:pt>
    <dgm:pt modelId="{4232AECF-7D26-4509-8248-4087D4730E20}" type="pres">
      <dgm:prSet presAssocID="{68EF1493-DA12-488E-858A-911B7DFB966C}" presName="cycle" presStyleCnt="0">
        <dgm:presLayoutVars>
          <dgm:dir/>
          <dgm:resizeHandles val="exact"/>
        </dgm:presLayoutVars>
      </dgm:prSet>
      <dgm:spPr/>
    </dgm:pt>
    <dgm:pt modelId="{893517C1-663B-42A7-9692-32B68AA7E267}" type="pres">
      <dgm:prSet presAssocID="{ECCA0FDF-E107-4C5A-A3B8-EA9F41E71AE5}" presName="node" presStyleLbl="node1" presStyleIdx="0" presStyleCnt="3">
        <dgm:presLayoutVars>
          <dgm:bulletEnabled val="1"/>
        </dgm:presLayoutVars>
      </dgm:prSet>
      <dgm:spPr/>
    </dgm:pt>
    <dgm:pt modelId="{F27DF802-D1BE-46F0-92C1-A65908084491}" type="pres">
      <dgm:prSet presAssocID="{83B53BF3-D054-416D-80BC-9756B8693DFA}" presName="sibTrans" presStyleLbl="sibTrans2D1" presStyleIdx="0" presStyleCnt="3"/>
      <dgm:spPr/>
    </dgm:pt>
    <dgm:pt modelId="{DCCC15AA-12A2-488E-B5D9-4D82108FC848}" type="pres">
      <dgm:prSet presAssocID="{83B53BF3-D054-416D-80BC-9756B8693DFA}" presName="connectorText" presStyleLbl="sibTrans2D1" presStyleIdx="0" presStyleCnt="3"/>
      <dgm:spPr/>
    </dgm:pt>
    <dgm:pt modelId="{E8514F54-FC95-4006-A1F2-798AD66FE29F}" type="pres">
      <dgm:prSet presAssocID="{C3C2CEE1-2BA5-4B81-AA80-2644C3F79933}" presName="node" presStyleLbl="node1" presStyleIdx="1" presStyleCnt="3">
        <dgm:presLayoutVars>
          <dgm:bulletEnabled val="1"/>
        </dgm:presLayoutVars>
      </dgm:prSet>
      <dgm:spPr/>
    </dgm:pt>
    <dgm:pt modelId="{E81C1B4C-9A03-40E1-8F59-0B05C6140DE4}" type="pres">
      <dgm:prSet presAssocID="{BAAEFA58-6FBB-4C4D-A7E0-5D3230EB6F16}" presName="sibTrans" presStyleLbl="sibTrans2D1" presStyleIdx="1" presStyleCnt="3"/>
      <dgm:spPr/>
    </dgm:pt>
    <dgm:pt modelId="{1E428C47-9555-4698-BC64-573AA0F1AA70}" type="pres">
      <dgm:prSet presAssocID="{BAAEFA58-6FBB-4C4D-A7E0-5D3230EB6F16}" presName="connectorText" presStyleLbl="sibTrans2D1" presStyleIdx="1" presStyleCnt="3"/>
      <dgm:spPr/>
    </dgm:pt>
    <dgm:pt modelId="{D6303F35-4C76-4BCD-9ECE-24484B54593E}" type="pres">
      <dgm:prSet presAssocID="{3F78B85A-775A-44B9-AA29-BA7F3525C449}" presName="node" presStyleLbl="node1" presStyleIdx="2" presStyleCnt="3">
        <dgm:presLayoutVars>
          <dgm:bulletEnabled val="1"/>
        </dgm:presLayoutVars>
      </dgm:prSet>
      <dgm:spPr/>
    </dgm:pt>
    <dgm:pt modelId="{E55BB8C2-E553-4B57-BFC5-B21B9D0689D3}" type="pres">
      <dgm:prSet presAssocID="{2F784BED-F33C-4FBD-A9FE-49493B2A8230}" presName="sibTrans" presStyleLbl="sibTrans2D1" presStyleIdx="2" presStyleCnt="3"/>
      <dgm:spPr/>
    </dgm:pt>
    <dgm:pt modelId="{DD8E1DDE-071E-4266-91E7-49D7B5932875}" type="pres">
      <dgm:prSet presAssocID="{2F784BED-F33C-4FBD-A9FE-49493B2A8230}" presName="connectorText" presStyleLbl="sibTrans2D1" presStyleIdx="2" presStyleCnt="3"/>
      <dgm:spPr/>
    </dgm:pt>
  </dgm:ptLst>
  <dgm:cxnLst>
    <dgm:cxn modelId="{8DD02C16-C9A0-408B-A245-F89E84A3A0DD}" srcId="{68EF1493-DA12-488E-858A-911B7DFB966C}" destId="{3F78B85A-775A-44B9-AA29-BA7F3525C449}" srcOrd="2" destOrd="0" parTransId="{3287C663-D1FC-458A-A658-F08BBDBCE554}" sibTransId="{2F784BED-F33C-4FBD-A9FE-49493B2A8230}"/>
    <dgm:cxn modelId="{5A24262C-8FD3-48F7-B72C-66831591D369}" srcId="{68EF1493-DA12-488E-858A-911B7DFB966C}" destId="{C3C2CEE1-2BA5-4B81-AA80-2644C3F79933}" srcOrd="1" destOrd="0" parTransId="{42A2EB11-2CEE-4DF2-A1C5-4178C8E70AB1}" sibTransId="{BAAEFA58-6FBB-4C4D-A7E0-5D3230EB6F16}"/>
    <dgm:cxn modelId="{5F1F5031-E057-4F0A-8DDD-937FE34B1B7B}" type="presOf" srcId="{BAAEFA58-6FBB-4C4D-A7E0-5D3230EB6F16}" destId="{1E428C47-9555-4698-BC64-573AA0F1AA70}" srcOrd="1" destOrd="0" presId="urn:microsoft.com/office/officeart/2005/8/layout/cycle2"/>
    <dgm:cxn modelId="{1099203A-5441-4B4F-A157-D0824C98DC67}" type="presOf" srcId="{C3C2CEE1-2BA5-4B81-AA80-2644C3F79933}" destId="{E8514F54-FC95-4006-A1F2-798AD66FE29F}" srcOrd="0" destOrd="0" presId="urn:microsoft.com/office/officeart/2005/8/layout/cycle2"/>
    <dgm:cxn modelId="{6596A243-9452-40A1-9781-18E89217A34F}" type="presOf" srcId="{2F784BED-F33C-4FBD-A9FE-49493B2A8230}" destId="{DD8E1DDE-071E-4266-91E7-49D7B5932875}" srcOrd="1" destOrd="0" presId="urn:microsoft.com/office/officeart/2005/8/layout/cycle2"/>
    <dgm:cxn modelId="{AE87DC45-9F70-480C-9C16-ADB7C62C0A60}" type="presOf" srcId="{83B53BF3-D054-416D-80BC-9756B8693DFA}" destId="{DCCC15AA-12A2-488E-B5D9-4D82108FC848}" srcOrd="1" destOrd="0" presId="urn:microsoft.com/office/officeart/2005/8/layout/cycle2"/>
    <dgm:cxn modelId="{6F28BA52-EE81-40A9-8D55-6AA063ABA25F}" type="presOf" srcId="{2F784BED-F33C-4FBD-A9FE-49493B2A8230}" destId="{E55BB8C2-E553-4B57-BFC5-B21B9D0689D3}" srcOrd="0" destOrd="0" presId="urn:microsoft.com/office/officeart/2005/8/layout/cycle2"/>
    <dgm:cxn modelId="{E00F3798-451C-45B0-855C-D3ECB946AA0E}" type="presOf" srcId="{3F78B85A-775A-44B9-AA29-BA7F3525C449}" destId="{D6303F35-4C76-4BCD-9ECE-24484B54593E}" srcOrd="0" destOrd="0" presId="urn:microsoft.com/office/officeart/2005/8/layout/cycle2"/>
    <dgm:cxn modelId="{58C366B2-739B-406B-90C6-7B6E4F8B2782}" type="presOf" srcId="{83B53BF3-D054-416D-80BC-9756B8693DFA}" destId="{F27DF802-D1BE-46F0-92C1-A65908084491}" srcOrd="0" destOrd="0" presId="urn:microsoft.com/office/officeart/2005/8/layout/cycle2"/>
    <dgm:cxn modelId="{F3FE16E4-34A2-4765-80D9-24D66C77224D}" type="presOf" srcId="{68EF1493-DA12-488E-858A-911B7DFB966C}" destId="{4232AECF-7D26-4509-8248-4087D4730E20}" srcOrd="0" destOrd="0" presId="urn:microsoft.com/office/officeart/2005/8/layout/cycle2"/>
    <dgm:cxn modelId="{3BC72FE6-027B-422A-BBAC-69AC94891C3E}" type="presOf" srcId="{BAAEFA58-6FBB-4C4D-A7E0-5D3230EB6F16}" destId="{E81C1B4C-9A03-40E1-8F59-0B05C6140DE4}" srcOrd="0" destOrd="0" presId="urn:microsoft.com/office/officeart/2005/8/layout/cycle2"/>
    <dgm:cxn modelId="{46CE2AEB-ECD6-4A94-B27E-3497C0C795F3}" srcId="{68EF1493-DA12-488E-858A-911B7DFB966C}" destId="{ECCA0FDF-E107-4C5A-A3B8-EA9F41E71AE5}" srcOrd="0" destOrd="0" parTransId="{16E6421D-97F5-4BE5-9E36-11276D21E579}" sibTransId="{83B53BF3-D054-416D-80BC-9756B8693DFA}"/>
    <dgm:cxn modelId="{622E5AF8-D72B-4565-BAD6-8C9C0DFB6885}" type="presOf" srcId="{ECCA0FDF-E107-4C5A-A3B8-EA9F41E71AE5}" destId="{893517C1-663B-42A7-9692-32B68AA7E267}" srcOrd="0" destOrd="0" presId="urn:microsoft.com/office/officeart/2005/8/layout/cycle2"/>
    <dgm:cxn modelId="{52EDC7B9-F860-440A-9DC7-414D325A55BC}" type="presParOf" srcId="{4232AECF-7D26-4509-8248-4087D4730E20}" destId="{893517C1-663B-42A7-9692-32B68AA7E267}" srcOrd="0" destOrd="0" presId="urn:microsoft.com/office/officeart/2005/8/layout/cycle2"/>
    <dgm:cxn modelId="{35F9BBBB-5E10-477D-A802-E3DABE3C249D}" type="presParOf" srcId="{4232AECF-7D26-4509-8248-4087D4730E20}" destId="{F27DF802-D1BE-46F0-92C1-A65908084491}" srcOrd="1" destOrd="0" presId="urn:microsoft.com/office/officeart/2005/8/layout/cycle2"/>
    <dgm:cxn modelId="{80E9FEFB-3BB1-430A-BBEB-14C02474E431}" type="presParOf" srcId="{F27DF802-D1BE-46F0-92C1-A65908084491}" destId="{DCCC15AA-12A2-488E-B5D9-4D82108FC848}" srcOrd="0" destOrd="0" presId="urn:microsoft.com/office/officeart/2005/8/layout/cycle2"/>
    <dgm:cxn modelId="{AA5CD9E0-CFFB-4931-981D-28BC1D118529}" type="presParOf" srcId="{4232AECF-7D26-4509-8248-4087D4730E20}" destId="{E8514F54-FC95-4006-A1F2-798AD66FE29F}" srcOrd="2" destOrd="0" presId="urn:microsoft.com/office/officeart/2005/8/layout/cycle2"/>
    <dgm:cxn modelId="{6DBEAB82-1A11-4449-99AE-31E000B6F754}" type="presParOf" srcId="{4232AECF-7D26-4509-8248-4087D4730E20}" destId="{E81C1B4C-9A03-40E1-8F59-0B05C6140DE4}" srcOrd="3" destOrd="0" presId="urn:microsoft.com/office/officeart/2005/8/layout/cycle2"/>
    <dgm:cxn modelId="{470B35DE-E6A6-4FE3-B6AE-06E44072A274}" type="presParOf" srcId="{E81C1B4C-9A03-40E1-8F59-0B05C6140DE4}" destId="{1E428C47-9555-4698-BC64-573AA0F1AA70}" srcOrd="0" destOrd="0" presId="urn:microsoft.com/office/officeart/2005/8/layout/cycle2"/>
    <dgm:cxn modelId="{35E75772-D100-43F7-AD0B-11D95A7D9023}" type="presParOf" srcId="{4232AECF-7D26-4509-8248-4087D4730E20}" destId="{D6303F35-4C76-4BCD-9ECE-24484B54593E}" srcOrd="4" destOrd="0" presId="urn:microsoft.com/office/officeart/2005/8/layout/cycle2"/>
    <dgm:cxn modelId="{83323E52-E7C0-418A-BB54-1DF38C4BF621}" type="presParOf" srcId="{4232AECF-7D26-4509-8248-4087D4730E20}" destId="{E55BB8C2-E553-4B57-BFC5-B21B9D0689D3}" srcOrd="5" destOrd="0" presId="urn:microsoft.com/office/officeart/2005/8/layout/cycle2"/>
    <dgm:cxn modelId="{5DAA89A5-7E37-48FC-BF54-FA48D0193BD7}" type="presParOf" srcId="{E55BB8C2-E553-4B57-BFC5-B21B9D0689D3}" destId="{DD8E1DDE-071E-4266-91E7-49D7B593287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517C1-663B-42A7-9692-32B68AA7E267}">
      <dsp:nvSpPr>
        <dsp:cNvPr id="0" name=""/>
        <dsp:cNvSpPr/>
      </dsp:nvSpPr>
      <dsp:spPr>
        <a:xfrm>
          <a:off x="2887265" y="808"/>
          <a:ext cx="2353468" cy="235346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tr-TR" sz="2600" kern="1200" dirty="0"/>
            <a:t>İtidal/denge </a:t>
          </a:r>
        </a:p>
      </dsp:txBody>
      <dsp:txXfrm>
        <a:off x="3231922" y="345465"/>
        <a:ext cx="1664154" cy="1664154"/>
      </dsp:txXfrm>
    </dsp:sp>
    <dsp:sp modelId="{F27DF802-D1BE-46F0-92C1-A65908084491}">
      <dsp:nvSpPr>
        <dsp:cNvPr id="0" name=""/>
        <dsp:cNvSpPr/>
      </dsp:nvSpPr>
      <dsp:spPr>
        <a:xfrm rot="3600000">
          <a:off x="4625726" y="2296804"/>
          <a:ext cx="627546" cy="7942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tr-TR" sz="2100" kern="1200"/>
        </a:p>
      </dsp:txBody>
      <dsp:txXfrm>
        <a:off x="4672792" y="2374142"/>
        <a:ext cx="439282" cy="476577"/>
      </dsp:txXfrm>
    </dsp:sp>
    <dsp:sp modelId="{E8514F54-FC95-4006-A1F2-798AD66FE29F}">
      <dsp:nvSpPr>
        <dsp:cNvPr id="0" name=""/>
        <dsp:cNvSpPr/>
      </dsp:nvSpPr>
      <dsp:spPr>
        <a:xfrm>
          <a:off x="4656025" y="3064390"/>
          <a:ext cx="2353468" cy="235346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tr-TR" sz="2600" kern="1200" dirty="0"/>
            <a:t>Kolaylık ve güç </a:t>
          </a:r>
          <a:r>
            <a:rPr lang="tr-TR" sz="2600" kern="1200" dirty="0" err="1"/>
            <a:t>yetirebilirlik</a:t>
          </a:r>
          <a:endParaRPr lang="tr-TR" sz="2600" kern="1200" dirty="0"/>
        </a:p>
      </dsp:txBody>
      <dsp:txXfrm>
        <a:off x="5000682" y="3409047"/>
        <a:ext cx="1664154" cy="1664154"/>
      </dsp:txXfrm>
    </dsp:sp>
    <dsp:sp modelId="{E81C1B4C-9A03-40E1-8F59-0B05C6140DE4}">
      <dsp:nvSpPr>
        <dsp:cNvPr id="0" name=""/>
        <dsp:cNvSpPr/>
      </dsp:nvSpPr>
      <dsp:spPr>
        <a:xfrm rot="10800000">
          <a:off x="3767987" y="3843976"/>
          <a:ext cx="627546" cy="7942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tr-TR" sz="2100" kern="1200"/>
        </a:p>
      </dsp:txBody>
      <dsp:txXfrm rot="10800000">
        <a:off x="3956251" y="4002835"/>
        <a:ext cx="439282" cy="476577"/>
      </dsp:txXfrm>
    </dsp:sp>
    <dsp:sp modelId="{D6303F35-4C76-4BCD-9ECE-24484B54593E}">
      <dsp:nvSpPr>
        <dsp:cNvPr id="0" name=""/>
        <dsp:cNvSpPr/>
      </dsp:nvSpPr>
      <dsp:spPr>
        <a:xfrm>
          <a:off x="1118505" y="3064390"/>
          <a:ext cx="2353468" cy="235346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tr-TR" sz="2600" kern="1200" dirty="0"/>
            <a:t>Devamlılık</a:t>
          </a:r>
        </a:p>
      </dsp:txBody>
      <dsp:txXfrm>
        <a:off x="1463162" y="3409047"/>
        <a:ext cx="1664154" cy="1664154"/>
      </dsp:txXfrm>
    </dsp:sp>
    <dsp:sp modelId="{E55BB8C2-E553-4B57-BFC5-B21B9D0689D3}">
      <dsp:nvSpPr>
        <dsp:cNvPr id="0" name=""/>
        <dsp:cNvSpPr/>
      </dsp:nvSpPr>
      <dsp:spPr>
        <a:xfrm rot="18000000">
          <a:off x="2856966" y="2327566"/>
          <a:ext cx="627546" cy="7942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tr-TR" sz="2100" kern="1200"/>
        </a:p>
      </dsp:txBody>
      <dsp:txXfrm>
        <a:off x="2904032" y="2567946"/>
        <a:ext cx="439282" cy="47657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13.01.2021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13.01.2021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13.01.2021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13.01.2021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13.01.2021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13.01.2021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13.01.2021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13.01.2021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13.01.2021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13.01.2021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13.01.2021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13.01.2021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13.01.2021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pfJZ3RPjwT0?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OBPYtyvY6Ls?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mwTzOqzLgVI?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98809" y="1512079"/>
            <a:ext cx="12389617" cy="1475013"/>
          </a:xfrm>
        </p:spPr>
        <p:txBody>
          <a:bodyPr>
            <a:noAutofit/>
          </a:bodyPr>
          <a:lstStyle/>
          <a:p>
            <a:pPr algn="ctr"/>
            <a:r>
              <a:rPr lang="tr-TR" sz="7200" cap="none" dirty="0">
                <a:ln w="0"/>
                <a:solidFill>
                  <a:schemeClr val="accent1">
                    <a:lumMod val="90000"/>
                    <a:lumOff val="10000"/>
                  </a:schemeClr>
                </a:solidFill>
                <a:effectLst>
                  <a:outerShdw blurRad="38100" dist="19050" dir="2700000" algn="tl" rotWithShape="0">
                    <a:schemeClr val="dk1">
                      <a:alpha val="40000"/>
                    </a:schemeClr>
                  </a:outerShdw>
                </a:effectLst>
              </a:rPr>
              <a:t>İslam'da İbadetlerin Temel İlkeleri (Kur’ân ve Sünnete Uygunluk)</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79A3F33-8C2B-4213-84E8-3C9FF10EAE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19513970-DC8D-4CDE-B45F-4276DFCBB4F9}"/>
              </a:ext>
            </a:extLst>
          </p:cNvPr>
          <p:cNvSpPr/>
          <p:nvPr/>
        </p:nvSpPr>
        <p:spPr>
          <a:xfrm>
            <a:off x="3901441" y="1595120"/>
            <a:ext cx="6461760" cy="1200329"/>
          </a:xfrm>
          <a:prstGeom prst="rect">
            <a:avLst/>
          </a:prstGeom>
        </p:spPr>
        <p:txBody>
          <a:bodyPr wrap="square">
            <a:spAutoFit/>
          </a:bodyPr>
          <a:lstStyle/>
          <a:p>
            <a:pPr algn="ctr"/>
            <a:r>
              <a:rPr lang="tr-TR" sz="3600" b="1" dirty="0">
                <a:solidFill>
                  <a:schemeClr val="bg1"/>
                </a:solidFill>
                <a:effectLst>
                  <a:outerShdw blurRad="38100" dist="38100" dir="2700000" algn="tl">
                    <a:srgbClr val="000000">
                      <a:alpha val="43137"/>
                    </a:srgbClr>
                  </a:outerShdw>
                </a:effectLst>
              </a:rPr>
              <a:t>“Hac ile ilgili ibadetlerinizi benden öğrenin.” </a:t>
            </a:r>
          </a:p>
        </p:txBody>
      </p:sp>
    </p:spTree>
    <p:extLst>
      <p:ext uri="{BB962C8B-B14F-4D97-AF65-F5344CB8AC3E}">
        <p14:creationId xmlns:p14="http://schemas.microsoft.com/office/powerpoint/2010/main" val="332254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5AB3F99-36CE-4CE4-A6EC-8E4A2610C53B}"/>
              </a:ext>
            </a:extLst>
          </p:cNvPr>
          <p:cNvPicPr>
            <a:picLocks noChangeAspect="1"/>
          </p:cNvPicPr>
          <p:nvPr/>
        </p:nvPicPr>
        <p:blipFill>
          <a:blip r:embed="rId2"/>
          <a:stretch>
            <a:fillRect/>
          </a:stretch>
        </p:blipFill>
        <p:spPr>
          <a:xfrm>
            <a:off x="2026417" y="785781"/>
            <a:ext cx="8139165" cy="5507501"/>
          </a:xfrm>
          <a:prstGeom prst="rect">
            <a:avLst/>
          </a:prstGeom>
        </p:spPr>
      </p:pic>
    </p:spTree>
    <p:extLst>
      <p:ext uri="{BB962C8B-B14F-4D97-AF65-F5344CB8AC3E}">
        <p14:creationId xmlns:p14="http://schemas.microsoft.com/office/powerpoint/2010/main" val="379373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BBF97B3-0CF3-4F70-91DA-A90D8939D3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27748" y="0"/>
            <a:ext cx="7736504" cy="6858000"/>
          </a:xfrm>
          <a:prstGeom prst="rect">
            <a:avLst/>
          </a:prstGeom>
        </p:spPr>
      </p:pic>
      <p:sp>
        <p:nvSpPr>
          <p:cNvPr id="5" name="Yuvarlatılmış Dikdörtgen 2">
            <a:extLst>
              <a:ext uri="{FF2B5EF4-FFF2-40B4-BE49-F238E27FC236}">
                <a16:creationId xmlns:a16="http://schemas.microsoft.com/office/drawing/2014/main" id="{621A6AB6-DC41-451B-BDF0-85A3C4390C83}"/>
              </a:ext>
            </a:extLst>
          </p:cNvPr>
          <p:cNvSpPr/>
          <p:nvPr/>
        </p:nvSpPr>
        <p:spPr>
          <a:xfrm>
            <a:off x="0" y="3617409"/>
            <a:ext cx="12192000" cy="157759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Arafat’tan dalga </a:t>
            </a:r>
            <a:r>
              <a:rPr lang="tr-TR" sz="3200" dirty="0" err="1"/>
              <a:t>dalga</a:t>
            </a:r>
            <a:r>
              <a:rPr lang="tr-TR" sz="3200" dirty="0"/>
              <a:t> indiğinizde </a:t>
            </a:r>
            <a:r>
              <a:rPr lang="tr-TR" sz="3200" dirty="0" err="1"/>
              <a:t>Meş‘ar</a:t>
            </a:r>
            <a:r>
              <a:rPr lang="tr-TR" sz="3200" dirty="0"/>
              <a:t>-i </a:t>
            </a:r>
            <a:r>
              <a:rPr lang="tr-TR" sz="3200" dirty="0" err="1"/>
              <a:t>Haram’da</a:t>
            </a:r>
            <a:r>
              <a:rPr lang="tr-TR" sz="3200" dirty="0"/>
              <a:t> Allah’ı zikredin; O’nu, size gösterdiği şekilde zikredin; kuşkusuz siz bundan önce yolunu şaşırmışlardan idiniz. (Bakara, 198)</a:t>
            </a:r>
          </a:p>
        </p:txBody>
      </p:sp>
      <p:sp>
        <p:nvSpPr>
          <p:cNvPr id="6" name="Yuvarlatılmış Dikdörtgen 2">
            <a:extLst>
              <a:ext uri="{FF2B5EF4-FFF2-40B4-BE49-F238E27FC236}">
                <a16:creationId xmlns:a16="http://schemas.microsoft.com/office/drawing/2014/main" id="{CE84F27C-A316-4F19-A9E4-5D0DEC74498F}"/>
              </a:ext>
            </a:extLst>
          </p:cNvPr>
          <p:cNvSpPr/>
          <p:nvPr/>
        </p:nvSpPr>
        <p:spPr>
          <a:xfrm>
            <a:off x="1748414" y="5368333"/>
            <a:ext cx="8695172" cy="131633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000" dirty="0"/>
              <a:t>Haccın en büyük şartı olan Arafat’ta vakfe yapmayı ayetten değil, peygamber efendimizden öğreniyoruz.</a:t>
            </a:r>
          </a:p>
        </p:txBody>
      </p:sp>
    </p:spTree>
    <p:extLst>
      <p:ext uri="{BB962C8B-B14F-4D97-AF65-F5344CB8AC3E}">
        <p14:creationId xmlns:p14="http://schemas.microsoft.com/office/powerpoint/2010/main" val="126946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5715211-CF1B-4362-BF98-80B0788161FD}"/>
              </a:ext>
            </a:extLst>
          </p:cNvPr>
          <p:cNvSpPr txBox="1"/>
          <p:nvPr/>
        </p:nvSpPr>
        <p:spPr>
          <a:xfrm>
            <a:off x="3048000" y="0"/>
            <a:ext cx="6094324" cy="369332"/>
          </a:xfrm>
          <a:prstGeom prst="rect">
            <a:avLst/>
          </a:prstGeom>
          <a:noFill/>
        </p:spPr>
        <p:txBody>
          <a:bodyPr wrap="square">
            <a:spAutoFit/>
          </a:bodyPr>
          <a:lstStyle/>
          <a:p>
            <a:pPr algn="ctr"/>
            <a:r>
              <a:rPr lang="tr-TR" dirty="0"/>
              <a:t>https://www.youtube.com/watch?v=pfJZ3RPjwT0</a:t>
            </a:r>
          </a:p>
        </p:txBody>
      </p:sp>
      <p:pic>
        <p:nvPicPr>
          <p:cNvPr id="2" name="Çevrimiçi Medya 1" title="Arafat Vakfe Duası - Fragman - DİYANET TV">
            <a:hlinkClick r:id="" action="ppaction://media"/>
            <a:extLst>
              <a:ext uri="{FF2B5EF4-FFF2-40B4-BE49-F238E27FC236}">
                <a16:creationId xmlns:a16="http://schemas.microsoft.com/office/drawing/2014/main" id="{43DA7255-D4CE-40B2-8051-E3998F2063FB}"/>
              </a:ext>
            </a:extLst>
          </p:cNvPr>
          <p:cNvPicPr>
            <a:picLocks noRot="1" noChangeAspect="1"/>
          </p:cNvPicPr>
          <p:nvPr>
            <a:videoFile r:link="rId1"/>
          </p:nvPr>
        </p:nvPicPr>
        <p:blipFill>
          <a:blip r:embed="rId3"/>
          <a:stretch>
            <a:fillRect/>
          </a:stretch>
        </p:blipFill>
        <p:spPr>
          <a:xfrm>
            <a:off x="0" y="369332"/>
            <a:ext cx="12192000" cy="6488668"/>
          </a:xfrm>
          <a:prstGeom prst="rect">
            <a:avLst/>
          </a:prstGeom>
        </p:spPr>
      </p:pic>
    </p:spTree>
    <p:extLst>
      <p:ext uri="{BB962C8B-B14F-4D97-AF65-F5344CB8AC3E}">
        <p14:creationId xmlns:p14="http://schemas.microsoft.com/office/powerpoint/2010/main" val="236306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8DC01EC-C507-44B5-82D7-127652A83739}"/>
              </a:ext>
            </a:extLst>
          </p:cNvPr>
          <p:cNvPicPr>
            <a:picLocks noChangeAspect="1"/>
          </p:cNvPicPr>
          <p:nvPr/>
        </p:nvPicPr>
        <p:blipFill>
          <a:blip r:embed="rId2"/>
          <a:stretch>
            <a:fillRect/>
          </a:stretch>
        </p:blipFill>
        <p:spPr>
          <a:xfrm>
            <a:off x="0" y="0"/>
            <a:ext cx="12192000" cy="6856508"/>
          </a:xfrm>
          <a:prstGeom prst="rect">
            <a:avLst/>
          </a:prstGeom>
        </p:spPr>
      </p:pic>
      <p:sp>
        <p:nvSpPr>
          <p:cNvPr id="3" name="Yuvarlatılmış Dikdörtgen 4">
            <a:extLst>
              <a:ext uri="{FF2B5EF4-FFF2-40B4-BE49-F238E27FC236}">
                <a16:creationId xmlns:a16="http://schemas.microsoft.com/office/drawing/2014/main" id="{7AE6B9F2-CC3E-494C-BABF-EABCF0CB0872}"/>
              </a:ext>
            </a:extLst>
          </p:cNvPr>
          <p:cNvSpPr/>
          <p:nvPr/>
        </p:nvSpPr>
        <p:spPr>
          <a:xfrm>
            <a:off x="7124280" y="1205805"/>
            <a:ext cx="4896897" cy="4612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Yine </a:t>
            </a:r>
            <a:r>
              <a:rPr lang="tr-TR" sz="3600" dirty="0" err="1"/>
              <a:t>Kur’ân’da</a:t>
            </a:r>
            <a:r>
              <a:rPr lang="tr-TR" sz="3600" dirty="0"/>
              <a:t> olmadığı halde ehli eşek etinin ve yırtıcı kuşların etinin yenmesinin haram olduğunu Peygamber Efendimizden (</a:t>
            </a:r>
            <a:r>
              <a:rPr lang="tr-TR" sz="3600" dirty="0" err="1"/>
              <a:t>s.a.v</a:t>
            </a:r>
            <a:r>
              <a:rPr lang="tr-TR" sz="3600" dirty="0"/>
              <a:t>.) öğreniyoruz.</a:t>
            </a:r>
          </a:p>
        </p:txBody>
      </p:sp>
    </p:spTree>
    <p:extLst>
      <p:ext uri="{BB962C8B-B14F-4D97-AF65-F5344CB8AC3E}">
        <p14:creationId xmlns:p14="http://schemas.microsoft.com/office/powerpoint/2010/main" val="131954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B3C27B19-8ABB-48E2-8DF4-1FB531588C92}"/>
              </a:ext>
            </a:extLst>
          </p:cNvPr>
          <p:cNvSpPr/>
          <p:nvPr/>
        </p:nvSpPr>
        <p:spPr>
          <a:xfrm>
            <a:off x="130629" y="1399233"/>
            <a:ext cx="4622242" cy="405953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400" dirty="0"/>
              <a:t>Yapılan açıklamalardan anlaşılacağı üzere İbadetlerin farz kılınma yetkisi sadece Allah’a aittir. Bunların nasıl ve ne şekilde yapılacağını ise sünnet belirlemiştir.</a:t>
            </a:r>
          </a:p>
        </p:txBody>
      </p:sp>
      <p:pic>
        <p:nvPicPr>
          <p:cNvPr id="3" name="Resim 2">
            <a:extLst>
              <a:ext uri="{FF2B5EF4-FFF2-40B4-BE49-F238E27FC236}">
                <a16:creationId xmlns:a16="http://schemas.microsoft.com/office/drawing/2014/main" id="{A7AA6343-AE22-406F-AFD0-ECC05DC5B0C0}"/>
              </a:ext>
            </a:extLst>
          </p:cNvPr>
          <p:cNvPicPr>
            <a:picLocks noChangeAspect="1"/>
          </p:cNvPicPr>
          <p:nvPr/>
        </p:nvPicPr>
        <p:blipFill>
          <a:blip r:embed="rId2"/>
          <a:stretch>
            <a:fillRect/>
          </a:stretch>
        </p:blipFill>
        <p:spPr>
          <a:xfrm>
            <a:off x="4898572" y="1333500"/>
            <a:ext cx="7162800" cy="4191000"/>
          </a:xfrm>
          <a:prstGeom prst="rect">
            <a:avLst/>
          </a:prstGeom>
        </p:spPr>
      </p:pic>
    </p:spTree>
    <p:extLst>
      <p:ext uri="{BB962C8B-B14F-4D97-AF65-F5344CB8AC3E}">
        <p14:creationId xmlns:p14="http://schemas.microsoft.com/office/powerpoint/2010/main" val="329445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4">
            <a:extLst>
              <a:ext uri="{FF2B5EF4-FFF2-40B4-BE49-F238E27FC236}">
                <a16:creationId xmlns:a16="http://schemas.microsoft.com/office/drawing/2014/main" id="{E47A11FB-993B-41DF-A9AD-0C506D74C004}"/>
              </a:ext>
            </a:extLst>
          </p:cNvPr>
          <p:cNvSpPr/>
          <p:nvPr/>
        </p:nvSpPr>
        <p:spPr>
          <a:xfrm>
            <a:off x="182545" y="80517"/>
            <a:ext cx="11826910" cy="1276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Kur’ân ve sünnet çerçevesinde ibadetler yerine getirilirken dikkat edilmesi gereken bazı ilkeler:</a:t>
            </a:r>
          </a:p>
        </p:txBody>
      </p:sp>
      <p:graphicFrame>
        <p:nvGraphicFramePr>
          <p:cNvPr id="5" name="Diyagram 4">
            <a:extLst>
              <a:ext uri="{FF2B5EF4-FFF2-40B4-BE49-F238E27FC236}">
                <a16:creationId xmlns:a16="http://schemas.microsoft.com/office/drawing/2014/main" id="{10B54D41-4F13-44B8-A5C6-94EF531EA072}"/>
              </a:ext>
            </a:extLst>
          </p:cNvPr>
          <p:cNvGraphicFramePr/>
          <p:nvPr>
            <p:extLst>
              <p:ext uri="{D42A27DB-BD31-4B8C-83A1-F6EECF244321}">
                <p14:modId xmlns:p14="http://schemas.microsoft.com/office/powerpoint/2010/main" val="2561197795"/>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85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graphicEl>
                                              <a:dgm id="{893517C1-663B-42A7-9692-32B68AA7E267}"/>
                                            </p:graphicEl>
                                          </p:spTgt>
                                        </p:tgtEl>
                                        <p:attrNameLst>
                                          <p:attrName>style.visibility</p:attrName>
                                        </p:attrNameLst>
                                      </p:cBhvr>
                                      <p:to>
                                        <p:strVal val="visible"/>
                                      </p:to>
                                    </p:set>
                                    <p:animEffect transition="in" filter="wheel(1)">
                                      <p:cBhvr>
                                        <p:cTn id="14" dur="2000"/>
                                        <p:tgtEl>
                                          <p:spTgt spid="5">
                                            <p:graphicEl>
                                              <a:dgm id="{893517C1-663B-42A7-9692-32B68AA7E267}"/>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graphicEl>
                                              <a:dgm id="{F27DF802-D1BE-46F0-92C1-A65908084491}"/>
                                            </p:graphicEl>
                                          </p:spTgt>
                                        </p:tgtEl>
                                        <p:attrNameLst>
                                          <p:attrName>style.visibility</p:attrName>
                                        </p:attrNameLst>
                                      </p:cBhvr>
                                      <p:to>
                                        <p:strVal val="visible"/>
                                      </p:to>
                                    </p:set>
                                    <p:animEffect transition="in" filter="wheel(1)">
                                      <p:cBhvr>
                                        <p:cTn id="19" dur="2000"/>
                                        <p:tgtEl>
                                          <p:spTgt spid="5">
                                            <p:graphicEl>
                                              <a:dgm id="{F27DF802-D1BE-46F0-92C1-A65908084491}"/>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
                                            <p:graphicEl>
                                              <a:dgm id="{E8514F54-FC95-4006-A1F2-798AD66FE29F}"/>
                                            </p:graphicEl>
                                          </p:spTgt>
                                        </p:tgtEl>
                                        <p:attrNameLst>
                                          <p:attrName>style.visibility</p:attrName>
                                        </p:attrNameLst>
                                      </p:cBhvr>
                                      <p:to>
                                        <p:strVal val="visible"/>
                                      </p:to>
                                    </p:set>
                                    <p:animEffect transition="in" filter="wheel(1)">
                                      <p:cBhvr>
                                        <p:cTn id="22" dur="2000"/>
                                        <p:tgtEl>
                                          <p:spTgt spid="5">
                                            <p:graphicEl>
                                              <a:dgm id="{E8514F54-FC95-4006-A1F2-798AD66FE29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graphicEl>
                                              <a:dgm id="{E81C1B4C-9A03-40E1-8F59-0B05C6140DE4}"/>
                                            </p:graphicEl>
                                          </p:spTgt>
                                        </p:tgtEl>
                                        <p:attrNameLst>
                                          <p:attrName>style.visibility</p:attrName>
                                        </p:attrNameLst>
                                      </p:cBhvr>
                                      <p:to>
                                        <p:strVal val="visible"/>
                                      </p:to>
                                    </p:set>
                                    <p:animEffect transition="in" filter="wheel(1)">
                                      <p:cBhvr>
                                        <p:cTn id="27" dur="2000"/>
                                        <p:tgtEl>
                                          <p:spTgt spid="5">
                                            <p:graphicEl>
                                              <a:dgm id="{E81C1B4C-9A03-40E1-8F59-0B05C6140DE4}"/>
                                            </p:graphic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5">
                                            <p:graphicEl>
                                              <a:dgm id="{D6303F35-4C76-4BCD-9ECE-24484B54593E}"/>
                                            </p:graphicEl>
                                          </p:spTgt>
                                        </p:tgtEl>
                                        <p:attrNameLst>
                                          <p:attrName>style.visibility</p:attrName>
                                        </p:attrNameLst>
                                      </p:cBhvr>
                                      <p:to>
                                        <p:strVal val="visible"/>
                                      </p:to>
                                    </p:set>
                                    <p:animEffect transition="in" filter="wheel(1)">
                                      <p:cBhvr>
                                        <p:cTn id="30" dur="2000"/>
                                        <p:tgtEl>
                                          <p:spTgt spid="5">
                                            <p:graphicEl>
                                              <a:dgm id="{D6303F35-4C76-4BCD-9ECE-24484B54593E}"/>
                                            </p:graphicEl>
                                          </p:spTgt>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5">
                                            <p:graphicEl>
                                              <a:dgm id="{E55BB8C2-E553-4B57-BFC5-B21B9D0689D3}"/>
                                            </p:graphicEl>
                                          </p:spTgt>
                                        </p:tgtEl>
                                        <p:attrNameLst>
                                          <p:attrName>style.visibility</p:attrName>
                                        </p:attrNameLst>
                                      </p:cBhvr>
                                      <p:to>
                                        <p:strVal val="visible"/>
                                      </p:to>
                                    </p:set>
                                    <p:animEffect transition="in" filter="wheel(1)">
                                      <p:cBhvr>
                                        <p:cTn id="33" dur="2000"/>
                                        <p:tgtEl>
                                          <p:spTgt spid="5">
                                            <p:graphicEl>
                                              <a:dgm id="{E55BB8C2-E553-4B57-BFC5-B21B9D0689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1B14F3C-6B19-479E-9FC5-B5C1DEDBF8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96968" y="1168144"/>
            <a:ext cx="5895032" cy="5689855"/>
          </a:xfrm>
          <a:prstGeom prst="rect">
            <a:avLst/>
          </a:prstGeom>
        </p:spPr>
      </p:pic>
      <p:pic>
        <p:nvPicPr>
          <p:cNvPr id="3" name="Resim 2">
            <a:extLst>
              <a:ext uri="{FF2B5EF4-FFF2-40B4-BE49-F238E27FC236}">
                <a16:creationId xmlns:a16="http://schemas.microsoft.com/office/drawing/2014/main" id="{0A2FC1AC-9CBB-45EE-81B8-6C9A77D0EE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68145"/>
            <a:ext cx="6096000" cy="5689855"/>
          </a:xfrm>
          <a:prstGeom prst="rect">
            <a:avLst/>
          </a:prstGeom>
        </p:spPr>
      </p:pic>
      <p:sp>
        <p:nvSpPr>
          <p:cNvPr id="4" name="Yuvarlatılmış Dikdörtgen 2">
            <a:extLst>
              <a:ext uri="{FF2B5EF4-FFF2-40B4-BE49-F238E27FC236}">
                <a16:creationId xmlns:a16="http://schemas.microsoft.com/office/drawing/2014/main" id="{98A10B93-82FF-4E01-A3FA-4AE9F20F6198}"/>
              </a:ext>
            </a:extLst>
          </p:cNvPr>
          <p:cNvSpPr/>
          <p:nvPr/>
        </p:nvSpPr>
        <p:spPr>
          <a:xfrm>
            <a:off x="3176953" y="80387"/>
            <a:ext cx="5838093" cy="87169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1. İtidal/Denge İlkesi</a:t>
            </a:r>
          </a:p>
        </p:txBody>
      </p:sp>
    </p:spTree>
    <p:extLst>
      <p:ext uri="{BB962C8B-B14F-4D97-AF65-F5344CB8AC3E}">
        <p14:creationId xmlns:p14="http://schemas.microsoft.com/office/powerpoint/2010/main" val="395943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1E5B0BC-2AF3-4B03-8A96-DBACB1E29682}"/>
              </a:ext>
            </a:extLst>
          </p:cNvPr>
          <p:cNvSpPr txBox="1"/>
          <p:nvPr/>
        </p:nvSpPr>
        <p:spPr>
          <a:xfrm>
            <a:off x="2351315" y="0"/>
            <a:ext cx="7091623" cy="369332"/>
          </a:xfrm>
          <a:prstGeom prst="rect">
            <a:avLst/>
          </a:prstGeom>
          <a:noFill/>
        </p:spPr>
        <p:txBody>
          <a:bodyPr wrap="square">
            <a:spAutoFit/>
          </a:bodyPr>
          <a:lstStyle/>
          <a:p>
            <a:r>
              <a:rPr lang="tr-TR" dirty="0"/>
              <a:t>https://www.youtube.com/watch?v=OBPYtyvY6Ls&amp;feature=emb_logo</a:t>
            </a:r>
          </a:p>
        </p:txBody>
      </p:sp>
      <p:pic>
        <p:nvPicPr>
          <p:cNvPr id="2" name="Çevrimiçi Medya 1" title="İbadetlerde Denge">
            <a:hlinkClick r:id="" action="ppaction://media"/>
            <a:extLst>
              <a:ext uri="{FF2B5EF4-FFF2-40B4-BE49-F238E27FC236}">
                <a16:creationId xmlns:a16="http://schemas.microsoft.com/office/drawing/2014/main" id="{81A500D7-F16E-44D5-A782-6071D6CB8532}"/>
              </a:ext>
            </a:extLst>
          </p:cNvPr>
          <p:cNvPicPr>
            <a:picLocks noRot="1" noChangeAspect="1"/>
          </p:cNvPicPr>
          <p:nvPr>
            <a:videoFile r:link="rId1"/>
          </p:nvPr>
        </p:nvPicPr>
        <p:blipFill>
          <a:blip r:embed="rId3"/>
          <a:stretch>
            <a:fillRect/>
          </a:stretch>
        </p:blipFill>
        <p:spPr>
          <a:xfrm>
            <a:off x="468923" y="518747"/>
            <a:ext cx="11254154" cy="6339253"/>
          </a:xfrm>
          <a:prstGeom prst="rect">
            <a:avLst/>
          </a:prstGeom>
        </p:spPr>
      </p:pic>
    </p:spTree>
    <p:extLst>
      <p:ext uri="{BB962C8B-B14F-4D97-AF65-F5344CB8AC3E}">
        <p14:creationId xmlns:p14="http://schemas.microsoft.com/office/powerpoint/2010/main" val="313572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1DB7BDB-EB01-4D01-931D-7083E66D7913}"/>
              </a:ext>
            </a:extLst>
          </p:cNvPr>
          <p:cNvPicPr>
            <a:picLocks noChangeAspect="1"/>
          </p:cNvPicPr>
          <p:nvPr/>
        </p:nvPicPr>
        <p:blipFill>
          <a:blip r:embed="rId2"/>
          <a:stretch>
            <a:fillRect/>
          </a:stretch>
        </p:blipFill>
        <p:spPr>
          <a:xfrm>
            <a:off x="2693328" y="0"/>
            <a:ext cx="7178812" cy="6858000"/>
          </a:xfrm>
          <a:prstGeom prst="rect">
            <a:avLst/>
          </a:prstGeom>
        </p:spPr>
      </p:pic>
      <p:pic>
        <p:nvPicPr>
          <p:cNvPr id="3" name="Resim 2">
            <a:extLst>
              <a:ext uri="{FF2B5EF4-FFF2-40B4-BE49-F238E27FC236}">
                <a16:creationId xmlns:a16="http://schemas.microsoft.com/office/drawing/2014/main" id="{80EBDE3B-6A28-40FF-BD5A-A9E71C931B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3328" y="0"/>
            <a:ext cx="7178812" cy="6858000"/>
          </a:xfrm>
          <a:prstGeom prst="rect">
            <a:avLst/>
          </a:prstGeom>
        </p:spPr>
      </p:pic>
      <p:sp>
        <p:nvSpPr>
          <p:cNvPr id="2" name="Yuvarlatılmış Dikdörtgen 2">
            <a:extLst>
              <a:ext uri="{FF2B5EF4-FFF2-40B4-BE49-F238E27FC236}">
                <a16:creationId xmlns:a16="http://schemas.microsoft.com/office/drawing/2014/main" id="{EB8EDE78-634B-40B5-8094-86CF953FA9CF}"/>
              </a:ext>
            </a:extLst>
          </p:cNvPr>
          <p:cNvSpPr/>
          <p:nvPr/>
        </p:nvSpPr>
        <p:spPr>
          <a:xfrm>
            <a:off x="2693328" y="5446207"/>
            <a:ext cx="7178812" cy="87169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2. Kolaylık ve güç </a:t>
            </a:r>
            <a:r>
              <a:rPr lang="tr-TR" sz="3600" dirty="0" err="1"/>
              <a:t>yetirebilirlik</a:t>
            </a:r>
            <a:r>
              <a:rPr lang="tr-TR" sz="3600" dirty="0"/>
              <a:t> İlkesi</a:t>
            </a:r>
          </a:p>
        </p:txBody>
      </p:sp>
    </p:spTree>
    <p:extLst>
      <p:ext uri="{BB962C8B-B14F-4D97-AF65-F5344CB8AC3E}">
        <p14:creationId xmlns:p14="http://schemas.microsoft.com/office/powerpoint/2010/main" val="356491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326104" cy="3678303"/>
          </a:xfrm>
        </p:spPr>
        <p:txBody>
          <a:bodyPr>
            <a:normAutofit/>
          </a:bodyPr>
          <a:lstStyle/>
          <a:p>
            <a:r>
              <a:rPr lang="tr-TR" sz="6000" dirty="0">
                <a:solidFill>
                  <a:schemeClr val="accent1">
                    <a:lumMod val="90000"/>
                    <a:lumOff val="10000"/>
                  </a:schemeClr>
                </a:solidFill>
              </a:rPr>
              <a:t>İslam’da ibadetlerin temel ilkelerini değerlendirir.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B3C27B19-8ABB-48E2-8DF4-1FB531588C92}"/>
              </a:ext>
            </a:extLst>
          </p:cNvPr>
          <p:cNvSpPr/>
          <p:nvPr/>
        </p:nvSpPr>
        <p:spPr>
          <a:xfrm>
            <a:off x="0" y="1420585"/>
            <a:ext cx="4903596" cy="461847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000" dirty="0" err="1"/>
              <a:t>Rasûlullah</a:t>
            </a:r>
            <a:r>
              <a:rPr lang="tr-TR" sz="3000" dirty="0"/>
              <a:t> -</a:t>
            </a:r>
            <a:r>
              <a:rPr lang="tr-TR" sz="3000" dirty="0" err="1"/>
              <a:t>sallallahu</a:t>
            </a:r>
            <a:r>
              <a:rPr lang="tr-TR" sz="3000" dirty="0"/>
              <a:t> aleyhi ve </a:t>
            </a:r>
            <a:r>
              <a:rPr lang="tr-TR" sz="3000" dirty="0" err="1"/>
              <a:t>sellem</a:t>
            </a:r>
            <a:r>
              <a:rPr lang="tr-TR" sz="3000" dirty="0"/>
              <a:t>- şöyle buyurmuştur: «Sizden kim cemaate namaz kıldırırsa namazı hafif (kısa) tutsun. </a:t>
            </a:r>
            <a:r>
              <a:rPr lang="tr-TR" sz="3000" dirty="0" err="1"/>
              <a:t>Zîra</a:t>
            </a:r>
            <a:r>
              <a:rPr lang="tr-TR" sz="3000" dirty="0"/>
              <a:t> cemaatte zayıf, sakat, hasta ve ihtiyaç sahibi kimse vardır. Tek başına kıldığı zamanda dilediği kadar uzatsın.</a:t>
            </a:r>
          </a:p>
        </p:txBody>
      </p:sp>
      <p:pic>
        <p:nvPicPr>
          <p:cNvPr id="4" name="Resim 3">
            <a:extLst>
              <a:ext uri="{FF2B5EF4-FFF2-40B4-BE49-F238E27FC236}">
                <a16:creationId xmlns:a16="http://schemas.microsoft.com/office/drawing/2014/main" id="{E528FBD3-2A6A-4F5E-B942-7361A8A8C9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6155" y="1420585"/>
            <a:ext cx="6935314" cy="4618473"/>
          </a:xfrm>
          <a:prstGeom prst="rect">
            <a:avLst/>
          </a:prstGeom>
        </p:spPr>
      </p:pic>
    </p:spTree>
    <p:extLst>
      <p:ext uri="{BB962C8B-B14F-4D97-AF65-F5344CB8AC3E}">
        <p14:creationId xmlns:p14="http://schemas.microsoft.com/office/powerpoint/2010/main" val="25945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4">
            <a:extLst>
              <a:ext uri="{FF2B5EF4-FFF2-40B4-BE49-F238E27FC236}">
                <a16:creationId xmlns:a16="http://schemas.microsoft.com/office/drawing/2014/main" id="{DC3CA8D1-5E99-4122-AB3B-FC21F17C5B3A}"/>
              </a:ext>
            </a:extLst>
          </p:cNvPr>
          <p:cNvSpPr/>
          <p:nvPr/>
        </p:nvSpPr>
        <p:spPr>
          <a:xfrm>
            <a:off x="249624" y="1215852"/>
            <a:ext cx="5282413" cy="4774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Ümmetime zorluk vermesem, yatsı namazını gecenin üçte birine veya yarısına kadar geciktirmelerini onlara emrederdim</a:t>
            </a:r>
            <a:r>
              <a:rPr lang="tr-TR" sz="1600" dirty="0"/>
              <a:t>. </a:t>
            </a:r>
          </a:p>
          <a:p>
            <a:pPr algn="ctr"/>
            <a:r>
              <a:rPr lang="tr-TR" sz="1600" dirty="0"/>
              <a:t>(eş-</a:t>
            </a:r>
            <a:r>
              <a:rPr lang="tr-TR" sz="1600" dirty="0" err="1"/>
              <a:t>Şevkânî</a:t>
            </a:r>
            <a:r>
              <a:rPr lang="tr-TR" sz="1600" dirty="0"/>
              <a:t>, </a:t>
            </a:r>
            <a:r>
              <a:rPr lang="tr-TR" sz="1600" dirty="0" err="1"/>
              <a:t>Neylü'l-Evtar</a:t>
            </a:r>
            <a:r>
              <a:rPr lang="tr-TR" sz="1600" dirty="0"/>
              <a:t>, II/11).</a:t>
            </a:r>
            <a:endParaRPr lang="tr-TR" sz="4000" dirty="0"/>
          </a:p>
        </p:txBody>
      </p:sp>
      <p:pic>
        <p:nvPicPr>
          <p:cNvPr id="2" name="Resim 1">
            <a:extLst>
              <a:ext uri="{FF2B5EF4-FFF2-40B4-BE49-F238E27FC236}">
                <a16:creationId xmlns:a16="http://schemas.microsoft.com/office/drawing/2014/main" id="{CA467B3B-8C23-4E06-84A7-5A5712E803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2058" y="1215852"/>
            <a:ext cx="6451040" cy="4774418"/>
          </a:xfrm>
          <a:prstGeom prst="rect">
            <a:avLst/>
          </a:prstGeom>
        </p:spPr>
      </p:pic>
    </p:spTree>
    <p:extLst>
      <p:ext uri="{BB962C8B-B14F-4D97-AF65-F5344CB8AC3E}">
        <p14:creationId xmlns:p14="http://schemas.microsoft.com/office/powerpoint/2010/main" val="105532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6AFF7AD-FF9D-4E01-9E0A-CDA2C0D4ED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80203" y="-1933"/>
            <a:ext cx="7431593" cy="6859933"/>
          </a:xfrm>
          <a:prstGeom prst="rect">
            <a:avLst/>
          </a:prstGeom>
        </p:spPr>
      </p:pic>
    </p:spTree>
    <p:extLst>
      <p:ext uri="{BB962C8B-B14F-4D97-AF65-F5344CB8AC3E}">
        <p14:creationId xmlns:p14="http://schemas.microsoft.com/office/powerpoint/2010/main" val="8316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92D8474-8629-4AC3-BA5F-6039223BC37D}"/>
              </a:ext>
            </a:extLst>
          </p:cNvPr>
          <p:cNvSpPr txBox="1"/>
          <p:nvPr/>
        </p:nvSpPr>
        <p:spPr>
          <a:xfrm>
            <a:off x="2916813" y="0"/>
            <a:ext cx="6094324" cy="369332"/>
          </a:xfrm>
          <a:prstGeom prst="rect">
            <a:avLst/>
          </a:prstGeom>
          <a:noFill/>
        </p:spPr>
        <p:txBody>
          <a:bodyPr wrap="square">
            <a:spAutoFit/>
          </a:bodyPr>
          <a:lstStyle/>
          <a:p>
            <a:r>
              <a:rPr lang="tr-TR" dirty="0"/>
              <a:t>https://www.youtube.com/watch?v=mwTzOqzLgVI</a:t>
            </a:r>
          </a:p>
        </p:txBody>
      </p:sp>
      <p:pic>
        <p:nvPicPr>
          <p:cNvPr id="4" name="Çevrimiçi Medya 3" title="Küçük Çocuk super ses - Caki Caki Boroni">
            <a:hlinkClick r:id="" action="ppaction://media"/>
            <a:extLst>
              <a:ext uri="{FF2B5EF4-FFF2-40B4-BE49-F238E27FC236}">
                <a16:creationId xmlns:a16="http://schemas.microsoft.com/office/drawing/2014/main" id="{825DEADF-C76C-470E-B562-3DBA9EEFE7BA}"/>
              </a:ext>
            </a:extLst>
          </p:cNvPr>
          <p:cNvPicPr>
            <a:picLocks noRot="1" noChangeAspect="1"/>
          </p:cNvPicPr>
          <p:nvPr>
            <a:videoFile r:link="rId1"/>
          </p:nvPr>
        </p:nvPicPr>
        <p:blipFill>
          <a:blip r:embed="rId3"/>
          <a:stretch>
            <a:fillRect/>
          </a:stretch>
        </p:blipFill>
        <p:spPr>
          <a:xfrm>
            <a:off x="584095" y="631441"/>
            <a:ext cx="11020458" cy="6226559"/>
          </a:xfrm>
          <a:prstGeom prst="rect">
            <a:avLst/>
          </a:prstGeom>
        </p:spPr>
      </p:pic>
    </p:spTree>
    <p:extLst>
      <p:ext uri="{BB962C8B-B14F-4D97-AF65-F5344CB8AC3E}">
        <p14:creationId xmlns:p14="http://schemas.microsoft.com/office/powerpoint/2010/main" val="332555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C4113A3-4AE3-401E-8404-DA709AB0FB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52538" y="-20097"/>
            <a:ext cx="7486924" cy="6878097"/>
          </a:xfrm>
          <a:prstGeom prst="rect">
            <a:avLst/>
          </a:prstGeom>
        </p:spPr>
      </p:pic>
    </p:spTree>
    <p:extLst>
      <p:ext uri="{BB962C8B-B14F-4D97-AF65-F5344CB8AC3E}">
        <p14:creationId xmlns:p14="http://schemas.microsoft.com/office/powerpoint/2010/main" val="4258806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FE9BF4F-EEC4-459E-AB1F-5264D115A6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09130" y="0"/>
            <a:ext cx="7973740" cy="6858000"/>
          </a:xfrm>
          <a:prstGeom prst="rect">
            <a:avLst/>
          </a:prstGeom>
        </p:spPr>
      </p:pic>
    </p:spTree>
    <p:extLst>
      <p:ext uri="{BB962C8B-B14F-4D97-AF65-F5344CB8AC3E}">
        <p14:creationId xmlns:p14="http://schemas.microsoft.com/office/powerpoint/2010/main" val="25347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2640035-881D-4171-BC3A-6589607D2F1F}"/>
              </a:ext>
            </a:extLst>
          </p:cNvPr>
          <p:cNvPicPr>
            <a:picLocks noChangeAspect="1"/>
          </p:cNvPicPr>
          <p:nvPr/>
        </p:nvPicPr>
        <p:blipFill>
          <a:blip r:embed="rId2"/>
          <a:stretch>
            <a:fillRect/>
          </a:stretch>
        </p:blipFill>
        <p:spPr>
          <a:xfrm>
            <a:off x="0" y="0"/>
            <a:ext cx="12192000" cy="6858000"/>
          </a:xfrm>
          <a:prstGeom prst="rect">
            <a:avLst/>
          </a:prstGeom>
        </p:spPr>
      </p:pic>
      <p:sp>
        <p:nvSpPr>
          <p:cNvPr id="2" name="Yuvarlatılmış Dikdörtgen 2">
            <a:extLst>
              <a:ext uri="{FF2B5EF4-FFF2-40B4-BE49-F238E27FC236}">
                <a16:creationId xmlns:a16="http://schemas.microsoft.com/office/drawing/2014/main" id="{D87CF969-F7CA-4DAE-9C0C-25C3D9F5F3FB}"/>
              </a:ext>
            </a:extLst>
          </p:cNvPr>
          <p:cNvSpPr/>
          <p:nvPr/>
        </p:nvSpPr>
        <p:spPr>
          <a:xfrm>
            <a:off x="4043389" y="0"/>
            <a:ext cx="4105221" cy="59285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3. Devamlılık İlkesi</a:t>
            </a:r>
          </a:p>
        </p:txBody>
      </p:sp>
      <p:sp>
        <p:nvSpPr>
          <p:cNvPr id="7" name="Metin kutusu 6">
            <a:extLst>
              <a:ext uri="{FF2B5EF4-FFF2-40B4-BE49-F238E27FC236}">
                <a16:creationId xmlns:a16="http://schemas.microsoft.com/office/drawing/2014/main" id="{A56A8A96-BA67-4FCC-9C49-184BA9D2BBDD}"/>
              </a:ext>
            </a:extLst>
          </p:cNvPr>
          <p:cNvSpPr txBox="1"/>
          <p:nvPr/>
        </p:nvSpPr>
        <p:spPr>
          <a:xfrm>
            <a:off x="8892791" y="0"/>
            <a:ext cx="3299209" cy="3539430"/>
          </a:xfrm>
          <a:prstGeom prst="rect">
            <a:avLst/>
          </a:prstGeom>
          <a:noFill/>
        </p:spPr>
        <p:txBody>
          <a:bodyPr wrap="square">
            <a:spAutoFit/>
          </a:bodyPr>
          <a:lstStyle/>
          <a:p>
            <a:pPr algn="ctr"/>
            <a:r>
              <a:rPr lang="tr-TR" sz="3200" b="1" dirty="0"/>
              <a:t>Kişi kulluk mertebesinde ne kadar yükselirse yükselsin ibadet yükümlülüğü bitmez.</a:t>
            </a:r>
          </a:p>
        </p:txBody>
      </p:sp>
    </p:spTree>
    <p:extLst>
      <p:ext uri="{BB962C8B-B14F-4D97-AF65-F5344CB8AC3E}">
        <p14:creationId xmlns:p14="http://schemas.microsoft.com/office/powerpoint/2010/main" val="48284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BAD2D81-968D-4012-B7C9-155382DFC7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74264" y="0"/>
            <a:ext cx="8443471" cy="6858000"/>
          </a:xfrm>
          <a:prstGeom prst="rect">
            <a:avLst/>
          </a:prstGeom>
        </p:spPr>
      </p:pic>
    </p:spTree>
    <p:extLst>
      <p:ext uri="{BB962C8B-B14F-4D97-AF65-F5344CB8AC3E}">
        <p14:creationId xmlns:p14="http://schemas.microsoft.com/office/powerpoint/2010/main" val="371818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C03C73B-7D58-4052-8790-3DEE46693A43}"/>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40209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C48428F3-ED25-482C-BEE5-4BE33ABCB25C}"/>
              </a:ext>
            </a:extLst>
          </p:cNvPr>
          <p:cNvSpPr/>
          <p:nvPr/>
        </p:nvSpPr>
        <p:spPr>
          <a:xfrm>
            <a:off x="1879043" y="2723104"/>
            <a:ext cx="8695172" cy="367769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Hiçbir kişinin ve kurumun iyi niyetle de olsa Kur’ân ve sünnette olmayan bir ibadeti koyma yetkisi yoktur. Farz ve vacipler dışında kalan ibadetler nafiledir. Bunlar da sünnetle belirlenmiştir. Nafile ibadetleri ise kişi gücüne göre dilediği kadar yapar.</a:t>
            </a:r>
          </a:p>
        </p:txBody>
      </p:sp>
      <p:sp>
        <p:nvSpPr>
          <p:cNvPr id="3" name="Yuvarlatılmış Dikdörtgen 2">
            <a:extLst>
              <a:ext uri="{FF2B5EF4-FFF2-40B4-BE49-F238E27FC236}">
                <a16:creationId xmlns:a16="http://schemas.microsoft.com/office/drawing/2014/main" id="{74B212EF-3BDA-468A-97C8-B8A7E2A02544}"/>
              </a:ext>
            </a:extLst>
          </p:cNvPr>
          <p:cNvSpPr/>
          <p:nvPr/>
        </p:nvSpPr>
        <p:spPr>
          <a:xfrm>
            <a:off x="4749521" y="1055079"/>
            <a:ext cx="2692958" cy="116560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Velhasıl…</a:t>
            </a:r>
          </a:p>
        </p:txBody>
      </p:sp>
    </p:spTree>
    <p:extLst>
      <p:ext uri="{BB962C8B-B14F-4D97-AF65-F5344CB8AC3E}">
        <p14:creationId xmlns:p14="http://schemas.microsoft.com/office/powerpoint/2010/main" val="3682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Ä°lgili resim">
            <a:extLst>
              <a:ext uri="{FF2B5EF4-FFF2-40B4-BE49-F238E27FC236}">
                <a16:creationId xmlns:a16="http://schemas.microsoft.com/office/drawing/2014/main" id="{CDCD8C7C-2431-48B9-99A6-210FD9701A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86589" y="508499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5" name="Bulut Belirtme Çizgisi 5">
            <a:extLst>
              <a:ext uri="{FF2B5EF4-FFF2-40B4-BE49-F238E27FC236}">
                <a16:creationId xmlns:a16="http://schemas.microsoft.com/office/drawing/2014/main" id="{50136CD2-2AB8-40B7-83C1-985E1F19591C}"/>
              </a:ext>
            </a:extLst>
          </p:cNvPr>
          <p:cNvSpPr/>
          <p:nvPr/>
        </p:nvSpPr>
        <p:spPr>
          <a:xfrm>
            <a:off x="994161" y="723481"/>
            <a:ext cx="6351184" cy="3044650"/>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ea typeface="Shaikh Hamdullah Mushaf" panose="03020500000000020004" pitchFamily="66" charset="-78"/>
                <a:cs typeface="Shaikh Hamdullah Mushaf" panose="03020500000000020004" pitchFamily="66" charset="-78"/>
              </a:rPr>
              <a:t>İbadetin </a:t>
            </a:r>
            <a:r>
              <a:rPr lang="tr-TR" sz="3600" dirty="0" err="1">
                <a:ea typeface="Shaikh Hamdullah Mushaf" panose="03020500000000020004" pitchFamily="66" charset="-78"/>
                <a:cs typeface="Shaikh Hamdullah Mushaf" panose="03020500000000020004" pitchFamily="66" charset="-78"/>
              </a:rPr>
              <a:t>Kur’ân’a</a:t>
            </a:r>
            <a:r>
              <a:rPr lang="tr-TR" sz="3600" dirty="0">
                <a:ea typeface="Shaikh Hamdullah Mushaf" panose="03020500000000020004" pitchFamily="66" charset="-78"/>
                <a:cs typeface="Shaikh Hamdullah Mushaf" panose="03020500000000020004" pitchFamily="66" charset="-78"/>
              </a:rPr>
              <a:t> ve sünnete uygun olması ne demektir?</a:t>
            </a:r>
          </a:p>
        </p:txBody>
      </p:sp>
    </p:spTree>
    <p:extLst>
      <p:ext uri="{BB962C8B-B14F-4D97-AF65-F5344CB8AC3E}">
        <p14:creationId xmlns:p14="http://schemas.microsoft.com/office/powerpoint/2010/main" val="378630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Tekirdağ/Çerkezköy</a:t>
            </a:r>
          </a:p>
          <a:p>
            <a:pPr algn="ctr"/>
            <a:r>
              <a:rPr lang="tr-TR" sz="2400" b="1" dirty="0"/>
              <a:t>09.12.2020</a:t>
            </a:r>
          </a:p>
        </p:txBody>
      </p:sp>
    </p:spTree>
    <p:extLst>
      <p:ext uri="{BB962C8B-B14F-4D97-AF65-F5344CB8AC3E}">
        <p14:creationId xmlns:p14="http://schemas.microsoft.com/office/powerpoint/2010/main" val="41995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823A968-21EF-4B10-BC22-52997E445849}"/>
              </a:ext>
            </a:extLst>
          </p:cNvPr>
          <p:cNvPicPr>
            <a:picLocks noChangeAspect="1"/>
          </p:cNvPicPr>
          <p:nvPr/>
        </p:nvPicPr>
        <p:blipFill>
          <a:blip r:embed="rId2"/>
          <a:stretch>
            <a:fillRect/>
          </a:stretch>
        </p:blipFill>
        <p:spPr>
          <a:xfrm>
            <a:off x="-1" y="-1"/>
            <a:ext cx="12192001" cy="6858001"/>
          </a:xfrm>
          <a:prstGeom prst="rect">
            <a:avLst/>
          </a:prstGeom>
        </p:spPr>
      </p:pic>
      <p:sp>
        <p:nvSpPr>
          <p:cNvPr id="2" name="Yuvarlatılmış Dikdörtgen 2">
            <a:extLst>
              <a:ext uri="{FF2B5EF4-FFF2-40B4-BE49-F238E27FC236}">
                <a16:creationId xmlns:a16="http://schemas.microsoft.com/office/drawing/2014/main" id="{0135919A-1C18-4267-905D-78B175841480}"/>
              </a:ext>
            </a:extLst>
          </p:cNvPr>
          <p:cNvSpPr/>
          <p:nvPr/>
        </p:nvSpPr>
        <p:spPr>
          <a:xfrm>
            <a:off x="149248" y="5395964"/>
            <a:ext cx="11893501" cy="132638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Sünnet, </a:t>
            </a:r>
            <a:r>
              <a:rPr lang="tr-TR" sz="3600" dirty="0" err="1"/>
              <a:t>Kur’ân’ın</a:t>
            </a:r>
            <a:r>
              <a:rPr lang="tr-TR" sz="3600" dirty="0"/>
              <a:t> yaşanmış hali olduğu için dinin kaynağı ve anlaşılması hususunda bizler için son derece önemlidir.</a:t>
            </a:r>
          </a:p>
        </p:txBody>
      </p:sp>
    </p:spTree>
    <p:extLst>
      <p:ext uri="{BB962C8B-B14F-4D97-AF65-F5344CB8AC3E}">
        <p14:creationId xmlns:p14="http://schemas.microsoft.com/office/powerpoint/2010/main" val="266342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D9E5BCA-D67A-4163-87D5-4CEDB7193431}"/>
              </a:ext>
            </a:extLst>
          </p:cNvPr>
          <p:cNvPicPr>
            <a:picLocks noChangeAspect="1"/>
          </p:cNvPicPr>
          <p:nvPr/>
        </p:nvPicPr>
        <p:blipFill>
          <a:blip r:embed="rId2"/>
          <a:stretch>
            <a:fillRect/>
          </a:stretch>
        </p:blipFill>
        <p:spPr>
          <a:xfrm>
            <a:off x="0" y="0"/>
            <a:ext cx="12192000" cy="6898641"/>
          </a:xfrm>
          <a:prstGeom prst="rect">
            <a:avLst/>
          </a:prstGeom>
        </p:spPr>
      </p:pic>
      <p:sp>
        <p:nvSpPr>
          <p:cNvPr id="3" name="Yuvarlatılmış Dikdörtgen 4">
            <a:extLst>
              <a:ext uri="{FF2B5EF4-FFF2-40B4-BE49-F238E27FC236}">
                <a16:creationId xmlns:a16="http://schemas.microsoft.com/office/drawing/2014/main" id="{B71120C4-1CD6-4320-8D9F-2A611FE99ECA}"/>
              </a:ext>
            </a:extLst>
          </p:cNvPr>
          <p:cNvSpPr/>
          <p:nvPr/>
        </p:nvSpPr>
        <p:spPr>
          <a:xfrm>
            <a:off x="269721" y="3955037"/>
            <a:ext cx="6263158" cy="25778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700" dirty="0"/>
              <a:t>İnsanlara, kendilerine indirileni açıklaman için ve düşünüp anlasınlar diye sana da bu Kur'an'ı indirdik</a:t>
            </a:r>
            <a:r>
              <a:rPr lang="tr-TR" sz="3600" dirty="0"/>
              <a:t>. </a:t>
            </a:r>
            <a:r>
              <a:rPr lang="tr-TR" sz="900" dirty="0"/>
              <a:t>(</a:t>
            </a:r>
            <a:r>
              <a:rPr lang="tr-TR" sz="900" dirty="0" err="1"/>
              <a:t>Nahl</a:t>
            </a:r>
            <a:r>
              <a:rPr lang="tr-TR" sz="900" dirty="0"/>
              <a:t>, 44). </a:t>
            </a:r>
            <a:endParaRPr lang="tr-TR" sz="3800" dirty="0"/>
          </a:p>
        </p:txBody>
      </p:sp>
      <p:sp>
        <p:nvSpPr>
          <p:cNvPr id="4" name="Dikdörtgen 3">
            <a:extLst>
              <a:ext uri="{FF2B5EF4-FFF2-40B4-BE49-F238E27FC236}">
                <a16:creationId xmlns:a16="http://schemas.microsoft.com/office/drawing/2014/main" id="{7D80AC3B-354E-489A-BD0B-6539F25956D9}"/>
              </a:ext>
            </a:extLst>
          </p:cNvPr>
          <p:cNvSpPr/>
          <p:nvPr/>
        </p:nvSpPr>
        <p:spPr>
          <a:xfrm>
            <a:off x="269721" y="325120"/>
            <a:ext cx="6263158" cy="2862322"/>
          </a:xfrm>
          <a:prstGeom prst="rect">
            <a:avLst/>
          </a:prstGeom>
          <a:ln w="76200"/>
        </p:spPr>
        <p:style>
          <a:lnRef idx="2">
            <a:schemeClr val="dk1"/>
          </a:lnRef>
          <a:fillRef idx="1">
            <a:schemeClr val="lt1"/>
          </a:fillRef>
          <a:effectRef idx="0">
            <a:schemeClr val="dk1"/>
          </a:effectRef>
          <a:fontRef idx="minor">
            <a:schemeClr val="dk1"/>
          </a:fontRef>
        </p:style>
        <p:txBody>
          <a:bodyPr wrap="square">
            <a:spAutoFit/>
          </a:bodyPr>
          <a:lstStyle/>
          <a:p>
            <a:pPr algn="ctr"/>
            <a:r>
              <a:rPr lang="ar-AE" sz="6000" dirty="0">
                <a:ea typeface="Shaikh Hamdullah Mushaf" panose="03020500000000020004" pitchFamily="66" charset="-78"/>
                <a:cs typeface="Shaikh Hamdullah Mushaf" panose="03020500000000020004" pitchFamily="66" charset="-78"/>
              </a:rPr>
              <a:t>وَاَنْزَلْـنَٓا اِلَيْكَ الذِّكْرَ لِتُبَيِّنَ لِلنَّاسِ مَا نُزِّلَ اِلَيْهِمْ وَلَعَلَّهُمْ يَتَفَكَّرُونَ </a:t>
            </a:r>
            <a:r>
              <a:rPr lang="ar-AE" sz="2000" dirty="0">
                <a:ea typeface="Shaikh Hamdullah Mushaf" panose="03020500000000020004" pitchFamily="66" charset="-78"/>
                <a:cs typeface="Shaikh Hamdullah Mushaf" panose="03020500000000020004" pitchFamily="66" charset="-78"/>
              </a:rPr>
              <a:t>﴿٤٤﴾ </a:t>
            </a:r>
            <a:endParaRPr lang="tr-TR" sz="6000" dirty="0">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34533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6C6D193-46E8-4D19-A369-EAE4DDE4F1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0431" y="0"/>
            <a:ext cx="9851137" cy="6858000"/>
          </a:xfrm>
          <a:prstGeom prst="rect">
            <a:avLst/>
          </a:prstGeom>
        </p:spPr>
      </p:pic>
    </p:spTree>
    <p:extLst>
      <p:ext uri="{BB962C8B-B14F-4D97-AF65-F5344CB8AC3E}">
        <p14:creationId xmlns:p14="http://schemas.microsoft.com/office/powerpoint/2010/main" val="110001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95DBE53-9342-4417-8526-EE2F383FF878}"/>
              </a:ext>
            </a:extLst>
          </p:cNvPr>
          <p:cNvPicPr>
            <a:picLocks noChangeAspect="1"/>
          </p:cNvPicPr>
          <p:nvPr/>
        </p:nvPicPr>
        <p:blipFill>
          <a:blip r:embed="rId2"/>
          <a:stretch>
            <a:fillRect/>
          </a:stretch>
        </p:blipFill>
        <p:spPr>
          <a:xfrm>
            <a:off x="0" y="0"/>
            <a:ext cx="12192000" cy="6858000"/>
          </a:xfrm>
          <a:prstGeom prst="rect">
            <a:avLst/>
          </a:prstGeom>
        </p:spPr>
      </p:pic>
      <p:sp>
        <p:nvSpPr>
          <p:cNvPr id="2" name="Yuvarlatılmış Dikdörtgen 2">
            <a:extLst>
              <a:ext uri="{FF2B5EF4-FFF2-40B4-BE49-F238E27FC236}">
                <a16:creationId xmlns:a16="http://schemas.microsoft.com/office/drawing/2014/main" id="{022DFEF4-EC73-4F3B-9257-CD3E97F92070}"/>
              </a:ext>
            </a:extLst>
          </p:cNvPr>
          <p:cNvSpPr/>
          <p:nvPr/>
        </p:nvSpPr>
        <p:spPr>
          <a:xfrm>
            <a:off x="5839769" y="1680588"/>
            <a:ext cx="5414384" cy="401934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t>Kur’ân ibadetlerin mahiyetini vurgular. İbadetlerin nasıl ve ne şekilde yapılacağını sünnetten öğreniriz.</a:t>
            </a:r>
          </a:p>
        </p:txBody>
      </p:sp>
    </p:spTree>
    <p:extLst>
      <p:ext uri="{BB962C8B-B14F-4D97-AF65-F5344CB8AC3E}">
        <p14:creationId xmlns:p14="http://schemas.microsoft.com/office/powerpoint/2010/main" val="82653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6B5B49C-A930-4035-8442-014C5BCF8D62}"/>
              </a:ext>
            </a:extLst>
          </p:cNvPr>
          <p:cNvPicPr>
            <a:picLocks noChangeAspect="1"/>
          </p:cNvPicPr>
          <p:nvPr/>
        </p:nvPicPr>
        <p:blipFill>
          <a:blip r:embed="rId2"/>
          <a:stretch>
            <a:fillRect/>
          </a:stretch>
        </p:blipFill>
        <p:spPr>
          <a:xfrm>
            <a:off x="3263307" y="0"/>
            <a:ext cx="6858000" cy="6858000"/>
          </a:xfrm>
          <a:prstGeom prst="rect">
            <a:avLst/>
          </a:prstGeom>
        </p:spPr>
      </p:pic>
      <p:sp>
        <p:nvSpPr>
          <p:cNvPr id="6" name="Metin kutusu 5">
            <a:extLst>
              <a:ext uri="{FF2B5EF4-FFF2-40B4-BE49-F238E27FC236}">
                <a16:creationId xmlns:a16="http://schemas.microsoft.com/office/drawing/2014/main" id="{1B1CAA70-768D-447B-96BD-EE7A9BC27BC0}"/>
              </a:ext>
            </a:extLst>
          </p:cNvPr>
          <p:cNvSpPr txBox="1"/>
          <p:nvPr/>
        </p:nvSpPr>
        <p:spPr>
          <a:xfrm>
            <a:off x="3143930" y="2536448"/>
            <a:ext cx="7096753" cy="892552"/>
          </a:xfrm>
          <a:prstGeom prst="rect">
            <a:avLst/>
          </a:prstGeom>
          <a:noFill/>
        </p:spPr>
        <p:txBody>
          <a:bodyPr wrap="square" rtlCol="0">
            <a:spAutoFit/>
          </a:bodyPr>
          <a:lstStyle/>
          <a:p>
            <a:pPr algn="ctr"/>
            <a:r>
              <a:rPr lang="tr-TR" sz="3600" dirty="0">
                <a:solidFill>
                  <a:schemeClr val="bg1"/>
                </a:solidFill>
              </a:rPr>
              <a:t>Namazı benden gördüğünüz gibi kılın. </a:t>
            </a:r>
            <a:r>
              <a:rPr lang="tr-TR" sz="1600" dirty="0">
                <a:solidFill>
                  <a:schemeClr val="bg1"/>
                </a:solidFill>
              </a:rPr>
              <a:t>(Buhari, Sahih)</a:t>
            </a:r>
            <a:endParaRPr lang="tr-TR" sz="4000" dirty="0">
              <a:solidFill>
                <a:schemeClr val="bg1"/>
              </a:solidFill>
            </a:endParaRPr>
          </a:p>
        </p:txBody>
      </p:sp>
    </p:spTree>
    <p:extLst>
      <p:ext uri="{BB962C8B-B14F-4D97-AF65-F5344CB8AC3E}">
        <p14:creationId xmlns:p14="http://schemas.microsoft.com/office/powerpoint/2010/main" val="398474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5209AFB-20C5-48AF-8836-8BDE4BAAAFD6}"/>
              </a:ext>
            </a:extLst>
          </p:cNvPr>
          <p:cNvPicPr>
            <a:picLocks noChangeAspect="1"/>
          </p:cNvPicPr>
          <p:nvPr/>
        </p:nvPicPr>
        <p:blipFill>
          <a:blip r:embed="rId2"/>
          <a:stretch>
            <a:fillRect/>
          </a:stretch>
        </p:blipFill>
        <p:spPr>
          <a:xfrm>
            <a:off x="0" y="0"/>
            <a:ext cx="12197532" cy="6858000"/>
          </a:xfrm>
          <a:prstGeom prst="rect">
            <a:avLst/>
          </a:prstGeom>
        </p:spPr>
      </p:pic>
      <p:sp>
        <p:nvSpPr>
          <p:cNvPr id="4" name="Metin kutusu 3">
            <a:extLst>
              <a:ext uri="{FF2B5EF4-FFF2-40B4-BE49-F238E27FC236}">
                <a16:creationId xmlns:a16="http://schemas.microsoft.com/office/drawing/2014/main" id="{6C8C8A96-0B40-4AF2-8FD8-65C86100E396}"/>
              </a:ext>
            </a:extLst>
          </p:cNvPr>
          <p:cNvSpPr txBox="1"/>
          <p:nvPr/>
        </p:nvSpPr>
        <p:spPr>
          <a:xfrm>
            <a:off x="5335675" y="150725"/>
            <a:ext cx="5781152"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3200" dirty="0"/>
              <a:t>Zekatın farz olduğu </a:t>
            </a:r>
            <a:r>
              <a:rPr lang="tr-TR" sz="3200" dirty="0" err="1"/>
              <a:t>Kur’ân’da</a:t>
            </a:r>
            <a:r>
              <a:rPr lang="tr-TR" sz="3200" dirty="0"/>
              <a:t>, (Bakara, 110) hangi maldan ne kadar, kimlere verileceği, kimlerin vereceği ise sünnette belirlenmiştir.</a:t>
            </a:r>
          </a:p>
        </p:txBody>
      </p:sp>
    </p:spTree>
    <p:extLst>
      <p:ext uri="{BB962C8B-B14F-4D97-AF65-F5344CB8AC3E}">
        <p14:creationId xmlns:p14="http://schemas.microsoft.com/office/powerpoint/2010/main" val="215949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10056</TotalTime>
  <Words>439</Words>
  <Application>Microsoft Office PowerPoint</Application>
  <PresentationFormat>Geniş ekran</PresentationFormat>
  <Paragraphs>33</Paragraphs>
  <Slides>30</Slides>
  <Notes>0</Notes>
  <HiddenSlides>0</HiddenSlides>
  <MMClips>3</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Calibri</vt:lpstr>
      <vt:lpstr>Gill Sans MT</vt:lpstr>
      <vt:lpstr>Wingdings 2</vt:lpstr>
      <vt:lpstr>Kar Payı</vt:lpstr>
      <vt:lpstr>İslam'da İbadetlerin Temel İlkeleri (Kur’ân ve Sünnete Uygunluk)</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663</cp:revision>
  <dcterms:created xsi:type="dcterms:W3CDTF">2019-07-15T06:01:13Z</dcterms:created>
  <dcterms:modified xsi:type="dcterms:W3CDTF">2021-01-13T07:03:16Z</dcterms:modified>
</cp:coreProperties>
</file>