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74" r:id="rId2"/>
    <p:sldId id="308" r:id="rId3"/>
    <p:sldId id="315" r:id="rId4"/>
    <p:sldId id="422" r:id="rId5"/>
    <p:sldId id="541" r:id="rId6"/>
    <p:sldId id="562" r:id="rId7"/>
    <p:sldId id="563" r:id="rId8"/>
    <p:sldId id="565" r:id="rId9"/>
    <p:sldId id="564" r:id="rId10"/>
    <p:sldId id="566" r:id="rId11"/>
    <p:sldId id="567" r:id="rId12"/>
    <p:sldId id="575" r:id="rId13"/>
    <p:sldId id="559" r:id="rId14"/>
    <p:sldId id="568" r:id="rId15"/>
    <p:sldId id="560" r:id="rId16"/>
    <p:sldId id="561" r:id="rId17"/>
    <p:sldId id="569" r:id="rId18"/>
    <p:sldId id="26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5" autoAdjust="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15.02.2021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15.02.2021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15.02.2021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15.02.2021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15.02.2021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15.02.2021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15.02.2021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15.02.2021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15.02.2021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T-ZTlwp7PE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2R65JzfuZeM" TargetMode="External"/><Relationship Id="rId2" Type="http://schemas.openxmlformats.org/officeDocument/2006/relationships/slideLayout" Target="../slideLayouts/slideLayout7.xml"/><Relationship Id="rId1" Type="http://schemas.openxmlformats.org/officeDocument/2006/relationships/video" Target="https://www.youtube.com/embed/2R65JzfuZeM"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15847" y="3244334"/>
            <a:ext cx="4160306" cy="369332"/>
          </a:xfrm>
          <a:prstGeom prst="rect">
            <a:avLst/>
          </a:prstGeom>
        </p:spPr>
        <p:txBody>
          <a:bodyPr wrap="none">
            <a:spAutoFit/>
          </a:bodyPr>
          <a:lstStyle/>
          <a:p>
            <a:r>
              <a:rPr lang="tr-TR" dirty="0"/>
              <a:t>http://youtube.com/watch?v=T-ZTlwp7PE0</a:t>
            </a:r>
          </a:p>
        </p:txBody>
      </p:sp>
      <p:pic>
        <p:nvPicPr>
          <p:cNvPr id="2" name="T-ZTlwp7PE0"/>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466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46643" y="815928"/>
            <a:ext cx="6155682" cy="3643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Âyette</a:t>
            </a:r>
            <a:r>
              <a:rPr lang="tr-TR" sz="3200" dirty="0"/>
              <a:t> temas edilen diğer bir husus da İslâm’dan önce birbirleri ile kavga yapan gruplar, her an içerisine düşüp yanabilecekleri ateşten biri çukurun kenarında bulunmalarına benzetilerek bir hatırlatma yapılır.</a:t>
            </a:r>
          </a:p>
        </p:txBody>
      </p:sp>
      <p:sp>
        <p:nvSpPr>
          <p:cNvPr id="3" name="Yuvarlatılmış Dikdörtgen 2"/>
          <p:cNvSpPr/>
          <p:nvPr/>
        </p:nvSpPr>
        <p:spPr>
          <a:xfrm>
            <a:off x="146643" y="4726746"/>
            <a:ext cx="6155682" cy="1913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Ve bu durumdan </a:t>
            </a:r>
            <a:r>
              <a:rPr lang="tr-TR" sz="3200" dirty="0" err="1"/>
              <a:t>Ku’ân’a</a:t>
            </a:r>
            <a:r>
              <a:rPr lang="tr-TR" sz="3200" dirty="0"/>
              <a:t> sarılmakla kurtuldukları ifade edilir. Bize de örnek olarak sunulur.</a:t>
            </a:r>
          </a:p>
        </p:txBody>
      </p:sp>
      <p:pic>
        <p:nvPicPr>
          <p:cNvPr id="4" name="Resim 3"/>
          <p:cNvPicPr>
            <a:picLocks noChangeAspect="1"/>
          </p:cNvPicPr>
          <p:nvPr/>
        </p:nvPicPr>
        <p:blipFill>
          <a:blip r:embed="rId2"/>
          <a:stretch>
            <a:fillRect/>
          </a:stretch>
        </p:blipFill>
        <p:spPr>
          <a:xfrm>
            <a:off x="6400799" y="815928"/>
            <a:ext cx="5676388" cy="5824022"/>
          </a:xfrm>
          <a:prstGeom prst="rect">
            <a:avLst/>
          </a:prstGeom>
        </p:spPr>
      </p:pic>
    </p:spTree>
    <p:extLst>
      <p:ext uri="{BB962C8B-B14F-4D97-AF65-F5344CB8AC3E}">
        <p14:creationId xmlns:p14="http://schemas.microsoft.com/office/powerpoint/2010/main" val="31544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86281" y="0"/>
            <a:ext cx="6864155" cy="6864155"/>
          </a:xfrm>
          <a:prstGeom prst="rect">
            <a:avLst/>
          </a:prstGeom>
        </p:spPr>
      </p:pic>
    </p:spTree>
    <p:extLst>
      <p:ext uri="{BB962C8B-B14F-4D97-AF65-F5344CB8AC3E}">
        <p14:creationId xmlns:p14="http://schemas.microsoft.com/office/powerpoint/2010/main" val="37146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06275" y="3244334"/>
            <a:ext cx="4779450" cy="369332"/>
          </a:xfrm>
          <a:prstGeom prst="rect">
            <a:avLst/>
          </a:prstGeom>
        </p:spPr>
        <p:txBody>
          <a:bodyPr wrap="none">
            <a:spAutoFit/>
          </a:bodyPr>
          <a:lstStyle/>
          <a:p>
            <a:r>
              <a:rPr lang="tr-TR" dirty="0">
                <a:hlinkClick r:id="rId3"/>
              </a:rPr>
              <a:t>https://www.youtube.com/watch?v=2R65JzfuZeM</a:t>
            </a:r>
            <a:endParaRPr lang="tr-TR" dirty="0"/>
          </a:p>
        </p:txBody>
      </p:sp>
      <p:pic>
        <p:nvPicPr>
          <p:cNvPr id="2" name="2R65JzfuZeM"/>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6671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b="6323"/>
          <a:stretch/>
        </p:blipFill>
        <p:spPr>
          <a:xfrm>
            <a:off x="0" y="-1"/>
            <a:ext cx="12192000" cy="6864849"/>
          </a:xfrm>
          <a:prstGeom prst="rect">
            <a:avLst/>
          </a:prstGeom>
        </p:spPr>
      </p:pic>
      <p:sp>
        <p:nvSpPr>
          <p:cNvPr id="3" name="Yuvarlatılmış Dikdörtgen 2"/>
          <p:cNvSpPr/>
          <p:nvPr/>
        </p:nvSpPr>
        <p:spPr>
          <a:xfrm>
            <a:off x="3797210" y="239151"/>
            <a:ext cx="5010231"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Âl</a:t>
            </a:r>
            <a:r>
              <a:rPr lang="tr-TR" sz="4000" dirty="0"/>
              <a:t>-i İmrân,104. </a:t>
            </a:r>
            <a:r>
              <a:rPr lang="tr-TR" sz="4000" dirty="0" err="1"/>
              <a:t>Âyet</a:t>
            </a:r>
            <a:endParaRPr lang="tr-TR" sz="4000" dirty="0"/>
          </a:p>
        </p:txBody>
      </p:sp>
    </p:spTree>
    <p:extLst>
      <p:ext uri="{BB962C8B-B14F-4D97-AF65-F5344CB8AC3E}">
        <p14:creationId xmlns:p14="http://schemas.microsoft.com/office/powerpoint/2010/main" val="63221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88846" y="1638885"/>
            <a:ext cx="5803991" cy="4149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Bu </a:t>
            </a:r>
            <a:r>
              <a:rPr lang="tr-TR" sz="3200" dirty="0" err="1"/>
              <a:t>âyet</a:t>
            </a:r>
            <a:r>
              <a:rPr lang="tr-TR" sz="3200" dirty="0"/>
              <a:t>-i kerimede Müslüman toplumu her an ortaya çıkabilecek ayrılıklara ve </a:t>
            </a:r>
            <a:r>
              <a:rPr lang="tr-TR" sz="3200" dirty="0" err="1"/>
              <a:t>gayrılıklara</a:t>
            </a:r>
            <a:r>
              <a:rPr lang="tr-TR" sz="3200" dirty="0"/>
              <a:t> karşı bir arada tutacak veya bu tür olumsuzlukları önleyecek bir sosyal kontrol mekanizmanın olması öğütlenir.</a:t>
            </a:r>
          </a:p>
        </p:txBody>
      </p:sp>
      <p:pic>
        <p:nvPicPr>
          <p:cNvPr id="3" name="Resim 2"/>
          <p:cNvPicPr>
            <a:picLocks noChangeAspect="1"/>
          </p:cNvPicPr>
          <p:nvPr/>
        </p:nvPicPr>
        <p:blipFill>
          <a:blip r:embed="rId2"/>
          <a:stretch>
            <a:fillRect/>
          </a:stretch>
        </p:blipFill>
        <p:spPr>
          <a:xfrm>
            <a:off x="6344528" y="1638885"/>
            <a:ext cx="5758082" cy="4149969"/>
          </a:xfrm>
          <a:prstGeom prst="rect">
            <a:avLst/>
          </a:prstGeom>
        </p:spPr>
      </p:pic>
    </p:spTree>
    <p:extLst>
      <p:ext uri="{BB962C8B-B14F-4D97-AF65-F5344CB8AC3E}">
        <p14:creationId xmlns:p14="http://schemas.microsoft.com/office/powerpoint/2010/main" val="14387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46643" y="2069014"/>
            <a:ext cx="6155682" cy="341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Kendilerine apaçık deliller geldikten sonra parçalanıp ayrılığa düşenler gibi olmayın. İşte onlar için büyük bir azap vardır. </a:t>
            </a:r>
          </a:p>
        </p:txBody>
      </p:sp>
      <p:sp>
        <p:nvSpPr>
          <p:cNvPr id="5" name="Yuvarlatılmış Dikdörtgen 4"/>
          <p:cNvSpPr/>
          <p:nvPr/>
        </p:nvSpPr>
        <p:spPr>
          <a:xfrm>
            <a:off x="3797210" y="239151"/>
            <a:ext cx="5010231"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Âl</a:t>
            </a:r>
            <a:r>
              <a:rPr lang="tr-TR" sz="4000" dirty="0"/>
              <a:t>-i İmrân,105. </a:t>
            </a:r>
            <a:r>
              <a:rPr lang="tr-TR" sz="4000" dirty="0" err="1"/>
              <a:t>Âyet</a:t>
            </a:r>
            <a:endParaRPr lang="tr-TR" sz="4000" dirty="0"/>
          </a:p>
        </p:txBody>
      </p:sp>
      <p:sp>
        <p:nvSpPr>
          <p:cNvPr id="6" name="Dikdörtgen 5"/>
          <p:cNvSpPr/>
          <p:nvPr/>
        </p:nvSpPr>
        <p:spPr>
          <a:xfrm>
            <a:off x="6438314" y="2069014"/>
            <a:ext cx="5655212" cy="3416320"/>
          </a:xfrm>
          <a:prstGeom prst="rect">
            <a:avLst/>
          </a:prstGeom>
          <a:ln w="76200">
            <a:solidFill>
              <a:schemeClr val="accent2">
                <a:lumMod val="50000"/>
              </a:schemeClr>
            </a:solidFill>
          </a:ln>
        </p:spPr>
        <p:txBody>
          <a:bodyPr wrap="square">
            <a:spAutoFit/>
          </a:bodyPr>
          <a:lstStyle/>
          <a:p>
            <a:pPr algn="ctr"/>
            <a:r>
              <a:rPr lang="ar-SA" sz="5400" dirty="0">
                <a:ea typeface="Shaikh Hamdullah Mushaf" panose="03020500000000020004" pitchFamily="66" charset="-78"/>
                <a:cs typeface="Shaikh Hamdullah Mushaf" panose="03020500000000020004" pitchFamily="66" charset="-78"/>
              </a:rPr>
              <a:t>وَلَا تَكُونُوا كَالَّذ۪ينَ تَفَرَّقُوا وَاخْتَلَفُوا مِنْ بَعْدِ مَا جَٓاءَهُمُ الْبَيِّنَاتُۜ وَاُو۬لٰٓئِكَ لَهُمْ عَذَابٌ عَظ۪يمٌۙ ﴿١٠٥﴾</a:t>
            </a:r>
            <a:endParaRPr lang="tr-TR" sz="54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9788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88846" y="1613607"/>
            <a:ext cx="6000939" cy="420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Âl</a:t>
            </a:r>
            <a:r>
              <a:rPr lang="tr-TR" sz="3200" dirty="0"/>
              <a:t>-i </a:t>
            </a:r>
            <a:r>
              <a:rPr lang="tr-TR" sz="3200" dirty="0" err="1"/>
              <a:t>İmrân</a:t>
            </a:r>
            <a:r>
              <a:rPr lang="tr-TR" sz="3200" dirty="0"/>
              <a:t> suresinin105. </a:t>
            </a:r>
            <a:r>
              <a:rPr lang="tr-TR" sz="3200" dirty="0" err="1"/>
              <a:t>Âyet’inde</a:t>
            </a:r>
            <a:r>
              <a:rPr lang="tr-TR" sz="3200" dirty="0"/>
              <a:t> daha önceki toplumların anlamsız ve faydasız tartışmalar yüzünden bölündükleri, parçalandıkları anlatılmakta, aynı duruma düşmemesi için Müslümanlar uyarılmaktadır.</a:t>
            </a:r>
          </a:p>
        </p:txBody>
      </p:sp>
      <p:pic>
        <p:nvPicPr>
          <p:cNvPr id="3" name="Resim 2"/>
          <p:cNvPicPr>
            <a:picLocks noChangeAspect="1"/>
          </p:cNvPicPr>
          <p:nvPr/>
        </p:nvPicPr>
        <p:blipFill>
          <a:blip r:embed="rId2"/>
          <a:stretch>
            <a:fillRect/>
          </a:stretch>
        </p:blipFill>
        <p:spPr>
          <a:xfrm>
            <a:off x="6344528" y="1613607"/>
            <a:ext cx="5715000" cy="4200525"/>
          </a:xfrm>
          <a:prstGeom prst="rect">
            <a:avLst/>
          </a:prstGeom>
        </p:spPr>
      </p:pic>
    </p:spTree>
    <p:extLst>
      <p:ext uri="{BB962C8B-B14F-4D97-AF65-F5344CB8AC3E}">
        <p14:creationId xmlns:p14="http://schemas.microsoft.com/office/powerpoint/2010/main" val="6014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913206" y="604911"/>
            <a:ext cx="7526215" cy="6091310"/>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000" dirty="0"/>
              <a:t>Sonuç olarak zikri geçen ayetlerde, İslâm’ın insanların bir arada kardeşçe yaşamasını sağlayan ilke ve değerleri içeren bir din olduğu bildirilir. Kardeşçe yaşamanın çözümü İslâm’da ve </a:t>
            </a:r>
            <a:r>
              <a:rPr lang="tr-TR" sz="4000" dirty="0" err="1"/>
              <a:t>Kur’ân’dadır</a:t>
            </a:r>
            <a:r>
              <a:rPr lang="tr-TR" sz="4000" dirty="0"/>
              <a:t>.</a:t>
            </a:r>
          </a:p>
        </p:txBody>
      </p:sp>
    </p:spTree>
    <p:extLst>
      <p:ext uri="{BB962C8B-B14F-4D97-AF65-F5344CB8AC3E}">
        <p14:creationId xmlns:p14="http://schemas.microsoft.com/office/powerpoint/2010/main" val="37992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03.09.2019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236593" y="1783496"/>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ÂL-İ İMRÂN 103-105. ÂYETLER</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kazanımlar</a:t>
            </a:r>
          </a:p>
        </p:txBody>
      </p:sp>
      <p:sp>
        <p:nvSpPr>
          <p:cNvPr id="3" name="İçerik Yer Tutucusu 2"/>
          <p:cNvSpPr>
            <a:spLocks noGrp="1"/>
          </p:cNvSpPr>
          <p:nvPr>
            <p:ph idx="1"/>
          </p:nvPr>
        </p:nvSpPr>
        <p:spPr>
          <a:xfrm>
            <a:off x="581192" y="2180496"/>
            <a:ext cx="11179399" cy="3678303"/>
          </a:xfrm>
        </p:spPr>
        <p:txBody>
          <a:bodyPr>
            <a:normAutofit/>
          </a:bodyPr>
          <a:lstStyle/>
          <a:p>
            <a:r>
              <a:rPr lang="tr-TR" sz="6000" dirty="0" err="1"/>
              <a:t>Âl</a:t>
            </a:r>
            <a:r>
              <a:rPr lang="tr-TR" sz="6000" dirty="0"/>
              <a:t>-i </a:t>
            </a:r>
            <a:r>
              <a:rPr lang="tr-TR" sz="6000" dirty="0" err="1"/>
              <a:t>İmrân</a:t>
            </a:r>
            <a:r>
              <a:rPr lang="tr-TR" sz="6000" dirty="0"/>
              <a:t> suresi 103-105. ayetlerdeki mesajları değerlendirir.</a:t>
            </a:r>
          </a:p>
        </p:txBody>
      </p:sp>
    </p:spTree>
    <p:extLst>
      <p:ext uri="{BB962C8B-B14F-4D97-AF65-F5344CB8AC3E}">
        <p14:creationId xmlns:p14="http://schemas.microsoft.com/office/powerpoint/2010/main" val="40440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913" y="3855613"/>
            <a:ext cx="2047298" cy="2751057"/>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3"/>
          <p:cNvSpPr/>
          <p:nvPr/>
        </p:nvSpPr>
        <p:spPr>
          <a:xfrm>
            <a:off x="689317" y="630381"/>
            <a:ext cx="6414867" cy="2658794"/>
          </a:xfrm>
          <a:prstGeom prst="cloudCallout">
            <a:avLst>
              <a:gd name="adj1" fmla="val 32129"/>
              <a:gd name="adj2" fmla="val 766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Sizce </a:t>
            </a:r>
            <a:r>
              <a:rPr lang="tr-TR" sz="3200" dirty="0" err="1">
                <a:ea typeface="Shaikh Hamdullah Mushaf" panose="03020500000000020004" pitchFamily="66" charset="-78"/>
                <a:cs typeface="Shaikh Hamdullah Mushaf" panose="03020500000000020004" pitchFamily="66" charset="-78"/>
              </a:rPr>
              <a:t>Kur’ân</a:t>
            </a:r>
            <a:r>
              <a:rPr lang="tr-TR" sz="3200" dirty="0">
                <a:ea typeface="Shaikh Hamdullah Mushaf" panose="03020500000000020004" pitchFamily="66" charset="-78"/>
                <a:cs typeface="Shaikh Hamdullah Mushaf" panose="03020500000000020004" pitchFamily="66" charset="-78"/>
              </a:rPr>
              <a:t>-ı Kerîm’in insanlığa getirdiği en önemli değer hangisidir? Neden? </a:t>
            </a:r>
          </a:p>
        </p:txBody>
      </p:sp>
    </p:spTree>
    <p:extLst>
      <p:ext uri="{BB962C8B-B14F-4D97-AF65-F5344CB8AC3E}">
        <p14:creationId xmlns:p14="http://schemas.microsoft.com/office/powerpoint/2010/main" val="20959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46644" y="1361128"/>
            <a:ext cx="6155682" cy="4832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dirty="0"/>
              <a:t>Hep birlikte Allah'ın ipine (Kur'an'a/İslâm’a) sımsıkı sarılın. Parçalanıp bölünmeyin. Allah'ın size olan nimetini hatırlayın. Hani sizler birbirinize düşmanlar idiniz de o, kalplerinizi birleştirmişti. İşte onun bu nimeti sayesinde kardeşler olmuştunuz. Yine siz, bir ateş çukurunun tam kenarında idiniz de o sizi oradan kurtarmıştı. İşte Allah size </a:t>
            </a:r>
            <a:r>
              <a:rPr lang="tr-TR" sz="2600" dirty="0" err="1"/>
              <a:t>âyetlerini</a:t>
            </a:r>
            <a:r>
              <a:rPr lang="tr-TR" sz="2600" dirty="0"/>
              <a:t> böyle apaçık bildiriyor ki doğru yola eresiniz. </a:t>
            </a:r>
          </a:p>
        </p:txBody>
      </p:sp>
      <p:sp>
        <p:nvSpPr>
          <p:cNvPr id="5" name="Yuvarlatılmış Dikdörtgen 4"/>
          <p:cNvSpPr/>
          <p:nvPr/>
        </p:nvSpPr>
        <p:spPr>
          <a:xfrm>
            <a:off x="3797210" y="239151"/>
            <a:ext cx="5010231"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Âl</a:t>
            </a:r>
            <a:r>
              <a:rPr lang="tr-TR" sz="4000" dirty="0"/>
              <a:t>-i İmrân,103. </a:t>
            </a:r>
            <a:r>
              <a:rPr lang="tr-TR" sz="4000" dirty="0" err="1"/>
              <a:t>Âyet</a:t>
            </a:r>
            <a:endParaRPr lang="tr-TR" sz="4000" dirty="0"/>
          </a:p>
        </p:txBody>
      </p:sp>
      <p:sp>
        <p:nvSpPr>
          <p:cNvPr id="6" name="Dikdörtgen 5"/>
          <p:cNvSpPr/>
          <p:nvPr/>
        </p:nvSpPr>
        <p:spPr>
          <a:xfrm>
            <a:off x="6536788" y="1361128"/>
            <a:ext cx="5655212" cy="4832092"/>
          </a:xfrm>
          <a:prstGeom prst="rect">
            <a:avLst/>
          </a:prstGeom>
          <a:ln w="76200">
            <a:solidFill>
              <a:schemeClr val="accent2">
                <a:lumMod val="50000"/>
              </a:schemeClr>
            </a:solidFill>
          </a:ln>
        </p:spPr>
        <p:txBody>
          <a:bodyPr wrap="square">
            <a:spAutoFit/>
          </a:bodyPr>
          <a:lstStyle/>
          <a:p>
            <a:pPr algn="ctr"/>
            <a:r>
              <a:rPr lang="ar-SA" sz="4400" dirty="0">
                <a:ea typeface="Shaikh Hamdullah Mushaf" panose="03020500000000020004" pitchFamily="66" charset="-78"/>
                <a:cs typeface="Shaikh Hamdullah Mushaf" panose="03020500000000020004" pitchFamily="66" charset="-78"/>
              </a:rPr>
              <a:t>وَاعْتَصِمُوا بِحَبْلِ اللّٰهِ جَم۪يعاً وَلَا تَفَرَّقُواۖ وَاذْكُرُوا نِعْمَتَ اللّٰهِ عَلَيْكُمْ اِذْ  كُنْتُمْ اَعْدَٓاءً فَاَلَّفَ بَيْنَ قُلُوبِكُمْ فَاَصْبَحْتُمْ بِنِعْمَتِه۪ٓ اِخْوَاناًۚ وَكُنْتُمْ عَلٰى شَفَا حُفْرَةٍ مِنَ النَّارِ فَاَنْقَذَكُمْ مِنْهَاۜ   كَذٰلِكَ يُبَيِّنُ اللّٰهُ لَكُمْ اٰيَاتِه۪ لَعَلَّكُمْ تَهْتَدُونَ ﴿١٠٣﴾ </a:t>
            </a:r>
            <a:endParaRPr lang="tr-TR" sz="44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437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46643" y="1420838"/>
            <a:ext cx="6155682" cy="3995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Âl</a:t>
            </a:r>
            <a:r>
              <a:rPr lang="tr-TR" sz="3600" dirty="0"/>
              <a:t>-i </a:t>
            </a:r>
            <a:r>
              <a:rPr lang="tr-TR" sz="3600" dirty="0" err="1"/>
              <a:t>İmrân</a:t>
            </a:r>
            <a:r>
              <a:rPr lang="tr-TR" sz="3600" dirty="0"/>
              <a:t> suresi 103. ayetin </a:t>
            </a:r>
            <a:r>
              <a:rPr lang="tr-TR" sz="3600" dirty="0" err="1"/>
              <a:t>sebeb</a:t>
            </a:r>
            <a:r>
              <a:rPr lang="tr-TR" sz="3600" dirty="0"/>
              <a:t>-i nüzulü eskiden birbirine düşman olup İslâm’la barışan ve sonra fitneciler yüzünden tekrar birbirine kılıç çeken </a:t>
            </a:r>
            <a:r>
              <a:rPr lang="tr-TR" sz="3600" dirty="0" err="1"/>
              <a:t>Evz</a:t>
            </a:r>
            <a:r>
              <a:rPr lang="tr-TR" sz="3600" dirty="0"/>
              <a:t> ve </a:t>
            </a:r>
            <a:r>
              <a:rPr lang="tr-TR" sz="3600" dirty="0" err="1"/>
              <a:t>Hazrec</a:t>
            </a:r>
            <a:r>
              <a:rPr lang="tr-TR" sz="3600" dirty="0"/>
              <a:t> kabileleri hakkındadır.</a:t>
            </a:r>
          </a:p>
        </p:txBody>
      </p:sp>
      <p:pic>
        <p:nvPicPr>
          <p:cNvPr id="3" name="Resim 2"/>
          <p:cNvPicPr>
            <a:picLocks noChangeAspect="1"/>
          </p:cNvPicPr>
          <p:nvPr/>
        </p:nvPicPr>
        <p:blipFill>
          <a:blip r:embed="rId2"/>
          <a:stretch>
            <a:fillRect/>
          </a:stretch>
        </p:blipFill>
        <p:spPr>
          <a:xfrm>
            <a:off x="6438900" y="1420838"/>
            <a:ext cx="5532706" cy="3995224"/>
          </a:xfrm>
          <a:prstGeom prst="rect">
            <a:avLst/>
          </a:prstGeom>
        </p:spPr>
      </p:pic>
    </p:spTree>
    <p:extLst>
      <p:ext uri="{BB962C8B-B14F-4D97-AF65-F5344CB8AC3E}">
        <p14:creationId xmlns:p14="http://schemas.microsoft.com/office/powerpoint/2010/main" val="25436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67286" y="1209821"/>
            <a:ext cx="5767754" cy="32285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000" dirty="0"/>
              <a:t>Peygamber Efendimiz (</a:t>
            </a:r>
            <a:r>
              <a:rPr lang="tr-TR" sz="4000" dirty="0" err="1"/>
              <a:t>s.a.v</a:t>
            </a:r>
            <a:r>
              <a:rPr lang="tr-TR" sz="4000" dirty="0"/>
              <a:t>.) ikaz ediyor… «Ben aranız da olduğum halde </a:t>
            </a:r>
            <a:r>
              <a:rPr lang="tr-TR" sz="4000" dirty="0" err="1"/>
              <a:t>cahiliyye</a:t>
            </a:r>
            <a:r>
              <a:rPr lang="tr-TR" sz="4000" dirty="0"/>
              <a:t> davası mı güdüyorsunuz?»</a:t>
            </a:r>
          </a:p>
        </p:txBody>
      </p:sp>
      <p:sp>
        <p:nvSpPr>
          <p:cNvPr id="3" name="Yuvarlatılmış Dikdörtgen 2"/>
          <p:cNvSpPr/>
          <p:nvPr/>
        </p:nvSpPr>
        <p:spPr>
          <a:xfrm>
            <a:off x="267286" y="4726744"/>
            <a:ext cx="5767754" cy="1392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000" dirty="0"/>
              <a:t>Ve devamında gelen pişmanlık ve barış.</a:t>
            </a:r>
          </a:p>
        </p:txBody>
      </p:sp>
      <p:pic>
        <p:nvPicPr>
          <p:cNvPr id="5" name="Resim 4"/>
          <p:cNvPicPr>
            <a:picLocks noChangeAspect="1"/>
          </p:cNvPicPr>
          <p:nvPr/>
        </p:nvPicPr>
        <p:blipFill rotWithShape="1">
          <a:blip r:embed="rId2"/>
          <a:srcRect l="6154" r="7540"/>
          <a:stretch/>
        </p:blipFill>
        <p:spPr>
          <a:xfrm>
            <a:off x="6358596" y="1209821"/>
            <a:ext cx="5683349" cy="4909625"/>
          </a:xfrm>
          <a:prstGeom prst="rect">
            <a:avLst/>
          </a:prstGeom>
        </p:spPr>
      </p:pic>
    </p:spTree>
    <p:extLst>
      <p:ext uri="{BB962C8B-B14F-4D97-AF65-F5344CB8AC3E}">
        <p14:creationId xmlns:p14="http://schemas.microsoft.com/office/powerpoint/2010/main" val="7334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31048" y="1055077"/>
            <a:ext cx="5649247" cy="2602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İslâm’a göre fikir ayrılıkları normaldir ve doğaldır. Nitekim bu ayrılıklar toplumun ilerlemesine de katkı sağlar. </a:t>
            </a:r>
          </a:p>
        </p:txBody>
      </p:sp>
      <p:sp>
        <p:nvSpPr>
          <p:cNvPr id="3" name="Yuvarlatılmış Dikdörtgen 2"/>
          <p:cNvSpPr/>
          <p:nvPr/>
        </p:nvSpPr>
        <p:spPr>
          <a:xfrm>
            <a:off x="231048" y="3821724"/>
            <a:ext cx="5649247" cy="2339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Fakat İslâm düşmanlığına dönüşen ve insanları </a:t>
            </a:r>
            <a:r>
              <a:rPr lang="tr-TR" sz="3400"/>
              <a:t>kendi içinde </a:t>
            </a:r>
            <a:r>
              <a:rPr lang="tr-TR" sz="3400" dirty="0"/>
              <a:t>kavga yapan gruplara ayıran farklılıklara karşıdır. </a:t>
            </a:r>
          </a:p>
        </p:txBody>
      </p:sp>
      <p:pic>
        <p:nvPicPr>
          <p:cNvPr id="4" name="Resim 3"/>
          <p:cNvPicPr>
            <a:picLocks noChangeAspect="1"/>
          </p:cNvPicPr>
          <p:nvPr/>
        </p:nvPicPr>
        <p:blipFill>
          <a:blip r:embed="rId2"/>
          <a:stretch>
            <a:fillRect/>
          </a:stretch>
        </p:blipFill>
        <p:spPr>
          <a:xfrm>
            <a:off x="6079002" y="1104314"/>
            <a:ext cx="5983459" cy="5106572"/>
          </a:xfrm>
          <a:prstGeom prst="rect">
            <a:avLst/>
          </a:prstGeom>
        </p:spPr>
      </p:pic>
    </p:spTree>
    <p:extLst>
      <p:ext uri="{BB962C8B-B14F-4D97-AF65-F5344CB8AC3E}">
        <p14:creationId xmlns:p14="http://schemas.microsoft.com/office/powerpoint/2010/main" val="393458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46643" y="815928"/>
            <a:ext cx="6155682" cy="2771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İslâm’ın en önemli amaçlarından biri, herkesin huzur içinde yaşadığı </a:t>
            </a:r>
            <a:r>
              <a:rPr lang="tr-TR" sz="3600" dirty="0" err="1"/>
              <a:t>tevhid</a:t>
            </a:r>
            <a:r>
              <a:rPr lang="tr-TR" sz="3600" dirty="0"/>
              <a:t> inancında birleşmiş güvenli bir toplum oluşturmaktır. </a:t>
            </a:r>
          </a:p>
        </p:txBody>
      </p:sp>
      <p:sp>
        <p:nvSpPr>
          <p:cNvPr id="3" name="Yuvarlatılmış Dikdörtgen 2"/>
          <p:cNvSpPr/>
          <p:nvPr/>
        </p:nvSpPr>
        <p:spPr>
          <a:xfrm>
            <a:off x="146643" y="3910818"/>
            <a:ext cx="6155682" cy="265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Nitekim bu ayette de Müslümanların kardeşçe birlikte yaşayabilmeleri için en temel ilke ve esas olan </a:t>
            </a:r>
            <a:r>
              <a:rPr lang="tr-TR" sz="3200" dirty="0" err="1"/>
              <a:t>Kur’ân’a</a:t>
            </a:r>
            <a:r>
              <a:rPr lang="tr-TR" sz="3200" dirty="0"/>
              <a:t>/İslâm’a sarılmaları tavsiye edilmektedir.</a:t>
            </a:r>
          </a:p>
        </p:txBody>
      </p:sp>
      <p:sp>
        <p:nvSpPr>
          <p:cNvPr id="4" name="Dikdörtgen 3"/>
          <p:cNvSpPr/>
          <p:nvPr/>
        </p:nvSpPr>
        <p:spPr>
          <a:xfrm>
            <a:off x="6485206" y="4999952"/>
            <a:ext cx="5458265" cy="1569660"/>
          </a:xfrm>
          <a:prstGeom prst="rect">
            <a:avLst/>
          </a:prstGeom>
          <a:ln w="76200">
            <a:solidFill>
              <a:schemeClr val="accent2">
                <a:lumMod val="50000"/>
              </a:schemeClr>
            </a:solidFill>
          </a:ln>
        </p:spPr>
        <p:txBody>
          <a:bodyPr wrap="square">
            <a:spAutoFit/>
          </a:bodyPr>
          <a:lstStyle/>
          <a:p>
            <a:pPr algn="ctr"/>
            <a:r>
              <a:rPr lang="tr-TR" sz="3200" dirty="0" err="1">
                <a:ea typeface="Shaikh Hamdullah Mushaf" panose="03020500000000020004" pitchFamily="66" charset="-78"/>
                <a:cs typeface="Shaikh Hamdullah Mushaf" panose="03020500000000020004" pitchFamily="66" charset="-78"/>
              </a:rPr>
              <a:t>Kur’ân</a:t>
            </a:r>
            <a:r>
              <a:rPr lang="tr-TR" sz="3200" dirty="0">
                <a:ea typeface="Shaikh Hamdullah Mushaf" panose="03020500000000020004" pitchFamily="66" charset="-78"/>
                <a:cs typeface="Shaikh Hamdullah Mushaf" panose="03020500000000020004" pitchFamily="66" charset="-78"/>
              </a:rPr>
              <a:t>, insanları bir arada kardeşçe yaşamalarını sağlayacak öğütler içerir.</a:t>
            </a:r>
          </a:p>
        </p:txBody>
      </p:sp>
      <p:pic>
        <p:nvPicPr>
          <p:cNvPr id="6" name="Resim 5"/>
          <p:cNvPicPr>
            <a:picLocks noChangeAspect="1"/>
          </p:cNvPicPr>
          <p:nvPr/>
        </p:nvPicPr>
        <p:blipFill rotWithShape="1">
          <a:blip r:embed="rId2"/>
          <a:srcRect l="11547" r="13998"/>
          <a:stretch/>
        </p:blipFill>
        <p:spPr>
          <a:xfrm>
            <a:off x="6485206" y="815928"/>
            <a:ext cx="5458265" cy="4023358"/>
          </a:xfrm>
          <a:prstGeom prst="rect">
            <a:avLst/>
          </a:prstGeom>
        </p:spPr>
      </p:pic>
    </p:spTree>
    <p:extLst>
      <p:ext uri="{BB962C8B-B14F-4D97-AF65-F5344CB8AC3E}">
        <p14:creationId xmlns:p14="http://schemas.microsoft.com/office/powerpoint/2010/main" val="27775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4861</TotalTime>
  <Words>481</Words>
  <Application>Microsoft Office PowerPoint</Application>
  <PresentationFormat>Geniş ekran</PresentationFormat>
  <Paragraphs>28</Paragraphs>
  <Slides>18</Slides>
  <Notes>0</Notes>
  <HiddenSlides>0</HiddenSlides>
  <MMClips>2</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Calibri</vt:lpstr>
      <vt:lpstr>Gill Sans MT</vt:lpstr>
      <vt:lpstr>Wingdings 2</vt:lpstr>
      <vt:lpstr>Kar Payı</vt:lpstr>
      <vt:lpstr>PowerPoint Sunusu</vt:lpstr>
      <vt:lpstr>ÂL-İ İMRÂN 103-105. ÂYETLER</vt:lpstr>
      <vt:lpstr>kazanımlar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316</cp:revision>
  <dcterms:created xsi:type="dcterms:W3CDTF">2019-07-15T06:01:13Z</dcterms:created>
  <dcterms:modified xsi:type="dcterms:W3CDTF">2021-02-14T22:33:19Z</dcterms:modified>
</cp:coreProperties>
</file>