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08" r:id="rId2"/>
    <p:sldId id="315" r:id="rId3"/>
    <p:sldId id="738" r:id="rId4"/>
    <p:sldId id="698" r:id="rId5"/>
    <p:sldId id="761" r:id="rId6"/>
    <p:sldId id="762" r:id="rId7"/>
    <p:sldId id="763" r:id="rId8"/>
    <p:sldId id="764" r:id="rId9"/>
    <p:sldId id="765" r:id="rId10"/>
    <p:sldId id="766" r:id="rId11"/>
    <p:sldId id="767" r:id="rId12"/>
    <p:sldId id="453" r:id="rId13"/>
    <p:sldId id="769" r:id="rId14"/>
    <p:sldId id="770" r:id="rId15"/>
    <p:sldId id="771" r:id="rId16"/>
    <p:sldId id="772" r:id="rId17"/>
    <p:sldId id="760" r:id="rId18"/>
    <p:sldId id="773" r:id="rId19"/>
    <p:sldId id="745" r:id="rId20"/>
    <p:sldId id="260" r:id="rId2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ullah Yalçın" initials="NY" lastIdx="4" clrIdx="0">
    <p:extLst>
      <p:ext uri="{19B8F6BF-5375-455C-9EA6-DF929625EA0E}">
        <p15:presenceInfo xmlns:p15="http://schemas.microsoft.com/office/powerpoint/2012/main" userId="aff33922cbf709c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F7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91875" autoAdjust="0"/>
  </p:normalViewPr>
  <p:slideViewPr>
    <p:cSldViewPr snapToGrid="0">
      <p:cViewPr varScale="1">
        <p:scale>
          <a:sx n="79" d="100"/>
          <a:sy n="79" d="100"/>
        </p:scale>
        <p:origin x="9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F11505-7306-4DB5-83EE-2C341F8AE29C}" type="doc">
      <dgm:prSet loTypeId="urn:microsoft.com/office/officeart/2005/8/layout/hierarchy3" loCatId="hierarchy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tr-TR"/>
        </a:p>
      </dgm:t>
    </dgm:pt>
    <dgm:pt modelId="{CEC136D7-40DF-434C-8C56-8ABC146BE997}">
      <dgm:prSet phldrT="[Metin]"/>
      <dgm:spPr/>
      <dgm:t>
        <a:bodyPr/>
        <a:lstStyle/>
        <a:p>
          <a:r>
            <a:rPr lang="tr-TR" dirty="0"/>
            <a:t>Siyer</a:t>
          </a:r>
        </a:p>
      </dgm:t>
    </dgm:pt>
    <dgm:pt modelId="{0BC34E1D-F255-43CF-B476-A695A58A61D7}" type="parTrans" cxnId="{E8B0030C-81F7-45A8-BBD0-2C0E9E9E5507}">
      <dgm:prSet/>
      <dgm:spPr/>
      <dgm:t>
        <a:bodyPr/>
        <a:lstStyle/>
        <a:p>
          <a:endParaRPr lang="tr-TR"/>
        </a:p>
      </dgm:t>
    </dgm:pt>
    <dgm:pt modelId="{E32D3DCB-D564-41E5-B746-110AFCD106F7}" type="sibTrans" cxnId="{E8B0030C-81F7-45A8-BBD0-2C0E9E9E5507}">
      <dgm:prSet/>
      <dgm:spPr/>
      <dgm:t>
        <a:bodyPr/>
        <a:lstStyle/>
        <a:p>
          <a:endParaRPr lang="tr-TR"/>
        </a:p>
      </dgm:t>
    </dgm:pt>
    <dgm:pt modelId="{DF15FCAC-7DF2-4D94-899B-AA9615FB457D}">
      <dgm:prSet phldrT="[Metin]"/>
      <dgm:spPr/>
      <dgm:t>
        <a:bodyPr/>
        <a:lstStyle/>
        <a:p>
          <a:r>
            <a:rPr lang="tr-TR" dirty="0"/>
            <a:t>Peygamber </a:t>
          </a:r>
          <a:r>
            <a:rPr lang="tr-TR" dirty="0" err="1"/>
            <a:t>Efendimiz’in</a:t>
          </a:r>
          <a:r>
            <a:rPr lang="tr-TR" dirty="0"/>
            <a:t> (</a:t>
          </a:r>
          <a:r>
            <a:rPr lang="tr-TR" dirty="0" err="1"/>
            <a:t>s.a.v</a:t>
          </a:r>
          <a:r>
            <a:rPr lang="tr-TR" dirty="0"/>
            <a:t>.) yaşayış biçimi</a:t>
          </a:r>
        </a:p>
      </dgm:t>
    </dgm:pt>
    <dgm:pt modelId="{9DAE9B32-3C73-4429-918D-30D3A3DBFD96}" type="parTrans" cxnId="{7924B0F4-5BB6-4A0C-9A99-FF0B306126AE}">
      <dgm:prSet/>
      <dgm:spPr/>
      <dgm:t>
        <a:bodyPr/>
        <a:lstStyle/>
        <a:p>
          <a:endParaRPr lang="tr-TR"/>
        </a:p>
      </dgm:t>
    </dgm:pt>
    <dgm:pt modelId="{BB9F342F-9438-47BB-97C1-AA96D530CA4D}" type="sibTrans" cxnId="{7924B0F4-5BB6-4A0C-9A99-FF0B306126AE}">
      <dgm:prSet/>
      <dgm:spPr/>
      <dgm:t>
        <a:bodyPr/>
        <a:lstStyle/>
        <a:p>
          <a:endParaRPr lang="tr-TR"/>
        </a:p>
      </dgm:t>
    </dgm:pt>
    <dgm:pt modelId="{1BC8524B-49AF-46A7-B715-49D42A49668D}">
      <dgm:prSet phldrT="[Metin]"/>
      <dgm:spPr/>
      <dgm:t>
        <a:bodyPr/>
        <a:lstStyle/>
        <a:p>
          <a:r>
            <a:rPr lang="tr-TR" dirty="0" err="1"/>
            <a:t>Megazi</a:t>
          </a:r>
          <a:endParaRPr lang="tr-TR" dirty="0"/>
        </a:p>
      </dgm:t>
    </dgm:pt>
    <dgm:pt modelId="{A1762B18-D3D2-46AE-AC37-D69D7473467E}" type="parTrans" cxnId="{5D8264B6-ED09-47DB-92F1-E1C2A133EA6E}">
      <dgm:prSet/>
      <dgm:spPr/>
      <dgm:t>
        <a:bodyPr/>
        <a:lstStyle/>
        <a:p>
          <a:endParaRPr lang="tr-TR"/>
        </a:p>
      </dgm:t>
    </dgm:pt>
    <dgm:pt modelId="{29189330-9F34-4607-98C2-A9D5BCE8B1D3}" type="sibTrans" cxnId="{5D8264B6-ED09-47DB-92F1-E1C2A133EA6E}">
      <dgm:prSet/>
      <dgm:spPr/>
      <dgm:t>
        <a:bodyPr/>
        <a:lstStyle/>
        <a:p>
          <a:endParaRPr lang="tr-TR"/>
        </a:p>
      </dgm:t>
    </dgm:pt>
    <dgm:pt modelId="{C4B16B1C-7DF6-436D-AFF7-8F094839E0A3}">
      <dgm:prSet phldrT="[Metin]"/>
      <dgm:spPr/>
      <dgm:t>
        <a:bodyPr/>
        <a:lstStyle/>
        <a:p>
          <a:r>
            <a:rPr lang="tr-TR" dirty="0"/>
            <a:t>Peygamber </a:t>
          </a:r>
          <a:r>
            <a:rPr lang="tr-TR" dirty="0" err="1"/>
            <a:t>Efendimiz’in</a:t>
          </a:r>
          <a:r>
            <a:rPr lang="tr-TR" dirty="0"/>
            <a:t> (</a:t>
          </a:r>
          <a:r>
            <a:rPr lang="tr-TR" dirty="0" err="1"/>
            <a:t>s.a.v</a:t>
          </a:r>
          <a:r>
            <a:rPr lang="tr-TR" dirty="0"/>
            <a:t>.) savaşlarını anlatan kitaplar.</a:t>
          </a:r>
        </a:p>
      </dgm:t>
    </dgm:pt>
    <dgm:pt modelId="{7E51E8EA-8798-4C3B-A08F-57096FC0693D}" type="parTrans" cxnId="{1081798B-81AD-4B88-92EA-7E6156446C78}">
      <dgm:prSet/>
      <dgm:spPr/>
      <dgm:t>
        <a:bodyPr/>
        <a:lstStyle/>
        <a:p>
          <a:endParaRPr lang="tr-TR"/>
        </a:p>
      </dgm:t>
    </dgm:pt>
    <dgm:pt modelId="{11883288-584B-4679-AF13-B367379A654E}" type="sibTrans" cxnId="{1081798B-81AD-4B88-92EA-7E6156446C78}">
      <dgm:prSet/>
      <dgm:spPr/>
      <dgm:t>
        <a:bodyPr/>
        <a:lstStyle/>
        <a:p>
          <a:endParaRPr lang="tr-TR"/>
        </a:p>
      </dgm:t>
    </dgm:pt>
    <dgm:pt modelId="{13D8F9EF-AFDD-4F24-8D64-F9C945708929}" type="pres">
      <dgm:prSet presAssocID="{FEF11505-7306-4DB5-83EE-2C341F8AE29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3316299-3E52-44A9-84C9-A59BE4249336}" type="pres">
      <dgm:prSet presAssocID="{CEC136D7-40DF-434C-8C56-8ABC146BE997}" presName="root" presStyleCnt="0"/>
      <dgm:spPr/>
    </dgm:pt>
    <dgm:pt modelId="{EDB7CE8B-0575-4DA3-B79D-7D54113F0E53}" type="pres">
      <dgm:prSet presAssocID="{CEC136D7-40DF-434C-8C56-8ABC146BE997}" presName="rootComposite" presStyleCnt="0"/>
      <dgm:spPr/>
    </dgm:pt>
    <dgm:pt modelId="{408B8335-1B12-48D0-B1B4-27B1AEA3B2D7}" type="pres">
      <dgm:prSet presAssocID="{CEC136D7-40DF-434C-8C56-8ABC146BE997}" presName="rootText" presStyleLbl="node1" presStyleIdx="0" presStyleCnt="2"/>
      <dgm:spPr/>
    </dgm:pt>
    <dgm:pt modelId="{B4788BBA-9111-46C2-B560-5A714EA03A99}" type="pres">
      <dgm:prSet presAssocID="{CEC136D7-40DF-434C-8C56-8ABC146BE997}" presName="rootConnector" presStyleLbl="node1" presStyleIdx="0" presStyleCnt="2"/>
      <dgm:spPr/>
    </dgm:pt>
    <dgm:pt modelId="{E529872B-8BFD-438D-BB39-58EEC82B6235}" type="pres">
      <dgm:prSet presAssocID="{CEC136D7-40DF-434C-8C56-8ABC146BE997}" presName="childShape" presStyleCnt="0"/>
      <dgm:spPr/>
    </dgm:pt>
    <dgm:pt modelId="{BCE2513B-4E96-446C-9D0F-F50A3547A873}" type="pres">
      <dgm:prSet presAssocID="{9DAE9B32-3C73-4429-918D-30D3A3DBFD96}" presName="Name13" presStyleLbl="parChTrans1D2" presStyleIdx="0" presStyleCnt="2"/>
      <dgm:spPr/>
    </dgm:pt>
    <dgm:pt modelId="{708BFB54-310E-476C-9A2C-1615972A6837}" type="pres">
      <dgm:prSet presAssocID="{DF15FCAC-7DF2-4D94-899B-AA9615FB457D}" presName="childText" presStyleLbl="bgAcc1" presStyleIdx="0" presStyleCnt="2">
        <dgm:presLayoutVars>
          <dgm:bulletEnabled val="1"/>
        </dgm:presLayoutVars>
      </dgm:prSet>
      <dgm:spPr/>
    </dgm:pt>
    <dgm:pt modelId="{81C2A0E2-F87F-41EF-B405-EA24EE476780}" type="pres">
      <dgm:prSet presAssocID="{1BC8524B-49AF-46A7-B715-49D42A49668D}" presName="root" presStyleCnt="0"/>
      <dgm:spPr/>
    </dgm:pt>
    <dgm:pt modelId="{8E696E72-3F15-4DCA-A3E9-D3CCF2ED0E22}" type="pres">
      <dgm:prSet presAssocID="{1BC8524B-49AF-46A7-B715-49D42A49668D}" presName="rootComposite" presStyleCnt="0"/>
      <dgm:spPr/>
    </dgm:pt>
    <dgm:pt modelId="{72A8FC71-9080-461F-9FC9-A5C8A50B51BB}" type="pres">
      <dgm:prSet presAssocID="{1BC8524B-49AF-46A7-B715-49D42A49668D}" presName="rootText" presStyleLbl="node1" presStyleIdx="1" presStyleCnt="2"/>
      <dgm:spPr/>
    </dgm:pt>
    <dgm:pt modelId="{1E3E3E80-B230-4FE5-8049-D4BE6BBBE8F0}" type="pres">
      <dgm:prSet presAssocID="{1BC8524B-49AF-46A7-B715-49D42A49668D}" presName="rootConnector" presStyleLbl="node1" presStyleIdx="1" presStyleCnt="2"/>
      <dgm:spPr/>
    </dgm:pt>
    <dgm:pt modelId="{6B18395F-1C28-4729-AE36-CB5D4C2FF703}" type="pres">
      <dgm:prSet presAssocID="{1BC8524B-49AF-46A7-B715-49D42A49668D}" presName="childShape" presStyleCnt="0"/>
      <dgm:spPr/>
    </dgm:pt>
    <dgm:pt modelId="{83EA8C91-6A44-4E54-9F67-65BA6028AA36}" type="pres">
      <dgm:prSet presAssocID="{7E51E8EA-8798-4C3B-A08F-57096FC0693D}" presName="Name13" presStyleLbl="parChTrans1D2" presStyleIdx="1" presStyleCnt="2"/>
      <dgm:spPr/>
    </dgm:pt>
    <dgm:pt modelId="{02839A5C-3DA1-4239-9AF3-93A48EF0FA36}" type="pres">
      <dgm:prSet presAssocID="{C4B16B1C-7DF6-436D-AFF7-8F094839E0A3}" presName="childText" presStyleLbl="bgAcc1" presStyleIdx="1" presStyleCnt="2">
        <dgm:presLayoutVars>
          <dgm:bulletEnabled val="1"/>
        </dgm:presLayoutVars>
      </dgm:prSet>
      <dgm:spPr/>
    </dgm:pt>
  </dgm:ptLst>
  <dgm:cxnLst>
    <dgm:cxn modelId="{006C5C08-D8C7-493E-9E1C-762869B3F403}" type="presOf" srcId="{FEF11505-7306-4DB5-83EE-2C341F8AE29C}" destId="{13D8F9EF-AFDD-4F24-8D64-F9C945708929}" srcOrd="0" destOrd="0" presId="urn:microsoft.com/office/officeart/2005/8/layout/hierarchy3"/>
    <dgm:cxn modelId="{E8B0030C-81F7-45A8-BBD0-2C0E9E9E5507}" srcId="{FEF11505-7306-4DB5-83EE-2C341F8AE29C}" destId="{CEC136D7-40DF-434C-8C56-8ABC146BE997}" srcOrd="0" destOrd="0" parTransId="{0BC34E1D-F255-43CF-B476-A695A58A61D7}" sibTransId="{E32D3DCB-D564-41E5-B746-110AFCD106F7}"/>
    <dgm:cxn modelId="{A08E9817-4B7F-442B-8875-52ABE7307BDD}" type="presOf" srcId="{1BC8524B-49AF-46A7-B715-49D42A49668D}" destId="{1E3E3E80-B230-4FE5-8049-D4BE6BBBE8F0}" srcOrd="1" destOrd="0" presId="urn:microsoft.com/office/officeart/2005/8/layout/hierarchy3"/>
    <dgm:cxn modelId="{00A8EC20-915A-4A40-B3CB-81BF5A5CDAC6}" type="presOf" srcId="{CEC136D7-40DF-434C-8C56-8ABC146BE997}" destId="{B4788BBA-9111-46C2-B560-5A714EA03A99}" srcOrd="1" destOrd="0" presId="urn:microsoft.com/office/officeart/2005/8/layout/hierarchy3"/>
    <dgm:cxn modelId="{CA63CB31-4069-410B-B735-F936D9964E44}" type="presOf" srcId="{7E51E8EA-8798-4C3B-A08F-57096FC0693D}" destId="{83EA8C91-6A44-4E54-9F67-65BA6028AA36}" srcOrd="0" destOrd="0" presId="urn:microsoft.com/office/officeart/2005/8/layout/hierarchy3"/>
    <dgm:cxn modelId="{AB51DB78-00AA-4CEF-8F5A-97649822C6F9}" type="presOf" srcId="{9DAE9B32-3C73-4429-918D-30D3A3DBFD96}" destId="{BCE2513B-4E96-446C-9D0F-F50A3547A873}" srcOrd="0" destOrd="0" presId="urn:microsoft.com/office/officeart/2005/8/layout/hierarchy3"/>
    <dgm:cxn modelId="{1081798B-81AD-4B88-92EA-7E6156446C78}" srcId="{1BC8524B-49AF-46A7-B715-49D42A49668D}" destId="{C4B16B1C-7DF6-436D-AFF7-8F094839E0A3}" srcOrd="0" destOrd="0" parTransId="{7E51E8EA-8798-4C3B-A08F-57096FC0693D}" sibTransId="{11883288-584B-4679-AF13-B367379A654E}"/>
    <dgm:cxn modelId="{6A8F218C-4A49-441B-B577-7931D49036EE}" type="presOf" srcId="{CEC136D7-40DF-434C-8C56-8ABC146BE997}" destId="{408B8335-1B12-48D0-B1B4-27B1AEA3B2D7}" srcOrd="0" destOrd="0" presId="urn:microsoft.com/office/officeart/2005/8/layout/hierarchy3"/>
    <dgm:cxn modelId="{2BD83EB2-8B41-430B-84E1-E2912C99369F}" type="presOf" srcId="{C4B16B1C-7DF6-436D-AFF7-8F094839E0A3}" destId="{02839A5C-3DA1-4239-9AF3-93A48EF0FA36}" srcOrd="0" destOrd="0" presId="urn:microsoft.com/office/officeart/2005/8/layout/hierarchy3"/>
    <dgm:cxn modelId="{5D8264B6-ED09-47DB-92F1-E1C2A133EA6E}" srcId="{FEF11505-7306-4DB5-83EE-2C341F8AE29C}" destId="{1BC8524B-49AF-46A7-B715-49D42A49668D}" srcOrd="1" destOrd="0" parTransId="{A1762B18-D3D2-46AE-AC37-D69D7473467E}" sibTransId="{29189330-9F34-4607-98C2-A9D5BCE8B1D3}"/>
    <dgm:cxn modelId="{21E0A2DA-B546-45C9-BDD9-9DFCB5872AA8}" type="presOf" srcId="{1BC8524B-49AF-46A7-B715-49D42A49668D}" destId="{72A8FC71-9080-461F-9FC9-A5C8A50B51BB}" srcOrd="0" destOrd="0" presId="urn:microsoft.com/office/officeart/2005/8/layout/hierarchy3"/>
    <dgm:cxn modelId="{7924B0F4-5BB6-4A0C-9A99-FF0B306126AE}" srcId="{CEC136D7-40DF-434C-8C56-8ABC146BE997}" destId="{DF15FCAC-7DF2-4D94-899B-AA9615FB457D}" srcOrd="0" destOrd="0" parTransId="{9DAE9B32-3C73-4429-918D-30D3A3DBFD96}" sibTransId="{BB9F342F-9438-47BB-97C1-AA96D530CA4D}"/>
    <dgm:cxn modelId="{6A6B72F6-E135-4CDD-A61A-B64322B30C68}" type="presOf" srcId="{DF15FCAC-7DF2-4D94-899B-AA9615FB457D}" destId="{708BFB54-310E-476C-9A2C-1615972A6837}" srcOrd="0" destOrd="0" presId="urn:microsoft.com/office/officeart/2005/8/layout/hierarchy3"/>
    <dgm:cxn modelId="{3963A2E7-A8E2-40F4-A486-C398EF9997FA}" type="presParOf" srcId="{13D8F9EF-AFDD-4F24-8D64-F9C945708929}" destId="{53316299-3E52-44A9-84C9-A59BE4249336}" srcOrd="0" destOrd="0" presId="urn:microsoft.com/office/officeart/2005/8/layout/hierarchy3"/>
    <dgm:cxn modelId="{A27E47B3-16CD-4032-9C2E-4995A76AEED8}" type="presParOf" srcId="{53316299-3E52-44A9-84C9-A59BE4249336}" destId="{EDB7CE8B-0575-4DA3-B79D-7D54113F0E53}" srcOrd="0" destOrd="0" presId="urn:microsoft.com/office/officeart/2005/8/layout/hierarchy3"/>
    <dgm:cxn modelId="{487DDD75-7947-491B-A484-99E6170E48CD}" type="presParOf" srcId="{EDB7CE8B-0575-4DA3-B79D-7D54113F0E53}" destId="{408B8335-1B12-48D0-B1B4-27B1AEA3B2D7}" srcOrd="0" destOrd="0" presId="urn:microsoft.com/office/officeart/2005/8/layout/hierarchy3"/>
    <dgm:cxn modelId="{1E2E74FC-DF9B-4ADC-AA9F-98F9733F7FC1}" type="presParOf" srcId="{EDB7CE8B-0575-4DA3-B79D-7D54113F0E53}" destId="{B4788BBA-9111-46C2-B560-5A714EA03A99}" srcOrd="1" destOrd="0" presId="urn:microsoft.com/office/officeart/2005/8/layout/hierarchy3"/>
    <dgm:cxn modelId="{54E9204B-6B95-43BD-AD13-429FFF646B20}" type="presParOf" srcId="{53316299-3E52-44A9-84C9-A59BE4249336}" destId="{E529872B-8BFD-438D-BB39-58EEC82B6235}" srcOrd="1" destOrd="0" presId="urn:microsoft.com/office/officeart/2005/8/layout/hierarchy3"/>
    <dgm:cxn modelId="{7A391992-6985-4D25-B1EC-26EAE8C18F6C}" type="presParOf" srcId="{E529872B-8BFD-438D-BB39-58EEC82B6235}" destId="{BCE2513B-4E96-446C-9D0F-F50A3547A873}" srcOrd="0" destOrd="0" presId="urn:microsoft.com/office/officeart/2005/8/layout/hierarchy3"/>
    <dgm:cxn modelId="{77C7C5A6-C7D8-4997-B3CE-D4DCB6F9C2C6}" type="presParOf" srcId="{E529872B-8BFD-438D-BB39-58EEC82B6235}" destId="{708BFB54-310E-476C-9A2C-1615972A6837}" srcOrd="1" destOrd="0" presId="urn:microsoft.com/office/officeart/2005/8/layout/hierarchy3"/>
    <dgm:cxn modelId="{244E9CDA-4B3B-485D-AC8D-F95EF561DADC}" type="presParOf" srcId="{13D8F9EF-AFDD-4F24-8D64-F9C945708929}" destId="{81C2A0E2-F87F-41EF-B405-EA24EE476780}" srcOrd="1" destOrd="0" presId="urn:microsoft.com/office/officeart/2005/8/layout/hierarchy3"/>
    <dgm:cxn modelId="{6BDABD09-67E5-401E-A29A-EFBEFCA9AC37}" type="presParOf" srcId="{81C2A0E2-F87F-41EF-B405-EA24EE476780}" destId="{8E696E72-3F15-4DCA-A3E9-D3CCF2ED0E22}" srcOrd="0" destOrd="0" presId="urn:microsoft.com/office/officeart/2005/8/layout/hierarchy3"/>
    <dgm:cxn modelId="{2E9DF81D-6544-4AEC-ABA8-CD9786696B8A}" type="presParOf" srcId="{8E696E72-3F15-4DCA-A3E9-D3CCF2ED0E22}" destId="{72A8FC71-9080-461F-9FC9-A5C8A50B51BB}" srcOrd="0" destOrd="0" presId="urn:microsoft.com/office/officeart/2005/8/layout/hierarchy3"/>
    <dgm:cxn modelId="{48BBE2E3-0E8D-4AFF-B106-03336A3AE762}" type="presParOf" srcId="{8E696E72-3F15-4DCA-A3E9-D3CCF2ED0E22}" destId="{1E3E3E80-B230-4FE5-8049-D4BE6BBBE8F0}" srcOrd="1" destOrd="0" presId="urn:microsoft.com/office/officeart/2005/8/layout/hierarchy3"/>
    <dgm:cxn modelId="{43FB63F9-B907-41EE-9077-8E90E44B26DF}" type="presParOf" srcId="{81C2A0E2-F87F-41EF-B405-EA24EE476780}" destId="{6B18395F-1C28-4729-AE36-CB5D4C2FF703}" srcOrd="1" destOrd="0" presId="urn:microsoft.com/office/officeart/2005/8/layout/hierarchy3"/>
    <dgm:cxn modelId="{95AC7217-2681-4610-B50A-CB20E06EDF4E}" type="presParOf" srcId="{6B18395F-1C28-4729-AE36-CB5D4C2FF703}" destId="{83EA8C91-6A44-4E54-9F67-65BA6028AA36}" srcOrd="0" destOrd="0" presId="urn:microsoft.com/office/officeart/2005/8/layout/hierarchy3"/>
    <dgm:cxn modelId="{21FB164F-0834-4FA9-8227-D7A89C7AF538}" type="presParOf" srcId="{6B18395F-1C28-4729-AE36-CB5D4C2FF703}" destId="{02839A5C-3DA1-4239-9AF3-93A48EF0FA3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526940-6555-4BD9-8ABB-98AF36B110CE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9EE94308-FAEB-4408-B7A6-FF2E8F179101}">
      <dgm:prSet phldrT="[Metin]"/>
      <dgm:spPr/>
      <dgm:t>
        <a:bodyPr/>
        <a:lstStyle/>
        <a:p>
          <a:r>
            <a:rPr lang="tr-TR" dirty="0"/>
            <a:t>Kur’ân ve Sünnette </a:t>
          </a:r>
          <a:r>
            <a:rPr lang="tr-TR" dirty="0" err="1"/>
            <a:t>CİHAD’ın</a:t>
          </a:r>
          <a:r>
            <a:rPr lang="tr-TR" dirty="0"/>
            <a:t> farklı anlamları:</a:t>
          </a:r>
        </a:p>
      </dgm:t>
    </dgm:pt>
    <dgm:pt modelId="{29DA1E60-2BF8-4ABD-B178-FBE40E05574B}" type="parTrans" cxnId="{0BBBE417-9D02-4C8D-B14E-56970EB09265}">
      <dgm:prSet/>
      <dgm:spPr/>
      <dgm:t>
        <a:bodyPr/>
        <a:lstStyle/>
        <a:p>
          <a:endParaRPr lang="tr-TR"/>
        </a:p>
      </dgm:t>
    </dgm:pt>
    <dgm:pt modelId="{F2E5D100-816D-4772-97AE-CACCA81D53B7}" type="sibTrans" cxnId="{0BBBE417-9D02-4C8D-B14E-56970EB09265}">
      <dgm:prSet/>
      <dgm:spPr/>
      <dgm:t>
        <a:bodyPr/>
        <a:lstStyle/>
        <a:p>
          <a:endParaRPr lang="tr-TR"/>
        </a:p>
      </dgm:t>
    </dgm:pt>
    <dgm:pt modelId="{CACBB81F-6B21-4E84-A24C-396C9FA5EA81}">
      <dgm:prSet phldrT="[Metin]"/>
      <dgm:spPr/>
      <dgm:t>
        <a:bodyPr/>
        <a:lstStyle/>
        <a:p>
          <a:r>
            <a:rPr lang="tr-TR" dirty="0"/>
            <a:t>İlmî, fikrî ve entelektüel çalışmalardır.</a:t>
          </a:r>
        </a:p>
      </dgm:t>
    </dgm:pt>
    <dgm:pt modelId="{3BC37D02-627D-4259-A27C-CB8D9940A65B}" type="parTrans" cxnId="{EDF5A0A8-171A-421B-89B8-429F95F3F275}">
      <dgm:prSet/>
      <dgm:spPr/>
      <dgm:t>
        <a:bodyPr/>
        <a:lstStyle/>
        <a:p>
          <a:endParaRPr lang="tr-TR"/>
        </a:p>
      </dgm:t>
    </dgm:pt>
    <dgm:pt modelId="{A8EB2517-94DD-497F-8976-46BEAA39EF1D}" type="sibTrans" cxnId="{EDF5A0A8-171A-421B-89B8-429F95F3F275}">
      <dgm:prSet/>
      <dgm:spPr/>
      <dgm:t>
        <a:bodyPr/>
        <a:lstStyle/>
        <a:p>
          <a:endParaRPr lang="tr-TR"/>
        </a:p>
      </dgm:t>
    </dgm:pt>
    <dgm:pt modelId="{F564D63F-3556-4004-871E-D95F2F177852}">
      <dgm:prSet phldrT="[Metin]"/>
      <dgm:spPr/>
      <dgm:t>
        <a:bodyPr/>
        <a:lstStyle/>
        <a:p>
          <a:r>
            <a:rPr lang="tr-TR" dirty="0"/>
            <a:t>İnsanlara hizmet etmek ve haksızlıkla mücadele etmek.</a:t>
          </a:r>
        </a:p>
      </dgm:t>
    </dgm:pt>
    <dgm:pt modelId="{91E7AA1F-CB37-49A9-879E-A020752F1819}" type="parTrans" cxnId="{761739BA-FF3D-421D-AC22-61546524899D}">
      <dgm:prSet/>
      <dgm:spPr/>
      <dgm:t>
        <a:bodyPr/>
        <a:lstStyle/>
        <a:p>
          <a:endParaRPr lang="tr-TR"/>
        </a:p>
      </dgm:t>
    </dgm:pt>
    <dgm:pt modelId="{8E459686-49D5-4CB2-9047-40F1B5A13AEC}" type="sibTrans" cxnId="{761739BA-FF3D-421D-AC22-61546524899D}">
      <dgm:prSet/>
      <dgm:spPr/>
      <dgm:t>
        <a:bodyPr/>
        <a:lstStyle/>
        <a:p>
          <a:endParaRPr lang="tr-TR"/>
        </a:p>
      </dgm:t>
    </dgm:pt>
    <dgm:pt modelId="{1A31AC96-0D56-4BFF-807D-9FA5F135E7F3}">
      <dgm:prSet/>
      <dgm:spPr/>
      <dgm:t>
        <a:bodyPr/>
        <a:lstStyle/>
        <a:p>
          <a:r>
            <a:rPr lang="tr-TR" dirty="0"/>
            <a:t>Savaş ve savunmadır.</a:t>
          </a:r>
        </a:p>
      </dgm:t>
    </dgm:pt>
    <dgm:pt modelId="{B1ED730F-7D03-4E22-BE50-DC2E297205F8}" type="parTrans" cxnId="{663A1B1D-A25F-4D61-BFB0-D46E7340E9DB}">
      <dgm:prSet/>
      <dgm:spPr/>
      <dgm:t>
        <a:bodyPr/>
        <a:lstStyle/>
        <a:p>
          <a:endParaRPr lang="tr-TR"/>
        </a:p>
      </dgm:t>
    </dgm:pt>
    <dgm:pt modelId="{D8E5051F-46EE-45BD-8662-A0E35B06AEC0}" type="sibTrans" cxnId="{663A1B1D-A25F-4D61-BFB0-D46E7340E9DB}">
      <dgm:prSet/>
      <dgm:spPr/>
      <dgm:t>
        <a:bodyPr/>
        <a:lstStyle/>
        <a:p>
          <a:endParaRPr lang="tr-TR"/>
        </a:p>
      </dgm:t>
    </dgm:pt>
    <dgm:pt modelId="{ECA90F4D-4488-4070-8F1C-DA69996349D3}">
      <dgm:prSet/>
      <dgm:spPr/>
      <dgm:t>
        <a:bodyPr/>
        <a:lstStyle/>
        <a:p>
          <a:r>
            <a:rPr lang="tr-TR" dirty="0"/>
            <a:t>Nefis ve şeytanla mücadele/</a:t>
          </a:r>
          <a:r>
            <a:rPr lang="tr-TR" dirty="0" err="1"/>
            <a:t>mücahededir</a:t>
          </a:r>
          <a:r>
            <a:rPr lang="tr-TR" dirty="0"/>
            <a:t>.</a:t>
          </a:r>
        </a:p>
      </dgm:t>
    </dgm:pt>
    <dgm:pt modelId="{8A9DE5F6-BAF5-41C0-8D08-FFC10EF49B05}" type="parTrans" cxnId="{E4B08E00-B1BB-4854-B0B5-804B442058A9}">
      <dgm:prSet/>
      <dgm:spPr/>
      <dgm:t>
        <a:bodyPr/>
        <a:lstStyle/>
        <a:p>
          <a:endParaRPr lang="tr-TR"/>
        </a:p>
      </dgm:t>
    </dgm:pt>
    <dgm:pt modelId="{AC3493B1-9AEA-47AC-9B11-DDBB5ABD55B4}" type="sibTrans" cxnId="{E4B08E00-B1BB-4854-B0B5-804B442058A9}">
      <dgm:prSet/>
      <dgm:spPr/>
      <dgm:t>
        <a:bodyPr/>
        <a:lstStyle/>
        <a:p>
          <a:endParaRPr lang="tr-TR"/>
        </a:p>
      </dgm:t>
    </dgm:pt>
    <dgm:pt modelId="{925BD936-27D0-4A12-81FB-EEFCF346A0CB}" type="pres">
      <dgm:prSet presAssocID="{B9526940-6555-4BD9-8ABB-98AF36B110C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B75BDE4-9BCA-47C3-980B-20620AB9B593}" type="pres">
      <dgm:prSet presAssocID="{9EE94308-FAEB-4408-B7A6-FF2E8F179101}" presName="root" presStyleCnt="0"/>
      <dgm:spPr/>
    </dgm:pt>
    <dgm:pt modelId="{67687D5C-107C-4901-88D6-E9D2D3F91489}" type="pres">
      <dgm:prSet presAssocID="{9EE94308-FAEB-4408-B7A6-FF2E8F179101}" presName="rootComposite" presStyleCnt="0"/>
      <dgm:spPr/>
    </dgm:pt>
    <dgm:pt modelId="{00E1E566-2966-4532-8ACE-40A2100C2951}" type="pres">
      <dgm:prSet presAssocID="{9EE94308-FAEB-4408-B7A6-FF2E8F179101}" presName="rootText" presStyleLbl="node1" presStyleIdx="0" presStyleCnt="1" custScaleX="495518"/>
      <dgm:spPr/>
    </dgm:pt>
    <dgm:pt modelId="{3CA1CA86-619B-4943-920D-093C479F0D08}" type="pres">
      <dgm:prSet presAssocID="{9EE94308-FAEB-4408-B7A6-FF2E8F179101}" presName="rootConnector" presStyleLbl="node1" presStyleIdx="0" presStyleCnt="1"/>
      <dgm:spPr/>
    </dgm:pt>
    <dgm:pt modelId="{819E9F05-6CE1-421C-9C78-BF5F78FE2BD4}" type="pres">
      <dgm:prSet presAssocID="{9EE94308-FAEB-4408-B7A6-FF2E8F179101}" presName="childShape" presStyleCnt="0"/>
      <dgm:spPr/>
    </dgm:pt>
    <dgm:pt modelId="{9560A9E0-9F68-4B09-AAB4-F2AB29B14D95}" type="pres">
      <dgm:prSet presAssocID="{B1ED730F-7D03-4E22-BE50-DC2E297205F8}" presName="Name13" presStyleLbl="parChTrans1D2" presStyleIdx="0" presStyleCnt="4"/>
      <dgm:spPr/>
    </dgm:pt>
    <dgm:pt modelId="{4C0EE766-4005-4DB3-9885-BCEA00651943}" type="pres">
      <dgm:prSet presAssocID="{1A31AC96-0D56-4BFF-807D-9FA5F135E7F3}" presName="childText" presStyleLbl="bgAcc1" presStyleIdx="0" presStyleCnt="4" custScaleX="468972">
        <dgm:presLayoutVars>
          <dgm:bulletEnabled val="1"/>
        </dgm:presLayoutVars>
      </dgm:prSet>
      <dgm:spPr/>
    </dgm:pt>
    <dgm:pt modelId="{70C6E8C3-7D44-4824-B18A-EB1FB4089369}" type="pres">
      <dgm:prSet presAssocID="{8A9DE5F6-BAF5-41C0-8D08-FFC10EF49B05}" presName="Name13" presStyleLbl="parChTrans1D2" presStyleIdx="1" presStyleCnt="4"/>
      <dgm:spPr/>
    </dgm:pt>
    <dgm:pt modelId="{002C62E1-DAF7-42BA-8557-AACB4FE0305E}" type="pres">
      <dgm:prSet presAssocID="{ECA90F4D-4488-4070-8F1C-DA69996349D3}" presName="childText" presStyleLbl="bgAcc1" presStyleIdx="1" presStyleCnt="4" custScaleX="468972">
        <dgm:presLayoutVars>
          <dgm:bulletEnabled val="1"/>
        </dgm:presLayoutVars>
      </dgm:prSet>
      <dgm:spPr/>
    </dgm:pt>
    <dgm:pt modelId="{C59F65D4-C712-4D3E-9095-68F260C9E67B}" type="pres">
      <dgm:prSet presAssocID="{3BC37D02-627D-4259-A27C-CB8D9940A65B}" presName="Name13" presStyleLbl="parChTrans1D2" presStyleIdx="2" presStyleCnt="4"/>
      <dgm:spPr/>
    </dgm:pt>
    <dgm:pt modelId="{D7B2C9A9-A960-4726-A948-638467AB9FD1}" type="pres">
      <dgm:prSet presAssocID="{CACBB81F-6B21-4E84-A24C-396C9FA5EA81}" presName="childText" presStyleLbl="bgAcc1" presStyleIdx="2" presStyleCnt="4" custScaleX="468972">
        <dgm:presLayoutVars>
          <dgm:bulletEnabled val="1"/>
        </dgm:presLayoutVars>
      </dgm:prSet>
      <dgm:spPr/>
    </dgm:pt>
    <dgm:pt modelId="{E88E5106-D82F-4C85-AF48-67832A717D2D}" type="pres">
      <dgm:prSet presAssocID="{91E7AA1F-CB37-49A9-879E-A020752F1819}" presName="Name13" presStyleLbl="parChTrans1D2" presStyleIdx="3" presStyleCnt="4"/>
      <dgm:spPr/>
    </dgm:pt>
    <dgm:pt modelId="{D8F30500-27C9-46C2-A31B-F80FBBFECDBE}" type="pres">
      <dgm:prSet presAssocID="{F564D63F-3556-4004-871E-D95F2F177852}" presName="childText" presStyleLbl="bgAcc1" presStyleIdx="3" presStyleCnt="4" custScaleX="468972">
        <dgm:presLayoutVars>
          <dgm:bulletEnabled val="1"/>
        </dgm:presLayoutVars>
      </dgm:prSet>
      <dgm:spPr/>
    </dgm:pt>
  </dgm:ptLst>
  <dgm:cxnLst>
    <dgm:cxn modelId="{E4B08E00-B1BB-4854-B0B5-804B442058A9}" srcId="{9EE94308-FAEB-4408-B7A6-FF2E8F179101}" destId="{ECA90F4D-4488-4070-8F1C-DA69996349D3}" srcOrd="1" destOrd="0" parTransId="{8A9DE5F6-BAF5-41C0-8D08-FFC10EF49B05}" sibTransId="{AC3493B1-9AEA-47AC-9B11-DDBB5ABD55B4}"/>
    <dgm:cxn modelId="{78CBF707-FD2F-4997-BF2D-5B6C671DD6E4}" type="presOf" srcId="{1A31AC96-0D56-4BFF-807D-9FA5F135E7F3}" destId="{4C0EE766-4005-4DB3-9885-BCEA00651943}" srcOrd="0" destOrd="0" presId="urn:microsoft.com/office/officeart/2005/8/layout/hierarchy3"/>
    <dgm:cxn modelId="{0BBBE417-9D02-4C8D-B14E-56970EB09265}" srcId="{B9526940-6555-4BD9-8ABB-98AF36B110CE}" destId="{9EE94308-FAEB-4408-B7A6-FF2E8F179101}" srcOrd="0" destOrd="0" parTransId="{29DA1E60-2BF8-4ABD-B178-FBE40E05574B}" sibTransId="{F2E5D100-816D-4772-97AE-CACCA81D53B7}"/>
    <dgm:cxn modelId="{39070E1A-0894-457D-BB88-0ADDBBFF07B7}" type="presOf" srcId="{ECA90F4D-4488-4070-8F1C-DA69996349D3}" destId="{002C62E1-DAF7-42BA-8557-AACB4FE0305E}" srcOrd="0" destOrd="0" presId="urn:microsoft.com/office/officeart/2005/8/layout/hierarchy3"/>
    <dgm:cxn modelId="{663A1B1D-A25F-4D61-BFB0-D46E7340E9DB}" srcId="{9EE94308-FAEB-4408-B7A6-FF2E8F179101}" destId="{1A31AC96-0D56-4BFF-807D-9FA5F135E7F3}" srcOrd="0" destOrd="0" parTransId="{B1ED730F-7D03-4E22-BE50-DC2E297205F8}" sibTransId="{D8E5051F-46EE-45BD-8662-A0E35B06AEC0}"/>
    <dgm:cxn modelId="{9B391033-712F-4912-BB0D-BE13FBD01750}" type="presOf" srcId="{3BC37D02-627D-4259-A27C-CB8D9940A65B}" destId="{C59F65D4-C712-4D3E-9095-68F260C9E67B}" srcOrd="0" destOrd="0" presId="urn:microsoft.com/office/officeart/2005/8/layout/hierarchy3"/>
    <dgm:cxn modelId="{4D162D36-1984-422A-AD15-8F86DCCD3A0C}" type="presOf" srcId="{B9526940-6555-4BD9-8ABB-98AF36B110CE}" destId="{925BD936-27D0-4A12-81FB-EEFCF346A0CB}" srcOrd="0" destOrd="0" presId="urn:microsoft.com/office/officeart/2005/8/layout/hierarchy3"/>
    <dgm:cxn modelId="{DFC71E5B-38C2-42FE-AF0A-8512B11B059B}" type="presOf" srcId="{B1ED730F-7D03-4E22-BE50-DC2E297205F8}" destId="{9560A9E0-9F68-4B09-AAB4-F2AB29B14D95}" srcOrd="0" destOrd="0" presId="urn:microsoft.com/office/officeart/2005/8/layout/hierarchy3"/>
    <dgm:cxn modelId="{FEE63174-FAB8-4A70-ABEB-130D349B7E83}" type="presOf" srcId="{9EE94308-FAEB-4408-B7A6-FF2E8F179101}" destId="{3CA1CA86-619B-4943-920D-093C479F0D08}" srcOrd="1" destOrd="0" presId="urn:microsoft.com/office/officeart/2005/8/layout/hierarchy3"/>
    <dgm:cxn modelId="{C60B598B-6829-482C-91A5-46E7A4293F40}" type="presOf" srcId="{F564D63F-3556-4004-871E-D95F2F177852}" destId="{D8F30500-27C9-46C2-A31B-F80FBBFECDBE}" srcOrd="0" destOrd="0" presId="urn:microsoft.com/office/officeart/2005/8/layout/hierarchy3"/>
    <dgm:cxn modelId="{EDF5A0A8-171A-421B-89B8-429F95F3F275}" srcId="{9EE94308-FAEB-4408-B7A6-FF2E8F179101}" destId="{CACBB81F-6B21-4E84-A24C-396C9FA5EA81}" srcOrd="2" destOrd="0" parTransId="{3BC37D02-627D-4259-A27C-CB8D9940A65B}" sibTransId="{A8EB2517-94DD-497F-8976-46BEAA39EF1D}"/>
    <dgm:cxn modelId="{127DB3AA-35F8-43CA-A455-B3253CE3AC20}" type="presOf" srcId="{9EE94308-FAEB-4408-B7A6-FF2E8F179101}" destId="{00E1E566-2966-4532-8ACE-40A2100C2951}" srcOrd="0" destOrd="0" presId="urn:microsoft.com/office/officeart/2005/8/layout/hierarchy3"/>
    <dgm:cxn modelId="{833598AF-04DD-4F6B-A114-07AD55462586}" type="presOf" srcId="{91E7AA1F-CB37-49A9-879E-A020752F1819}" destId="{E88E5106-D82F-4C85-AF48-67832A717D2D}" srcOrd="0" destOrd="0" presId="urn:microsoft.com/office/officeart/2005/8/layout/hierarchy3"/>
    <dgm:cxn modelId="{32A584B6-DA83-4749-A909-281EA937EF66}" type="presOf" srcId="{CACBB81F-6B21-4E84-A24C-396C9FA5EA81}" destId="{D7B2C9A9-A960-4726-A948-638467AB9FD1}" srcOrd="0" destOrd="0" presId="urn:microsoft.com/office/officeart/2005/8/layout/hierarchy3"/>
    <dgm:cxn modelId="{761739BA-FF3D-421D-AC22-61546524899D}" srcId="{9EE94308-FAEB-4408-B7A6-FF2E8F179101}" destId="{F564D63F-3556-4004-871E-D95F2F177852}" srcOrd="3" destOrd="0" parTransId="{91E7AA1F-CB37-49A9-879E-A020752F1819}" sibTransId="{8E459686-49D5-4CB2-9047-40F1B5A13AEC}"/>
    <dgm:cxn modelId="{97A600CE-0FD7-48B2-8977-DBCC5DE7A92B}" type="presOf" srcId="{8A9DE5F6-BAF5-41C0-8D08-FFC10EF49B05}" destId="{70C6E8C3-7D44-4824-B18A-EB1FB4089369}" srcOrd="0" destOrd="0" presId="urn:microsoft.com/office/officeart/2005/8/layout/hierarchy3"/>
    <dgm:cxn modelId="{67FD5396-716D-4561-9A13-16A8658C149F}" type="presParOf" srcId="{925BD936-27D0-4A12-81FB-EEFCF346A0CB}" destId="{0B75BDE4-9BCA-47C3-980B-20620AB9B593}" srcOrd="0" destOrd="0" presId="urn:microsoft.com/office/officeart/2005/8/layout/hierarchy3"/>
    <dgm:cxn modelId="{BFF4FD4A-50DC-4B41-A990-05536E8F741E}" type="presParOf" srcId="{0B75BDE4-9BCA-47C3-980B-20620AB9B593}" destId="{67687D5C-107C-4901-88D6-E9D2D3F91489}" srcOrd="0" destOrd="0" presId="urn:microsoft.com/office/officeart/2005/8/layout/hierarchy3"/>
    <dgm:cxn modelId="{6F7510DD-8D30-4474-8CC1-9FE525CA34DB}" type="presParOf" srcId="{67687D5C-107C-4901-88D6-E9D2D3F91489}" destId="{00E1E566-2966-4532-8ACE-40A2100C2951}" srcOrd="0" destOrd="0" presId="urn:microsoft.com/office/officeart/2005/8/layout/hierarchy3"/>
    <dgm:cxn modelId="{F6B014D8-662E-4D79-8A60-851912D4973C}" type="presParOf" srcId="{67687D5C-107C-4901-88D6-E9D2D3F91489}" destId="{3CA1CA86-619B-4943-920D-093C479F0D08}" srcOrd="1" destOrd="0" presId="urn:microsoft.com/office/officeart/2005/8/layout/hierarchy3"/>
    <dgm:cxn modelId="{AC87E215-0C62-4495-97C4-F3F6C85A7C8E}" type="presParOf" srcId="{0B75BDE4-9BCA-47C3-980B-20620AB9B593}" destId="{819E9F05-6CE1-421C-9C78-BF5F78FE2BD4}" srcOrd="1" destOrd="0" presId="urn:microsoft.com/office/officeart/2005/8/layout/hierarchy3"/>
    <dgm:cxn modelId="{657A07BC-DE44-4EC0-9D8A-58A5C9BED01D}" type="presParOf" srcId="{819E9F05-6CE1-421C-9C78-BF5F78FE2BD4}" destId="{9560A9E0-9F68-4B09-AAB4-F2AB29B14D95}" srcOrd="0" destOrd="0" presId="urn:microsoft.com/office/officeart/2005/8/layout/hierarchy3"/>
    <dgm:cxn modelId="{465B06DE-C8D0-4E56-92FF-B912E3A716DA}" type="presParOf" srcId="{819E9F05-6CE1-421C-9C78-BF5F78FE2BD4}" destId="{4C0EE766-4005-4DB3-9885-BCEA00651943}" srcOrd="1" destOrd="0" presId="urn:microsoft.com/office/officeart/2005/8/layout/hierarchy3"/>
    <dgm:cxn modelId="{D1C57556-4F32-4E67-BFAA-51DF714A084B}" type="presParOf" srcId="{819E9F05-6CE1-421C-9C78-BF5F78FE2BD4}" destId="{70C6E8C3-7D44-4824-B18A-EB1FB4089369}" srcOrd="2" destOrd="0" presId="urn:microsoft.com/office/officeart/2005/8/layout/hierarchy3"/>
    <dgm:cxn modelId="{D936C8C3-7CB2-487A-8841-CD19CE85DA93}" type="presParOf" srcId="{819E9F05-6CE1-421C-9C78-BF5F78FE2BD4}" destId="{002C62E1-DAF7-42BA-8557-AACB4FE0305E}" srcOrd="3" destOrd="0" presId="urn:microsoft.com/office/officeart/2005/8/layout/hierarchy3"/>
    <dgm:cxn modelId="{B34849AF-6A32-4E91-9B47-30C8375EAD50}" type="presParOf" srcId="{819E9F05-6CE1-421C-9C78-BF5F78FE2BD4}" destId="{C59F65D4-C712-4D3E-9095-68F260C9E67B}" srcOrd="4" destOrd="0" presId="urn:microsoft.com/office/officeart/2005/8/layout/hierarchy3"/>
    <dgm:cxn modelId="{546A7AFF-00F5-4BA3-B8B9-6CE9A80E8848}" type="presParOf" srcId="{819E9F05-6CE1-421C-9C78-BF5F78FE2BD4}" destId="{D7B2C9A9-A960-4726-A948-638467AB9FD1}" srcOrd="5" destOrd="0" presId="urn:microsoft.com/office/officeart/2005/8/layout/hierarchy3"/>
    <dgm:cxn modelId="{370EFB59-08CD-4C31-B0AC-38D02BE7A64E}" type="presParOf" srcId="{819E9F05-6CE1-421C-9C78-BF5F78FE2BD4}" destId="{E88E5106-D82F-4C85-AF48-67832A717D2D}" srcOrd="6" destOrd="0" presId="urn:microsoft.com/office/officeart/2005/8/layout/hierarchy3"/>
    <dgm:cxn modelId="{06D19BA4-33CB-40D8-B362-C0A0B36A8EAB}" type="presParOf" srcId="{819E9F05-6CE1-421C-9C78-BF5F78FE2BD4}" destId="{D8F30500-27C9-46C2-A31B-F80FBBFECDBE}" srcOrd="7" destOrd="0" presId="urn:microsoft.com/office/officeart/2005/8/layout/hierarchy3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8B8335-1B12-48D0-B1B4-27B1AEA3B2D7}">
      <dsp:nvSpPr>
        <dsp:cNvPr id="0" name=""/>
        <dsp:cNvSpPr/>
      </dsp:nvSpPr>
      <dsp:spPr>
        <a:xfrm>
          <a:off x="1488" y="381744"/>
          <a:ext cx="5417343" cy="2708671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6500" kern="1200" dirty="0"/>
            <a:t>Siyer</a:t>
          </a:r>
        </a:p>
      </dsp:txBody>
      <dsp:txXfrm>
        <a:off x="80822" y="461078"/>
        <a:ext cx="5258675" cy="2550003"/>
      </dsp:txXfrm>
    </dsp:sp>
    <dsp:sp modelId="{BCE2513B-4E96-446C-9D0F-F50A3547A873}">
      <dsp:nvSpPr>
        <dsp:cNvPr id="0" name=""/>
        <dsp:cNvSpPr/>
      </dsp:nvSpPr>
      <dsp:spPr>
        <a:xfrm>
          <a:off x="543222" y="3090416"/>
          <a:ext cx="541734" cy="20315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1503"/>
              </a:lnTo>
              <a:lnTo>
                <a:pt x="541734" y="2031503"/>
              </a:lnTo>
            </a:path>
          </a:pathLst>
        </a:custGeom>
        <a:noFill/>
        <a:ln w="22225" cap="rnd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8BFB54-310E-476C-9A2C-1615972A6837}">
      <dsp:nvSpPr>
        <dsp:cNvPr id="0" name=""/>
        <dsp:cNvSpPr/>
      </dsp:nvSpPr>
      <dsp:spPr>
        <a:xfrm>
          <a:off x="1084957" y="3767583"/>
          <a:ext cx="4333874" cy="27086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500" kern="1200" dirty="0"/>
            <a:t>Peygamber </a:t>
          </a:r>
          <a:r>
            <a:rPr lang="tr-TR" sz="4500" kern="1200" dirty="0" err="1"/>
            <a:t>Efendimiz’in</a:t>
          </a:r>
          <a:r>
            <a:rPr lang="tr-TR" sz="4500" kern="1200" dirty="0"/>
            <a:t> (</a:t>
          </a:r>
          <a:r>
            <a:rPr lang="tr-TR" sz="4500" kern="1200" dirty="0" err="1"/>
            <a:t>s.a.v</a:t>
          </a:r>
          <a:r>
            <a:rPr lang="tr-TR" sz="4500" kern="1200" dirty="0"/>
            <a:t>.) yaşayış biçimi</a:t>
          </a:r>
        </a:p>
      </dsp:txBody>
      <dsp:txXfrm>
        <a:off x="1164291" y="3846917"/>
        <a:ext cx="4175206" cy="2550003"/>
      </dsp:txXfrm>
    </dsp:sp>
    <dsp:sp modelId="{72A8FC71-9080-461F-9FC9-A5C8A50B51BB}">
      <dsp:nvSpPr>
        <dsp:cNvPr id="0" name=""/>
        <dsp:cNvSpPr/>
      </dsp:nvSpPr>
      <dsp:spPr>
        <a:xfrm>
          <a:off x="6773167" y="381744"/>
          <a:ext cx="5417343" cy="2708671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322999"/>
            <a:satOff val="-19637"/>
            <a:lumOff val="29663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6500" kern="1200" dirty="0" err="1"/>
            <a:t>Megazi</a:t>
          </a:r>
          <a:endParaRPr lang="tr-TR" sz="6500" kern="1200" dirty="0"/>
        </a:p>
      </dsp:txBody>
      <dsp:txXfrm>
        <a:off x="6852501" y="461078"/>
        <a:ext cx="5258675" cy="2550003"/>
      </dsp:txXfrm>
    </dsp:sp>
    <dsp:sp modelId="{83EA8C91-6A44-4E54-9F67-65BA6028AA36}">
      <dsp:nvSpPr>
        <dsp:cNvPr id="0" name=""/>
        <dsp:cNvSpPr/>
      </dsp:nvSpPr>
      <dsp:spPr>
        <a:xfrm>
          <a:off x="7314902" y="3090416"/>
          <a:ext cx="541734" cy="20315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1503"/>
              </a:lnTo>
              <a:lnTo>
                <a:pt x="541734" y="2031503"/>
              </a:lnTo>
            </a:path>
          </a:pathLst>
        </a:custGeom>
        <a:noFill/>
        <a:ln w="22225" cap="rnd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839A5C-3DA1-4239-9AF3-93A48EF0FA36}">
      <dsp:nvSpPr>
        <dsp:cNvPr id="0" name=""/>
        <dsp:cNvSpPr/>
      </dsp:nvSpPr>
      <dsp:spPr>
        <a:xfrm>
          <a:off x="7856636" y="3767583"/>
          <a:ext cx="4333874" cy="27086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6">
              <a:shade val="80000"/>
              <a:hueOff val="322999"/>
              <a:satOff val="-19637"/>
              <a:lumOff val="296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500" kern="1200" dirty="0"/>
            <a:t>Peygamber </a:t>
          </a:r>
          <a:r>
            <a:rPr lang="tr-TR" sz="4500" kern="1200" dirty="0" err="1"/>
            <a:t>Efendimiz’in</a:t>
          </a:r>
          <a:r>
            <a:rPr lang="tr-TR" sz="4500" kern="1200" dirty="0"/>
            <a:t> (</a:t>
          </a:r>
          <a:r>
            <a:rPr lang="tr-TR" sz="4500" kern="1200" dirty="0" err="1"/>
            <a:t>s.a.v</a:t>
          </a:r>
          <a:r>
            <a:rPr lang="tr-TR" sz="4500" kern="1200" dirty="0"/>
            <a:t>.) savaşlarını anlatan kitaplar.</a:t>
          </a:r>
        </a:p>
      </dsp:txBody>
      <dsp:txXfrm>
        <a:off x="7935970" y="3846917"/>
        <a:ext cx="4175206" cy="25500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E1E566-2966-4532-8ACE-40A2100C2951}">
      <dsp:nvSpPr>
        <dsp:cNvPr id="0" name=""/>
        <dsp:cNvSpPr/>
      </dsp:nvSpPr>
      <dsp:spPr>
        <a:xfrm>
          <a:off x="432229" y="0"/>
          <a:ext cx="11327540" cy="1142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535" tIns="59690" rIns="89535" bIns="5969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700" kern="1200" dirty="0"/>
            <a:t>Kur’ân ve Sünnette </a:t>
          </a:r>
          <a:r>
            <a:rPr lang="tr-TR" sz="4700" kern="1200" dirty="0" err="1"/>
            <a:t>CİHAD’ın</a:t>
          </a:r>
          <a:r>
            <a:rPr lang="tr-TR" sz="4700" kern="1200" dirty="0"/>
            <a:t> farklı anlamları:</a:t>
          </a:r>
        </a:p>
      </dsp:txBody>
      <dsp:txXfrm>
        <a:off x="465706" y="33477"/>
        <a:ext cx="11260586" cy="1076045"/>
      </dsp:txXfrm>
    </dsp:sp>
    <dsp:sp modelId="{9560A9E0-9F68-4B09-AAB4-F2AB29B14D95}">
      <dsp:nvSpPr>
        <dsp:cNvPr id="0" name=""/>
        <dsp:cNvSpPr/>
      </dsp:nvSpPr>
      <dsp:spPr>
        <a:xfrm>
          <a:off x="1564983" y="1143000"/>
          <a:ext cx="1132754" cy="8572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7249"/>
              </a:lnTo>
              <a:lnTo>
                <a:pt x="1132754" y="857249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0EE766-4005-4DB3-9885-BCEA00651943}">
      <dsp:nvSpPr>
        <dsp:cNvPr id="0" name=""/>
        <dsp:cNvSpPr/>
      </dsp:nvSpPr>
      <dsp:spPr>
        <a:xfrm>
          <a:off x="2697737" y="1428750"/>
          <a:ext cx="8576559" cy="11429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600" kern="1200" dirty="0"/>
            <a:t>Savaş ve savunmadır.</a:t>
          </a:r>
        </a:p>
      </dsp:txBody>
      <dsp:txXfrm>
        <a:off x="2731214" y="1462227"/>
        <a:ext cx="8509605" cy="1076045"/>
      </dsp:txXfrm>
    </dsp:sp>
    <dsp:sp modelId="{70C6E8C3-7D44-4824-B18A-EB1FB4089369}">
      <dsp:nvSpPr>
        <dsp:cNvPr id="0" name=""/>
        <dsp:cNvSpPr/>
      </dsp:nvSpPr>
      <dsp:spPr>
        <a:xfrm>
          <a:off x="1564983" y="1143000"/>
          <a:ext cx="1132754" cy="2285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5999"/>
              </a:lnTo>
              <a:lnTo>
                <a:pt x="1132754" y="2285999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2C62E1-DAF7-42BA-8557-AACB4FE0305E}">
      <dsp:nvSpPr>
        <dsp:cNvPr id="0" name=""/>
        <dsp:cNvSpPr/>
      </dsp:nvSpPr>
      <dsp:spPr>
        <a:xfrm>
          <a:off x="2697737" y="2857500"/>
          <a:ext cx="8576559" cy="11429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600" kern="1200" dirty="0"/>
            <a:t>Nefis ve şeytanla mücadele/</a:t>
          </a:r>
          <a:r>
            <a:rPr lang="tr-TR" sz="3600" kern="1200" dirty="0" err="1"/>
            <a:t>mücahededir</a:t>
          </a:r>
          <a:r>
            <a:rPr lang="tr-TR" sz="3600" kern="1200" dirty="0"/>
            <a:t>.</a:t>
          </a:r>
        </a:p>
      </dsp:txBody>
      <dsp:txXfrm>
        <a:off x="2731214" y="2890977"/>
        <a:ext cx="8509605" cy="1076045"/>
      </dsp:txXfrm>
    </dsp:sp>
    <dsp:sp modelId="{C59F65D4-C712-4D3E-9095-68F260C9E67B}">
      <dsp:nvSpPr>
        <dsp:cNvPr id="0" name=""/>
        <dsp:cNvSpPr/>
      </dsp:nvSpPr>
      <dsp:spPr>
        <a:xfrm>
          <a:off x="1564983" y="1143000"/>
          <a:ext cx="1132754" cy="3714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14749"/>
              </a:lnTo>
              <a:lnTo>
                <a:pt x="1132754" y="3714749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B2C9A9-A960-4726-A948-638467AB9FD1}">
      <dsp:nvSpPr>
        <dsp:cNvPr id="0" name=""/>
        <dsp:cNvSpPr/>
      </dsp:nvSpPr>
      <dsp:spPr>
        <a:xfrm>
          <a:off x="2697737" y="4286249"/>
          <a:ext cx="8576559" cy="11429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600" kern="1200" dirty="0"/>
            <a:t>İlmî, fikrî ve entelektüel çalışmalardır.</a:t>
          </a:r>
        </a:p>
      </dsp:txBody>
      <dsp:txXfrm>
        <a:off x="2731214" y="4319726"/>
        <a:ext cx="8509605" cy="1076045"/>
      </dsp:txXfrm>
    </dsp:sp>
    <dsp:sp modelId="{E88E5106-D82F-4C85-AF48-67832A717D2D}">
      <dsp:nvSpPr>
        <dsp:cNvPr id="0" name=""/>
        <dsp:cNvSpPr/>
      </dsp:nvSpPr>
      <dsp:spPr>
        <a:xfrm>
          <a:off x="1564983" y="1143000"/>
          <a:ext cx="1132754" cy="51434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43499"/>
              </a:lnTo>
              <a:lnTo>
                <a:pt x="1132754" y="5143499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F30500-27C9-46C2-A31B-F80FBBFECDBE}">
      <dsp:nvSpPr>
        <dsp:cNvPr id="0" name=""/>
        <dsp:cNvSpPr/>
      </dsp:nvSpPr>
      <dsp:spPr>
        <a:xfrm>
          <a:off x="2697737" y="5714999"/>
          <a:ext cx="8576559" cy="11429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600" kern="1200" dirty="0"/>
            <a:t>İnsanlara hizmet etmek ve haksızlıkla mücadele etmek.</a:t>
          </a:r>
        </a:p>
      </dsp:txBody>
      <dsp:txXfrm>
        <a:off x="2731214" y="5748476"/>
        <a:ext cx="8509605" cy="10760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85490-303C-4848-B73A-065CB946B99C}" type="datetimeFigureOut">
              <a:rPr lang="tr-TR" smtClean="0"/>
              <a:t>23.02.2020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FA7D9-4703-429B-B8BF-4F5A2B34CD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75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23.02.2020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142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23.02.2020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000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23.02.2020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713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23.02.2020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262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23.02.2020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094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23.02.2020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159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23.02.2020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154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23.02.2020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61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23.02.2020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220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23.02.2020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24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23.02.2020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152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23.02.2020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491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MVvZ_tuY5Ko?feature=oembed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-340469" y="1711533"/>
            <a:ext cx="12052570" cy="1301457"/>
          </a:xfrm>
        </p:spPr>
        <p:txBody>
          <a:bodyPr>
            <a:noAutofit/>
          </a:bodyPr>
          <a:lstStyle/>
          <a:p>
            <a:pPr algn="ctr"/>
            <a:r>
              <a:rPr lang="tr-TR" sz="5400" cap="none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PEYGAMBERİMİZİN HAYATINDA </a:t>
            </a:r>
            <a:r>
              <a:rPr lang="tr-TR" sz="8800" cap="none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CİHAD</a:t>
            </a:r>
            <a:endParaRPr lang="tr-TR" sz="6600" cap="none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481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10140884-7610-43EA-8D71-76BEC97E6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06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6C0BEE2-0329-402C-BC45-9D33382A48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040" y="1328973"/>
            <a:ext cx="5248458" cy="5101009"/>
          </a:xfrm>
          <a:prstGeom prst="rect">
            <a:avLst/>
          </a:prstGeom>
        </p:spPr>
      </p:pic>
      <p:sp>
        <p:nvSpPr>
          <p:cNvPr id="4" name="Yuvarlatılmış Dikdörtgen 7">
            <a:extLst>
              <a:ext uri="{FF2B5EF4-FFF2-40B4-BE49-F238E27FC236}">
                <a16:creationId xmlns:a16="http://schemas.microsoft.com/office/drawing/2014/main" id="{E448A398-66FF-4013-9E89-F3EAD4BF6668}"/>
              </a:ext>
            </a:extLst>
          </p:cNvPr>
          <p:cNvSpPr/>
          <p:nvPr/>
        </p:nvSpPr>
        <p:spPr>
          <a:xfrm>
            <a:off x="1470490" y="5612859"/>
            <a:ext cx="2588807" cy="8171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dirty="0">
                <a:solidFill>
                  <a:schemeClr val="bg1"/>
                </a:solidFill>
              </a:rPr>
              <a:t>El-EMÎN</a:t>
            </a:r>
            <a:endParaRPr lang="de-DE" sz="5400" dirty="0">
              <a:solidFill>
                <a:schemeClr val="bg1"/>
              </a:solidFill>
            </a:endParaRPr>
          </a:p>
        </p:txBody>
      </p:sp>
      <p:sp>
        <p:nvSpPr>
          <p:cNvPr id="5" name="Yuvarlatılmış Dikdörtgen 2">
            <a:extLst>
              <a:ext uri="{FF2B5EF4-FFF2-40B4-BE49-F238E27FC236}">
                <a16:creationId xmlns:a16="http://schemas.microsoft.com/office/drawing/2014/main" id="{F37B6A5E-81A3-476E-BFCB-EA84619F2D8E}"/>
              </a:ext>
            </a:extLst>
          </p:cNvPr>
          <p:cNvSpPr/>
          <p:nvPr/>
        </p:nvSpPr>
        <p:spPr>
          <a:xfrm>
            <a:off x="2344366" y="262647"/>
            <a:ext cx="7830766" cy="8073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dirty="0"/>
              <a:t>Toplumsal Barış için örnek insan…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90210602-4A17-4851-9BCB-8BA418B9A7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8151" y="1328973"/>
            <a:ext cx="6099666" cy="510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32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Yuvarlatılmış Dikdörtgen 2"/>
          <p:cNvSpPr/>
          <p:nvPr/>
        </p:nvSpPr>
        <p:spPr>
          <a:xfrm>
            <a:off x="5739319" y="1268026"/>
            <a:ext cx="6294740" cy="12003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/>
              <a:t>Ey iman edenler! Sizi elem dolu bir azaptan kurtaracak bir ticaret göstereyim mi size?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38484" y="1268026"/>
            <a:ext cx="5459412" cy="1200329"/>
          </a:xfrm>
          <a:prstGeom prst="rect">
            <a:avLst/>
          </a:prstGeom>
          <a:solidFill>
            <a:schemeClr val="bg2"/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ar-AE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يَٓا اَيُّهَا الَّذ۪ينَ اٰمَنُوا هَلْ اَدُلُّكُمْ عَلٰى تِجَارَةٍ تُنْج۪يكُمْ مِنْ عَذَابٍ اَل۪يمٍ ﴿١٠﴾ </a:t>
            </a:r>
            <a:endParaRPr lang="tr-TR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38484" y="2903706"/>
            <a:ext cx="5459412" cy="1754326"/>
          </a:xfrm>
          <a:prstGeom prst="rect">
            <a:avLst/>
          </a:prstGeom>
          <a:solidFill>
            <a:schemeClr val="bg2"/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ar-AE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تُـؤْمِنُونَ بِاللّٰهِ وَرَسُولِه۪ وَتُجَاهِدُونَ ف۪ي سَب۪يلِ اللّٰهِ بِاَمْوَالِكُمْ وَاَنْفُسِكُمْۜ ذٰلِكُمْ خَيْرٌ لَـكُمْ اِنْ كُنْتُمْ تَعْلَمُونَۙ ﴿١١﴾ </a:t>
            </a:r>
            <a:endParaRPr lang="tr-TR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E14AD172-6B24-4F1F-9398-A8182DE14926}"/>
              </a:ext>
            </a:extLst>
          </p:cNvPr>
          <p:cNvSpPr/>
          <p:nvPr/>
        </p:nvSpPr>
        <p:spPr>
          <a:xfrm>
            <a:off x="138484" y="4941599"/>
            <a:ext cx="5459412" cy="1754326"/>
          </a:xfrm>
          <a:prstGeom prst="rect">
            <a:avLst/>
          </a:prstGeom>
          <a:solidFill>
            <a:schemeClr val="bg2"/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ar-AE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يَغْفِرْ لَـكُمْ ذُنُوبَكُمْ وَيُدْخِلْـكُمْ جَنَّاتٍ تَجْر۪ي مِنْ تَحْتِهَا الْاَنْهَارُ وَمَسَا‌كِنَ طَيِّبَةً ف۪ي جَنَّاتِ عَدْنٍۜ  ذٰلِكَ الْفَوْزُ الْعَظ۪يمُۙ </a:t>
            </a:r>
            <a:r>
              <a:rPr lang="ar-A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﴿١٢﴾ </a:t>
            </a:r>
            <a:endParaRPr lang="tr-TR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9" name="Yuvarlatılmış Dikdörtgen 2">
            <a:extLst>
              <a:ext uri="{FF2B5EF4-FFF2-40B4-BE49-F238E27FC236}">
                <a16:creationId xmlns:a16="http://schemas.microsoft.com/office/drawing/2014/main" id="{76F88E56-57B9-4A75-9529-ADE71133B6E1}"/>
              </a:ext>
            </a:extLst>
          </p:cNvPr>
          <p:cNvSpPr/>
          <p:nvPr/>
        </p:nvSpPr>
        <p:spPr>
          <a:xfrm>
            <a:off x="5739319" y="2903706"/>
            <a:ext cx="6294740" cy="1754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800" dirty="0"/>
              <a:t>Allah'a ve peygamberine inanır, mallarınızla ve canlarınızla Allah yolunda cihat edersiniz. Eğer bilirseniz, bu sizin için çok hayırlıdır. </a:t>
            </a:r>
          </a:p>
        </p:txBody>
      </p:sp>
      <p:sp>
        <p:nvSpPr>
          <p:cNvPr id="10" name="Yuvarlatılmış Dikdörtgen 2">
            <a:extLst>
              <a:ext uri="{FF2B5EF4-FFF2-40B4-BE49-F238E27FC236}">
                <a16:creationId xmlns:a16="http://schemas.microsoft.com/office/drawing/2014/main" id="{99D9C162-1C5C-4E31-BD5B-CB041D2BA5BA}"/>
              </a:ext>
            </a:extLst>
          </p:cNvPr>
          <p:cNvSpPr/>
          <p:nvPr/>
        </p:nvSpPr>
        <p:spPr>
          <a:xfrm>
            <a:off x="5739319" y="4941598"/>
            <a:ext cx="6294740" cy="1754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/>
              <a:t>(Bunu yapınız ki) Allah, günahlarınızı bağışlasın, sizi içinden ırmaklar akan cennetlere ve </a:t>
            </a:r>
            <a:r>
              <a:rPr lang="tr-TR" sz="2400" dirty="0" err="1"/>
              <a:t>Adn</a:t>
            </a:r>
            <a:r>
              <a:rPr lang="tr-TR" sz="2400" dirty="0"/>
              <a:t> cennetlerindeki güzel meskenlere koysun. İşte bu büyük başarıdır. (Saf, Suresi. 10-12) </a:t>
            </a:r>
          </a:p>
        </p:txBody>
      </p:sp>
      <p:sp>
        <p:nvSpPr>
          <p:cNvPr id="11" name="Yuvarlatılmış Dikdörtgen 2">
            <a:extLst>
              <a:ext uri="{FF2B5EF4-FFF2-40B4-BE49-F238E27FC236}">
                <a16:creationId xmlns:a16="http://schemas.microsoft.com/office/drawing/2014/main" id="{B8F93693-45D1-4DAB-892D-D100B41974BE}"/>
              </a:ext>
            </a:extLst>
          </p:cNvPr>
          <p:cNvSpPr/>
          <p:nvPr/>
        </p:nvSpPr>
        <p:spPr>
          <a:xfrm>
            <a:off x="148212" y="162075"/>
            <a:ext cx="11895575" cy="8223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dirty="0"/>
              <a:t>İnsanlar arasında barış, güven ve huzurun sağlanması için son çare savaş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7">
            <a:extLst>
              <a:ext uri="{FF2B5EF4-FFF2-40B4-BE49-F238E27FC236}">
                <a16:creationId xmlns:a16="http://schemas.microsoft.com/office/drawing/2014/main" id="{0FAB633E-7D3A-4517-A534-74F665F4200C}"/>
              </a:ext>
            </a:extLst>
          </p:cNvPr>
          <p:cNvSpPr/>
          <p:nvPr/>
        </p:nvSpPr>
        <p:spPr>
          <a:xfrm>
            <a:off x="6096000" y="787942"/>
            <a:ext cx="5497378" cy="25194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>
                <a:solidFill>
                  <a:schemeClr val="bg1"/>
                </a:solidFill>
              </a:rPr>
              <a:t>Ellerinizle, dillerinizle ve mallarınızla </a:t>
            </a:r>
            <a:r>
              <a:rPr lang="tr-TR" sz="3600" dirty="0" err="1">
                <a:solidFill>
                  <a:schemeClr val="bg1"/>
                </a:solidFill>
              </a:rPr>
              <a:t>cihad</a:t>
            </a:r>
            <a:r>
              <a:rPr lang="tr-TR" sz="3600" dirty="0">
                <a:solidFill>
                  <a:schemeClr val="bg1"/>
                </a:solidFill>
              </a:rPr>
              <a:t> edin.</a:t>
            </a:r>
          </a:p>
          <a:p>
            <a:pPr algn="ctr">
              <a:defRPr/>
            </a:pPr>
            <a:r>
              <a:rPr lang="tr-TR" sz="3600" dirty="0">
                <a:solidFill>
                  <a:schemeClr val="bg1"/>
                </a:solidFill>
              </a:rPr>
              <a:t>(Hadis-i Şerif) </a:t>
            </a:r>
            <a:endParaRPr lang="de-DE" sz="3600" dirty="0">
              <a:solidFill>
                <a:schemeClr val="bg1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5877ED8-A34A-4437-B686-9294A440AF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0638" y="4001518"/>
            <a:ext cx="1780166" cy="2550087"/>
          </a:xfrm>
          <a:prstGeom prst="rect">
            <a:avLst/>
          </a:prstGeom>
        </p:spPr>
      </p:pic>
      <p:sp>
        <p:nvSpPr>
          <p:cNvPr id="4" name="Düşünce Balonu: Bulut 3">
            <a:extLst>
              <a:ext uri="{FF2B5EF4-FFF2-40B4-BE49-F238E27FC236}">
                <a16:creationId xmlns:a16="http://schemas.microsoft.com/office/drawing/2014/main" id="{8DB52259-0836-4F2F-B754-61EA1ABE9E0F}"/>
              </a:ext>
            </a:extLst>
          </p:cNvPr>
          <p:cNvSpPr/>
          <p:nvPr/>
        </p:nvSpPr>
        <p:spPr>
          <a:xfrm>
            <a:off x="107004" y="787942"/>
            <a:ext cx="5087566" cy="2412461"/>
          </a:xfrm>
          <a:prstGeom prst="cloudCallout">
            <a:avLst>
              <a:gd name="adj1" fmla="val 35777"/>
              <a:gd name="adj2" fmla="val 721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Buradaki hadisten ne anlıyorsunuz?</a:t>
            </a:r>
          </a:p>
        </p:txBody>
      </p:sp>
    </p:spTree>
    <p:extLst>
      <p:ext uri="{BB962C8B-B14F-4D97-AF65-F5344CB8AC3E}">
        <p14:creationId xmlns:p14="http://schemas.microsoft.com/office/powerpoint/2010/main" val="330124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yagram 2">
            <a:extLst>
              <a:ext uri="{FF2B5EF4-FFF2-40B4-BE49-F238E27FC236}">
                <a16:creationId xmlns:a16="http://schemas.microsoft.com/office/drawing/2014/main" id="{62C9CD33-DAF0-4A9C-901D-A62139939F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268015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384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8B8335-1B12-48D0-B1B4-27B1AEA3B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408B8335-1B12-48D0-B1B4-27B1AEA3B2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408B8335-1B12-48D0-B1B4-27B1AEA3B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408B8335-1B12-48D0-B1B4-27B1AEA3B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CE2513B-4E96-446C-9D0F-F50A3547A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graphicEl>
                                              <a:dgm id="{BCE2513B-4E96-446C-9D0F-F50A3547A8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BCE2513B-4E96-446C-9D0F-F50A3547A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BCE2513B-4E96-446C-9D0F-F50A3547A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8BFB54-310E-476C-9A2C-1615972A6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dgm id="{708BFB54-310E-476C-9A2C-1615972A68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708BFB54-310E-476C-9A2C-1615972A6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708BFB54-310E-476C-9A2C-1615972A6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2A8FC71-9080-461F-9FC9-A5C8A50B51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graphicEl>
                                              <a:dgm id="{72A8FC71-9080-461F-9FC9-A5C8A50B51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72A8FC71-9080-461F-9FC9-A5C8A50B51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graphicEl>
                                              <a:dgm id="{72A8FC71-9080-461F-9FC9-A5C8A50B51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EA8C91-6A44-4E54-9F67-65BA6028AA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graphicEl>
                                              <a:dgm id="{83EA8C91-6A44-4E54-9F67-65BA6028AA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graphicEl>
                                              <a:dgm id="{83EA8C91-6A44-4E54-9F67-65BA6028AA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graphicEl>
                                              <a:dgm id="{83EA8C91-6A44-4E54-9F67-65BA6028AA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839A5C-3DA1-4239-9AF3-93A48EF0FA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graphicEl>
                                              <a:dgm id="{02839A5C-3DA1-4239-9AF3-93A48EF0FA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dgm id="{02839A5C-3DA1-4239-9AF3-93A48EF0FA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graphicEl>
                                              <a:dgm id="{02839A5C-3DA1-4239-9AF3-93A48EF0FA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>
            <a:extLst>
              <a:ext uri="{FF2B5EF4-FFF2-40B4-BE49-F238E27FC236}">
                <a16:creationId xmlns:a16="http://schemas.microsoft.com/office/drawing/2014/main" id="{B49382CA-806C-461E-BA78-96F7CB311865}"/>
              </a:ext>
            </a:extLst>
          </p:cNvPr>
          <p:cNvSpPr/>
          <p:nvPr/>
        </p:nvSpPr>
        <p:spPr>
          <a:xfrm>
            <a:off x="203030" y="1115439"/>
            <a:ext cx="6411778" cy="53145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600" dirty="0">
                <a:solidFill>
                  <a:schemeClr val="bg1"/>
                </a:solidFill>
              </a:rPr>
              <a:t>Müslümanların bilimsel, </a:t>
            </a:r>
            <a:r>
              <a:rPr lang="tr-TR" sz="3600" dirty="0">
                <a:solidFill>
                  <a:schemeClr val="accent5"/>
                </a:solidFill>
              </a:rPr>
              <a:t>kültürel, </a:t>
            </a:r>
            <a:r>
              <a:rPr lang="tr-TR" sz="3600" dirty="0">
                <a:solidFill>
                  <a:srgbClr val="00B050"/>
                </a:solidFill>
              </a:rPr>
              <a:t>ekonomik, </a:t>
            </a:r>
            <a:r>
              <a:rPr lang="tr-TR" sz="3600" dirty="0">
                <a:solidFill>
                  <a:srgbClr val="FFC000"/>
                </a:solidFill>
              </a:rPr>
              <a:t>ulusal</a:t>
            </a:r>
            <a:r>
              <a:rPr lang="tr-TR" sz="3600" dirty="0">
                <a:solidFill>
                  <a:schemeClr val="bg1"/>
                </a:solidFill>
              </a:rPr>
              <a:t> ve </a:t>
            </a:r>
            <a:r>
              <a:rPr lang="tr-TR" sz="3600" dirty="0">
                <a:solidFill>
                  <a:schemeClr val="bg1">
                    <a:lumMod val="50000"/>
                  </a:schemeClr>
                </a:solidFill>
              </a:rPr>
              <a:t>uluslararası</a:t>
            </a:r>
            <a:r>
              <a:rPr lang="tr-TR" sz="3600" dirty="0">
                <a:solidFill>
                  <a:schemeClr val="bg1"/>
                </a:solidFill>
              </a:rPr>
              <a:t> her türlü başarıya ulaşmak için belirli ilkeler dahilinde ve usulüne uygun olarak </a:t>
            </a:r>
            <a:r>
              <a:rPr lang="tr-TR" sz="3600" dirty="0">
                <a:solidFill>
                  <a:schemeClr val="accent6"/>
                </a:solidFill>
              </a:rPr>
              <a:t>malları, </a:t>
            </a:r>
            <a:r>
              <a:rPr lang="tr-TR" sz="3600" dirty="0">
                <a:solidFill>
                  <a:srgbClr val="C00000"/>
                </a:solidFill>
              </a:rPr>
              <a:t>elleri </a:t>
            </a:r>
            <a:r>
              <a:rPr lang="tr-TR" sz="3600" dirty="0">
                <a:solidFill>
                  <a:schemeClr val="bg1"/>
                </a:solidFill>
              </a:rPr>
              <a:t>ve </a:t>
            </a:r>
            <a:r>
              <a:rPr lang="tr-TR" sz="3600" dirty="0">
                <a:solidFill>
                  <a:srgbClr val="7030A0"/>
                </a:solidFill>
              </a:rPr>
              <a:t>dilleriyle</a:t>
            </a:r>
            <a:r>
              <a:rPr lang="tr-TR" sz="3600" dirty="0">
                <a:solidFill>
                  <a:schemeClr val="bg1"/>
                </a:solidFill>
              </a:rPr>
              <a:t> </a:t>
            </a:r>
            <a:r>
              <a:rPr lang="tr-TR" sz="3600" dirty="0" err="1">
                <a:solidFill>
                  <a:schemeClr val="bg1"/>
                </a:solidFill>
              </a:rPr>
              <a:t>cihad</a:t>
            </a:r>
            <a:r>
              <a:rPr lang="tr-TR" sz="3600" dirty="0">
                <a:solidFill>
                  <a:schemeClr val="bg1"/>
                </a:solidFill>
              </a:rPr>
              <a:t> etmeleri üzerlerine yüklenen önemli bir sorumluluktur.</a:t>
            </a:r>
            <a:endParaRPr lang="de-DE" sz="3600" dirty="0">
              <a:solidFill>
                <a:schemeClr val="bg1"/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10830C5-B578-42F7-B74F-E2CC4C7654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5583" y="1115440"/>
            <a:ext cx="5043387" cy="531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7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>
            <a:extLst>
              <a:ext uri="{FF2B5EF4-FFF2-40B4-BE49-F238E27FC236}">
                <a16:creationId xmlns:a16="http://schemas.microsoft.com/office/drawing/2014/main" id="{6789581B-D309-4301-B801-DB5C2B4642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2065201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221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E1E566-2966-4532-8ACE-40A2100C29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00E1E566-2966-4532-8ACE-40A2100C29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00E1E566-2966-4532-8ACE-40A2100C29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00E1E566-2966-4532-8ACE-40A2100C29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60A9E0-9F68-4B09-AAB4-F2AB29B14D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9560A9E0-9F68-4B09-AAB4-F2AB29B14D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9560A9E0-9F68-4B09-AAB4-F2AB29B14D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9560A9E0-9F68-4B09-AAB4-F2AB29B14D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0EE766-4005-4DB3-9885-BCEA00651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4C0EE766-4005-4DB3-9885-BCEA006519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4C0EE766-4005-4DB3-9885-BCEA00651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4C0EE766-4005-4DB3-9885-BCEA00651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C6E8C3-7D44-4824-B18A-EB1FB4089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70C6E8C3-7D44-4824-B18A-EB1FB40893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70C6E8C3-7D44-4824-B18A-EB1FB4089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70C6E8C3-7D44-4824-B18A-EB1FB4089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2C62E1-DAF7-42BA-8557-AACB4FE030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002C62E1-DAF7-42BA-8557-AACB4FE030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002C62E1-DAF7-42BA-8557-AACB4FE030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002C62E1-DAF7-42BA-8557-AACB4FE030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9F65D4-C712-4D3E-9095-68F260C9E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C59F65D4-C712-4D3E-9095-68F260C9E6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C59F65D4-C712-4D3E-9095-68F260C9E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C59F65D4-C712-4D3E-9095-68F260C9E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B2C9A9-A960-4726-A948-638467AB9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D7B2C9A9-A960-4726-A948-638467AB9F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D7B2C9A9-A960-4726-A948-638467AB9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D7B2C9A9-A960-4726-A948-638467AB9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8E5106-D82F-4C85-AF48-67832A717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E88E5106-D82F-4C85-AF48-67832A717D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E88E5106-D82F-4C85-AF48-67832A717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E88E5106-D82F-4C85-AF48-67832A717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F30500-27C9-46C2-A31B-F80FBBFECD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D8F30500-27C9-46C2-A31B-F80FBBFECD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D8F30500-27C9-46C2-A31B-F80FBBFECD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D8F30500-27C9-46C2-A31B-F80FBBFECD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aydırma: Dikey 3">
            <a:extLst>
              <a:ext uri="{FF2B5EF4-FFF2-40B4-BE49-F238E27FC236}">
                <a16:creationId xmlns:a16="http://schemas.microsoft.com/office/drawing/2014/main" id="{C9047AAD-2AFA-4956-A35E-19A8B8F29ED7}"/>
              </a:ext>
            </a:extLst>
          </p:cNvPr>
          <p:cNvSpPr/>
          <p:nvPr/>
        </p:nvSpPr>
        <p:spPr>
          <a:xfrm>
            <a:off x="2296538" y="1070042"/>
            <a:ext cx="7598923" cy="5072975"/>
          </a:xfrm>
          <a:prstGeom prst="verticalScrol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Özetle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Bir Müslüman olarak sorumluluklarımızı yeri ve zamanı geldikçe en güzel bir şekilde yerine getirmek en büyük mücadeledir. </a:t>
            </a:r>
            <a:endParaRPr lang="de-DE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775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E07A6C23-565A-47DD-9205-16C2E4776544}"/>
              </a:ext>
            </a:extLst>
          </p:cNvPr>
          <p:cNvSpPr/>
          <p:nvPr/>
        </p:nvSpPr>
        <p:spPr>
          <a:xfrm>
            <a:off x="3941916" y="3244334"/>
            <a:ext cx="4308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http://youtube.com/watch?v=MVvZ_tuY5Ko</a:t>
            </a:r>
          </a:p>
        </p:txBody>
      </p:sp>
      <p:pic>
        <p:nvPicPr>
          <p:cNvPr id="3" name="Çevrimiçi Medya 2" title="ZULMￃﾜ ALKIￅﾞLAYAMAM ￅﾞￄﾰￄﾰRￄﾰ - MEHMET AKￄﾰF ERSOY">
            <a:hlinkClick r:id="" action="ppaction://media"/>
            <a:extLst>
              <a:ext uri="{FF2B5EF4-FFF2-40B4-BE49-F238E27FC236}">
                <a16:creationId xmlns:a16="http://schemas.microsoft.com/office/drawing/2014/main" id="{A77DC100-485E-4E54-9481-FD8AC230F7F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67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77F9E492-E5F9-42EF-984F-BC3173412FD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2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65760" y="1698953"/>
            <a:ext cx="5982168" cy="1013800"/>
          </a:xfrm>
        </p:spPr>
        <p:txBody>
          <a:bodyPr>
            <a:normAutofit fontScale="90000"/>
          </a:bodyPr>
          <a:lstStyle/>
          <a:p>
            <a:r>
              <a:rPr lang="tr-TR" sz="4400" b="1" dirty="0">
                <a:solidFill>
                  <a:schemeClr val="accent2">
                    <a:lumMod val="50000"/>
                  </a:schemeClr>
                </a:solidFill>
              </a:rPr>
              <a:t>Neler öğreneceğiz?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82881" y="1589848"/>
            <a:ext cx="11643359" cy="4383116"/>
          </a:xfrm>
        </p:spPr>
        <p:txBody>
          <a:bodyPr>
            <a:normAutofit/>
          </a:bodyPr>
          <a:lstStyle/>
          <a:p>
            <a:r>
              <a:rPr lang="tr-TR" sz="5400" dirty="0">
                <a:solidFill>
                  <a:schemeClr val="accent2">
                    <a:lumMod val="50000"/>
                  </a:schemeClr>
                </a:solidFill>
              </a:rPr>
              <a:t>Cihadın Peygamberimizin hayatında ve İslam davetindeki önemini kavrar.</a:t>
            </a:r>
          </a:p>
        </p:txBody>
      </p:sp>
    </p:spTree>
    <p:extLst>
      <p:ext uri="{BB962C8B-B14F-4D97-AF65-F5344CB8AC3E}">
        <p14:creationId xmlns:p14="http://schemas.microsoft.com/office/powerpoint/2010/main" val="4044009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1899" y="1801227"/>
            <a:ext cx="9260627" cy="3255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Metin kutusu 2"/>
          <p:cNvSpPr txBox="1"/>
          <p:nvPr/>
        </p:nvSpPr>
        <p:spPr>
          <a:xfrm>
            <a:off x="8714051" y="5829263"/>
            <a:ext cx="3034145" cy="83099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23.02.2020</a:t>
            </a:r>
          </a:p>
          <a:p>
            <a:pPr algn="ctr"/>
            <a:r>
              <a:rPr lang="tr-TR" sz="2400" b="1" dirty="0"/>
              <a:t>Tekirdağ/Çerkezköy</a:t>
            </a:r>
          </a:p>
        </p:txBody>
      </p:sp>
    </p:spTree>
    <p:extLst>
      <p:ext uri="{BB962C8B-B14F-4D97-AF65-F5344CB8AC3E}">
        <p14:creationId xmlns:p14="http://schemas.microsoft.com/office/powerpoint/2010/main" val="419958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4B657850-9D64-45B3-A15C-2D2DAF0E90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2164" y="3027270"/>
            <a:ext cx="2305457" cy="3302566"/>
          </a:xfrm>
          <a:prstGeom prst="rect">
            <a:avLst/>
          </a:prstGeom>
        </p:spPr>
      </p:pic>
      <p:sp>
        <p:nvSpPr>
          <p:cNvPr id="5" name="Yuvarlatılmış Dikdörtgen 1">
            <a:extLst>
              <a:ext uri="{FF2B5EF4-FFF2-40B4-BE49-F238E27FC236}">
                <a16:creationId xmlns:a16="http://schemas.microsoft.com/office/drawing/2014/main" id="{BEE094EC-EBFB-4BA5-A339-59B2C791B149}"/>
              </a:ext>
            </a:extLst>
          </p:cNvPr>
          <p:cNvSpPr/>
          <p:nvPr/>
        </p:nvSpPr>
        <p:spPr>
          <a:xfrm>
            <a:off x="612844" y="990228"/>
            <a:ext cx="5739320" cy="2429043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600" dirty="0" err="1">
                <a:solidFill>
                  <a:schemeClr val="tx1"/>
                </a:solidFill>
              </a:rPr>
              <a:t>Cihad</a:t>
            </a:r>
            <a:r>
              <a:rPr lang="tr-TR" sz="3600" dirty="0">
                <a:solidFill>
                  <a:schemeClr val="tx1"/>
                </a:solidFill>
              </a:rPr>
              <a:t> nedir? Bu kavramdan ne anlıyorsunuz?</a:t>
            </a:r>
            <a:endParaRPr lang="de-DE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62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34C5B0B-5D91-4628-8FF0-7A5C21EB9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1434"/>
          </a:xfrm>
          <a:prstGeom prst="rect">
            <a:avLst/>
          </a:prstGeom>
        </p:spPr>
      </p:pic>
      <p:sp>
        <p:nvSpPr>
          <p:cNvPr id="4" name="Ok: Aşağı 3">
            <a:extLst>
              <a:ext uri="{FF2B5EF4-FFF2-40B4-BE49-F238E27FC236}">
                <a16:creationId xmlns:a16="http://schemas.microsoft.com/office/drawing/2014/main" id="{9A4EB1CA-EC41-4A91-B03B-C01C135C7B01}"/>
              </a:ext>
            </a:extLst>
          </p:cNvPr>
          <p:cNvSpPr/>
          <p:nvPr/>
        </p:nvSpPr>
        <p:spPr>
          <a:xfrm rot="16200000">
            <a:off x="3626784" y="4241146"/>
            <a:ext cx="4056459" cy="1352393"/>
          </a:xfrm>
          <a:prstGeom prst="downArrow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6000" dirty="0" err="1"/>
              <a:t>Cihad</a:t>
            </a:r>
            <a:endParaRPr lang="tr-TR" sz="6000" dirty="0"/>
          </a:p>
        </p:txBody>
      </p:sp>
      <p:sp>
        <p:nvSpPr>
          <p:cNvPr id="5" name="Dikdörtgen: Çapraz Köşeleri Yuvarlatılmış 4">
            <a:extLst>
              <a:ext uri="{FF2B5EF4-FFF2-40B4-BE49-F238E27FC236}">
                <a16:creationId xmlns:a16="http://schemas.microsoft.com/office/drawing/2014/main" id="{CF2E8327-088A-4357-A0B0-D7EF6D842449}"/>
              </a:ext>
            </a:extLst>
          </p:cNvPr>
          <p:cNvSpPr/>
          <p:nvPr/>
        </p:nvSpPr>
        <p:spPr>
          <a:xfrm>
            <a:off x="6536987" y="2470826"/>
            <a:ext cx="5515584" cy="118191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/>
              <a:t>Çalışmak, bir işi başarmak için elden gelen bütün gayreti sarf etmektir.</a:t>
            </a:r>
          </a:p>
        </p:txBody>
      </p:sp>
      <p:sp>
        <p:nvSpPr>
          <p:cNvPr id="7" name="Yuvarlatılmış Dikdörtgen 2">
            <a:extLst>
              <a:ext uri="{FF2B5EF4-FFF2-40B4-BE49-F238E27FC236}">
                <a16:creationId xmlns:a16="http://schemas.microsoft.com/office/drawing/2014/main" id="{1B139C03-8A78-41BC-A33D-CC1394F444A3}"/>
              </a:ext>
            </a:extLst>
          </p:cNvPr>
          <p:cNvSpPr/>
          <p:nvPr/>
        </p:nvSpPr>
        <p:spPr>
          <a:xfrm>
            <a:off x="6536986" y="3771390"/>
            <a:ext cx="5515584" cy="28531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tr-TR" sz="2800" dirty="0"/>
              <a:t>Dinî emirleri öğrenip ona göre yaşamak ve başkalarına öğretmek, iyiliği emredip kötülükten sakındırmaya çalışmak, İslam’ı tebliğ etmek, nefse ve dış düşmanlara karşı mücadele etmektir.</a:t>
            </a:r>
          </a:p>
        </p:txBody>
      </p:sp>
    </p:spTree>
    <p:extLst>
      <p:ext uri="{BB962C8B-B14F-4D97-AF65-F5344CB8AC3E}">
        <p14:creationId xmlns:p14="http://schemas.microsoft.com/office/powerpoint/2010/main" val="134638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aydırma: Dikey 1">
            <a:extLst>
              <a:ext uri="{FF2B5EF4-FFF2-40B4-BE49-F238E27FC236}">
                <a16:creationId xmlns:a16="http://schemas.microsoft.com/office/drawing/2014/main" id="{599BF9E9-44E3-4C26-B0CE-3D630C472CCF}"/>
              </a:ext>
            </a:extLst>
          </p:cNvPr>
          <p:cNvSpPr/>
          <p:nvPr/>
        </p:nvSpPr>
        <p:spPr>
          <a:xfrm>
            <a:off x="2822642" y="1259732"/>
            <a:ext cx="6546715" cy="4338536"/>
          </a:xfrm>
          <a:prstGeom prst="vertic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5400" dirty="0" err="1"/>
              <a:t>Cihad</a:t>
            </a:r>
            <a:r>
              <a:rPr lang="tr-TR" sz="5400" dirty="0"/>
              <a:t>, İnsanla İslâm arasındaki engeli kaldırmaktır.</a:t>
            </a:r>
          </a:p>
        </p:txBody>
      </p:sp>
    </p:spTree>
    <p:extLst>
      <p:ext uri="{BB962C8B-B14F-4D97-AF65-F5344CB8AC3E}">
        <p14:creationId xmlns:p14="http://schemas.microsoft.com/office/powerpoint/2010/main" val="82498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FB871B43-52AF-4BB0-86A9-2BF3A7EF49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0933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36C44981-601A-4A7B-80B0-6BA364F5A4EB}"/>
              </a:ext>
            </a:extLst>
          </p:cNvPr>
          <p:cNvSpPr/>
          <p:nvPr/>
        </p:nvSpPr>
        <p:spPr>
          <a:xfrm>
            <a:off x="954307" y="4773816"/>
            <a:ext cx="10283385" cy="1569660"/>
          </a:xfrm>
          <a:prstGeom prst="rect">
            <a:avLst/>
          </a:prstGeom>
          <a:solidFill>
            <a:schemeClr val="bg2"/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AE" sz="48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وَلْتَكُنْ مِنْكُمْ اُمَّةٌ يَدْعُونَ اِلَى الْخَيْرِ </a:t>
            </a:r>
            <a:r>
              <a:rPr lang="ar-AE" sz="4800" dirty="0">
                <a:solidFill>
                  <a:srgbClr val="7030A0"/>
                </a:solidFill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وَيَأْمُرُونَ بِالْمَعْرُوفِ وَيَنْهَوْنَ عَنِ الْمُنْكَرِۜ  </a:t>
            </a:r>
            <a:r>
              <a:rPr lang="ar-AE" sz="48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وَاُو۬لٰٓئِكَ هُمُ الْمُفْلِحُونَ ﴿١٠٤﴾ </a:t>
            </a:r>
            <a:endParaRPr lang="tr-TR" sz="4800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81331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2">
            <a:extLst>
              <a:ext uri="{FF2B5EF4-FFF2-40B4-BE49-F238E27FC236}">
                <a16:creationId xmlns:a16="http://schemas.microsoft.com/office/drawing/2014/main" id="{D96CF865-EE64-4274-AA7B-04E793457B6B}"/>
              </a:ext>
            </a:extLst>
          </p:cNvPr>
          <p:cNvSpPr/>
          <p:nvPr/>
        </p:nvSpPr>
        <p:spPr>
          <a:xfrm>
            <a:off x="116732" y="1417199"/>
            <a:ext cx="6177064" cy="4743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dirty="0"/>
              <a:t>Allah’a inanmak ve O’nun yolunda </a:t>
            </a:r>
            <a:r>
              <a:rPr lang="tr-TR" sz="4800" dirty="0" err="1"/>
              <a:t>cihad</a:t>
            </a:r>
            <a:r>
              <a:rPr lang="tr-TR" sz="4800" dirty="0"/>
              <a:t> etmek amellerin en faziletlilerindendir.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/>
              <a:t>Hadis-i Şerif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E097DF0-A259-4080-9FBD-60FF82E1B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6784" y="1417199"/>
            <a:ext cx="476250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71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DAE72789-7747-45F9-8A94-EA5E7978AB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067" y="1735989"/>
            <a:ext cx="6177064" cy="4708981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E66AFB5D-CD9A-4269-A60F-2ED1EF2FCD76}"/>
              </a:ext>
            </a:extLst>
          </p:cNvPr>
          <p:cNvSpPr/>
          <p:nvPr/>
        </p:nvSpPr>
        <p:spPr>
          <a:xfrm>
            <a:off x="6546716" y="1735990"/>
            <a:ext cx="5457217" cy="4708981"/>
          </a:xfrm>
          <a:prstGeom prst="rect">
            <a:avLst/>
          </a:prstGeom>
          <a:solidFill>
            <a:schemeClr val="bg2"/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AE" sz="5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اُدْعُ اِلٰى سَب۪يلِ رَبِّكَ ب</a:t>
            </a:r>
            <a:r>
              <a:rPr lang="ar-AE" sz="5000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ِالْحِكْمَةِ </a:t>
            </a:r>
            <a:r>
              <a:rPr lang="ar-AE" sz="5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وَ</a:t>
            </a:r>
            <a:r>
              <a:rPr lang="ar-AE" sz="5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الْمَوْعِظَةِ الْحَسَنَةِ </a:t>
            </a:r>
            <a:r>
              <a:rPr lang="ar-AE" sz="5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وَجَادِلْهُمْ بِالَّت۪ي هِيَ </a:t>
            </a:r>
            <a:r>
              <a:rPr lang="ar-AE" sz="5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اَحْسَنُ</a:t>
            </a:r>
            <a:r>
              <a:rPr lang="ar-AE" sz="5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ۜ اِنَّ رَبَّكَ هُوَ اَعْلَمُ بِمَنْ ضَلَّ عَنْ سَب۪يلِه۪ وَهُوَ اَعْلَمُ بِالْمُهْتَد۪ينَ ﴿١٢٥﴾ </a:t>
            </a:r>
            <a:endParaRPr lang="tr-TR" sz="5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4" name="Yuvarlatılmış Dikdörtgen 2">
            <a:extLst>
              <a:ext uri="{FF2B5EF4-FFF2-40B4-BE49-F238E27FC236}">
                <a16:creationId xmlns:a16="http://schemas.microsoft.com/office/drawing/2014/main" id="{435D10A3-5586-423F-94D5-296B3BED7A11}"/>
              </a:ext>
            </a:extLst>
          </p:cNvPr>
          <p:cNvSpPr/>
          <p:nvPr/>
        </p:nvSpPr>
        <p:spPr>
          <a:xfrm>
            <a:off x="188068" y="284336"/>
            <a:ext cx="11815866" cy="9510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dirty="0"/>
              <a:t>Peygamber Efendimiz müşriklerle nasıl mücadele etti?</a:t>
            </a:r>
          </a:p>
        </p:txBody>
      </p:sp>
    </p:spTree>
    <p:extLst>
      <p:ext uri="{BB962C8B-B14F-4D97-AF65-F5344CB8AC3E}">
        <p14:creationId xmlns:p14="http://schemas.microsoft.com/office/powerpoint/2010/main" val="351976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8204C28A-A1A0-40E9-B37F-FEFD8520F36F}"/>
              </a:ext>
            </a:extLst>
          </p:cNvPr>
          <p:cNvSpPr/>
          <p:nvPr/>
        </p:nvSpPr>
        <p:spPr>
          <a:xfrm>
            <a:off x="190837" y="815870"/>
            <a:ext cx="6440656" cy="3785652"/>
          </a:xfrm>
          <a:prstGeom prst="rect">
            <a:avLst/>
          </a:prstGeom>
          <a:solidFill>
            <a:schemeClr val="bg2"/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AE" sz="80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وَاصْبِرْ عَلٰى مَا يَقُولُونَ وَاهْجُرْهُمْ هَجْراً جَم۪يلاً ﴿١٠﴾ </a:t>
            </a:r>
            <a:endParaRPr lang="tr-TR" sz="8000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5" name="Yuvarlatılmış Dikdörtgen 7">
            <a:extLst>
              <a:ext uri="{FF2B5EF4-FFF2-40B4-BE49-F238E27FC236}">
                <a16:creationId xmlns:a16="http://schemas.microsoft.com/office/drawing/2014/main" id="{B0A502CC-84F7-4040-9DC5-DCCA7C4A8CED}"/>
              </a:ext>
            </a:extLst>
          </p:cNvPr>
          <p:cNvSpPr/>
          <p:nvPr/>
        </p:nvSpPr>
        <p:spPr>
          <a:xfrm>
            <a:off x="77821" y="4902740"/>
            <a:ext cx="11984477" cy="11393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dirty="0">
                <a:solidFill>
                  <a:schemeClr val="bg1"/>
                </a:solidFill>
              </a:rPr>
              <a:t>Onların söylediklerine sabret ve onlardan güzellikle ayrıl.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 err="1">
                <a:solidFill>
                  <a:schemeClr val="bg1"/>
                </a:solidFill>
              </a:rPr>
              <a:t>Müzzemmil</a:t>
            </a:r>
            <a:r>
              <a:rPr lang="tr-TR" dirty="0">
                <a:solidFill>
                  <a:schemeClr val="bg1"/>
                </a:solidFill>
              </a:rPr>
              <a:t>, 10 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149B1FEC-58A3-404C-A133-D35AE0F84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8816" y="809625"/>
            <a:ext cx="5233481" cy="378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20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Kar Payı">
  <a:themeElements>
    <a:clrScheme name="Kar Payı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Kar Payı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r Payı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Kar Payı</Template>
  <TotalTime>9406</TotalTime>
  <Words>447</Words>
  <Application>Microsoft Office PowerPoint</Application>
  <PresentationFormat>Geniş ekran</PresentationFormat>
  <Paragraphs>43</Paragraphs>
  <Slides>20</Slides>
  <Notes>0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5" baseType="lpstr">
      <vt:lpstr>Calibri</vt:lpstr>
      <vt:lpstr>Gill Sans MT</vt:lpstr>
      <vt:lpstr>Shaikh Hamdullah Mushaf</vt:lpstr>
      <vt:lpstr>Wingdings 2</vt:lpstr>
      <vt:lpstr>Kar Payı</vt:lpstr>
      <vt:lpstr>PEYGAMBERİMİZİN HAYATINDA CİHAD</vt:lpstr>
      <vt:lpstr>Neler öğreneceğiz?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ALLAH İNANCI VE İNSAN</dc:title>
  <dc:creator>Nurullah Yalçın</dc:creator>
  <cp:lastModifiedBy>DELL</cp:lastModifiedBy>
  <cp:revision>614</cp:revision>
  <dcterms:created xsi:type="dcterms:W3CDTF">2019-07-15T06:01:13Z</dcterms:created>
  <dcterms:modified xsi:type="dcterms:W3CDTF">2020-02-23T19:48:22Z</dcterms:modified>
</cp:coreProperties>
</file>