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94" r:id="rId4"/>
    <p:sldId id="308" r:id="rId5"/>
    <p:sldId id="298" r:id="rId6"/>
    <p:sldId id="295" r:id="rId7"/>
    <p:sldId id="299" r:id="rId8"/>
    <p:sldId id="300" r:id="rId9"/>
    <p:sldId id="301" r:id="rId10"/>
    <p:sldId id="324" r:id="rId11"/>
    <p:sldId id="329" r:id="rId12"/>
    <p:sldId id="309" r:id="rId13"/>
    <p:sldId id="310" r:id="rId14"/>
    <p:sldId id="267" r:id="rId15"/>
    <p:sldId id="268" r:id="rId16"/>
    <p:sldId id="304" r:id="rId17"/>
    <p:sldId id="305" r:id="rId18"/>
    <p:sldId id="311" r:id="rId19"/>
    <p:sldId id="312" r:id="rId20"/>
    <p:sldId id="313" r:id="rId21"/>
    <p:sldId id="303" r:id="rId22"/>
    <p:sldId id="314" r:id="rId23"/>
    <p:sldId id="315" r:id="rId24"/>
    <p:sldId id="302" r:id="rId25"/>
    <p:sldId id="270" r:id="rId26"/>
    <p:sldId id="328" r:id="rId27"/>
    <p:sldId id="325" r:id="rId28"/>
    <p:sldId id="327" r:id="rId29"/>
    <p:sldId id="326" r:id="rId30"/>
    <p:sldId id="273" r:id="rId31"/>
    <p:sldId id="317" r:id="rId32"/>
    <p:sldId id="318" r:id="rId33"/>
    <p:sldId id="319" r:id="rId34"/>
    <p:sldId id="320" r:id="rId35"/>
    <p:sldId id="321" r:id="rId36"/>
    <p:sldId id="322" r:id="rId37"/>
    <p:sldId id="323" r:id="rId38"/>
  </p:sldIdLst>
  <p:sldSz cx="12192000" cy="6858000"/>
  <p:notesSz cx="6858000" cy="9144000"/>
  <p:custDataLst>
    <p:tags r:id="rId39"/>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snapToGrid="0">
      <p:cViewPr varScale="1">
        <p:scale>
          <a:sx n="69" d="100"/>
          <a:sy n="69" d="100"/>
        </p:scale>
        <p:origin x="74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custDataLst>
              <p:tags r:id="rId1"/>
            </p:custDataLst>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custDataLst>
              <p:tags r:id="rId2"/>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custDataLst>
              <p:tags r:id="rId3"/>
            </p:custDataLst>
          </p:nvPr>
        </p:nvSpPr>
        <p:spPr/>
        <p:txBody>
          <a:bodyPr/>
          <a:lstStyle/>
          <a:p>
            <a:fld id="{8CA2C96B-FE21-4DAF-8E52-4376256336CD}" type="datetimeFigureOut">
              <a:rPr lang="tr-TR" smtClean="0"/>
              <a:t>23.09.2018</a:t>
            </a:fld>
            <a:endParaRPr lang="tr-TR"/>
          </a:p>
        </p:txBody>
      </p:sp>
      <p:sp>
        <p:nvSpPr>
          <p:cNvPr id="5" name="Altbilgi Yer Tutucusu 4"/>
          <p:cNvSpPr>
            <a:spLocks noGrp="1"/>
          </p:cNvSpPr>
          <p:nvPr>
            <p:ph type="ftr" sz="quarter" idx="11"/>
            <p:custDataLst>
              <p:tags r:id="rId4"/>
            </p:custDataLst>
          </p:nvPr>
        </p:nvSpPr>
        <p:spPr/>
        <p:txBody>
          <a:bodyPr/>
          <a:lstStyle/>
          <a:p>
            <a:endParaRPr lang="tr-TR"/>
          </a:p>
        </p:txBody>
      </p:sp>
      <p:sp>
        <p:nvSpPr>
          <p:cNvPr id="6" name="Slayt Numarası Yer Tutucusu 5"/>
          <p:cNvSpPr>
            <a:spLocks noGrp="1"/>
          </p:cNvSpPr>
          <p:nvPr>
            <p:ph type="sldNum" sz="quarter" idx="12"/>
            <p:custDataLst>
              <p:tags r:id="rId5"/>
            </p:custDataLst>
          </p:nvPr>
        </p:nvSpPr>
        <p:spPr/>
        <p:txBody>
          <a:bodyPr/>
          <a:lstStyle/>
          <a:p>
            <a:fld id="{8BA654E5-1172-4325-9CAC-636C01DAD392}" type="slidenum">
              <a:rPr lang="tr-TR" smtClean="0"/>
              <a:t>‹#›</a:t>
            </a:fld>
            <a:endParaRPr lang="tr-TR"/>
          </a:p>
        </p:txBody>
      </p:sp>
    </p:spTree>
    <p:extLst>
      <p:ext uri="{BB962C8B-B14F-4D97-AF65-F5344CB8AC3E}">
        <p14:creationId xmlns:p14="http://schemas.microsoft.com/office/powerpoint/2010/main" val="32489095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CA2C96B-FE21-4DAF-8E52-4376256336CD}" type="datetimeFigureOut">
              <a:rPr lang="tr-TR" smtClean="0"/>
              <a:t>23.09.2018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BA654E5-1172-4325-9CAC-636C01DAD392}" type="slidenum">
              <a:rPr lang="tr-TR" smtClean="0"/>
              <a:t>‹#›</a:t>
            </a:fld>
            <a:endParaRPr lang="tr-TR"/>
          </a:p>
        </p:txBody>
      </p:sp>
    </p:spTree>
    <p:extLst>
      <p:ext uri="{BB962C8B-B14F-4D97-AF65-F5344CB8AC3E}">
        <p14:creationId xmlns:p14="http://schemas.microsoft.com/office/powerpoint/2010/main" val="392047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CA2C96B-FE21-4DAF-8E52-4376256336CD}" type="datetimeFigureOut">
              <a:rPr lang="tr-TR" smtClean="0"/>
              <a:t>23.09.2018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BA654E5-1172-4325-9CAC-636C01DAD392}" type="slidenum">
              <a:rPr lang="tr-TR" smtClean="0"/>
              <a:t>‹#›</a:t>
            </a:fld>
            <a:endParaRPr lang="tr-TR"/>
          </a:p>
        </p:txBody>
      </p:sp>
    </p:spTree>
    <p:extLst>
      <p:ext uri="{BB962C8B-B14F-4D97-AF65-F5344CB8AC3E}">
        <p14:creationId xmlns:p14="http://schemas.microsoft.com/office/powerpoint/2010/main" val="994351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custDataLst>
              <p:tags r:id="rId1"/>
            </p:custDataLst>
          </p:nvPr>
        </p:nvSpPr>
        <p:spPr/>
        <p:txBody>
          <a:bodyPr/>
          <a:lstStyle/>
          <a:p>
            <a:r>
              <a:rPr lang="tr-TR" smtClean="0"/>
              <a:t>Asıl başlık stili için tıklatın</a:t>
            </a:r>
            <a:endParaRPr lang="tr-TR"/>
          </a:p>
        </p:txBody>
      </p:sp>
      <p:sp>
        <p:nvSpPr>
          <p:cNvPr id="3" name="İçerik Yer Tutucusu 2"/>
          <p:cNvSpPr>
            <a:spLocks noGrp="1"/>
          </p:cNvSpPr>
          <p:nvPr>
            <p:ph idx="1"/>
            <p:custDataLst>
              <p:tags r:id="rId2"/>
            </p:custDataLst>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custDataLst>
              <p:tags r:id="rId3"/>
            </p:custDataLst>
          </p:nvPr>
        </p:nvSpPr>
        <p:spPr/>
        <p:txBody>
          <a:bodyPr/>
          <a:lstStyle/>
          <a:p>
            <a:fld id="{8CA2C96B-FE21-4DAF-8E52-4376256336CD}" type="datetimeFigureOut">
              <a:rPr lang="tr-TR" smtClean="0"/>
              <a:t>23.09.2018</a:t>
            </a:fld>
            <a:endParaRPr lang="tr-TR"/>
          </a:p>
        </p:txBody>
      </p:sp>
      <p:sp>
        <p:nvSpPr>
          <p:cNvPr id="5" name="Altbilgi Yer Tutucusu 4"/>
          <p:cNvSpPr>
            <a:spLocks noGrp="1"/>
          </p:cNvSpPr>
          <p:nvPr>
            <p:ph type="ftr" sz="quarter" idx="11"/>
            <p:custDataLst>
              <p:tags r:id="rId4"/>
            </p:custDataLst>
          </p:nvPr>
        </p:nvSpPr>
        <p:spPr/>
        <p:txBody>
          <a:bodyPr/>
          <a:lstStyle/>
          <a:p>
            <a:endParaRPr lang="tr-TR"/>
          </a:p>
        </p:txBody>
      </p:sp>
      <p:sp>
        <p:nvSpPr>
          <p:cNvPr id="6" name="Slayt Numarası Yer Tutucusu 5"/>
          <p:cNvSpPr>
            <a:spLocks noGrp="1"/>
          </p:cNvSpPr>
          <p:nvPr>
            <p:ph type="sldNum" sz="quarter" idx="12"/>
            <p:custDataLst>
              <p:tags r:id="rId5"/>
            </p:custDataLst>
          </p:nvPr>
        </p:nvSpPr>
        <p:spPr/>
        <p:txBody>
          <a:bodyPr/>
          <a:lstStyle/>
          <a:p>
            <a:fld id="{8BA654E5-1172-4325-9CAC-636C01DAD392}" type="slidenum">
              <a:rPr lang="tr-TR" smtClean="0"/>
              <a:t>‹#›</a:t>
            </a:fld>
            <a:endParaRPr lang="tr-TR"/>
          </a:p>
        </p:txBody>
      </p:sp>
    </p:spTree>
    <p:extLst>
      <p:ext uri="{BB962C8B-B14F-4D97-AF65-F5344CB8AC3E}">
        <p14:creationId xmlns:p14="http://schemas.microsoft.com/office/powerpoint/2010/main" val="4540217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8CA2C96B-FE21-4DAF-8E52-4376256336CD}" type="datetimeFigureOut">
              <a:rPr lang="tr-TR" smtClean="0"/>
              <a:t>23.09.2018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BA654E5-1172-4325-9CAC-636C01DAD392}" type="slidenum">
              <a:rPr lang="tr-TR" smtClean="0"/>
              <a:t>‹#›</a:t>
            </a:fld>
            <a:endParaRPr lang="tr-TR"/>
          </a:p>
        </p:txBody>
      </p:sp>
    </p:spTree>
    <p:extLst>
      <p:ext uri="{BB962C8B-B14F-4D97-AF65-F5344CB8AC3E}">
        <p14:creationId xmlns:p14="http://schemas.microsoft.com/office/powerpoint/2010/main" val="216919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CA2C96B-FE21-4DAF-8E52-4376256336CD}" type="datetimeFigureOut">
              <a:rPr lang="tr-TR" smtClean="0"/>
              <a:t>23.09.2018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BA654E5-1172-4325-9CAC-636C01DAD392}" type="slidenum">
              <a:rPr lang="tr-TR" smtClean="0"/>
              <a:t>‹#›</a:t>
            </a:fld>
            <a:endParaRPr lang="tr-TR"/>
          </a:p>
        </p:txBody>
      </p:sp>
    </p:spTree>
    <p:extLst>
      <p:ext uri="{BB962C8B-B14F-4D97-AF65-F5344CB8AC3E}">
        <p14:creationId xmlns:p14="http://schemas.microsoft.com/office/powerpoint/2010/main" val="1654517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CA2C96B-FE21-4DAF-8E52-4376256336CD}" type="datetimeFigureOut">
              <a:rPr lang="tr-TR" smtClean="0"/>
              <a:t>23.09.2018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BA654E5-1172-4325-9CAC-636C01DAD392}" type="slidenum">
              <a:rPr lang="tr-TR" smtClean="0"/>
              <a:t>‹#›</a:t>
            </a:fld>
            <a:endParaRPr lang="tr-TR"/>
          </a:p>
        </p:txBody>
      </p:sp>
    </p:spTree>
    <p:extLst>
      <p:ext uri="{BB962C8B-B14F-4D97-AF65-F5344CB8AC3E}">
        <p14:creationId xmlns:p14="http://schemas.microsoft.com/office/powerpoint/2010/main" val="1760099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CA2C96B-FE21-4DAF-8E52-4376256336CD}" type="datetimeFigureOut">
              <a:rPr lang="tr-TR" smtClean="0"/>
              <a:t>23.09.2018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BA654E5-1172-4325-9CAC-636C01DAD392}" type="slidenum">
              <a:rPr lang="tr-TR" smtClean="0"/>
              <a:t>‹#›</a:t>
            </a:fld>
            <a:endParaRPr lang="tr-TR"/>
          </a:p>
        </p:txBody>
      </p:sp>
    </p:spTree>
    <p:extLst>
      <p:ext uri="{BB962C8B-B14F-4D97-AF65-F5344CB8AC3E}">
        <p14:creationId xmlns:p14="http://schemas.microsoft.com/office/powerpoint/2010/main" val="2353499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CA2C96B-FE21-4DAF-8E52-4376256336CD}" type="datetimeFigureOut">
              <a:rPr lang="tr-TR" smtClean="0"/>
              <a:t>23.09.2018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BA654E5-1172-4325-9CAC-636C01DAD392}" type="slidenum">
              <a:rPr lang="tr-TR" smtClean="0"/>
              <a:t>‹#›</a:t>
            </a:fld>
            <a:endParaRPr lang="tr-TR"/>
          </a:p>
        </p:txBody>
      </p:sp>
    </p:spTree>
    <p:extLst>
      <p:ext uri="{BB962C8B-B14F-4D97-AF65-F5344CB8AC3E}">
        <p14:creationId xmlns:p14="http://schemas.microsoft.com/office/powerpoint/2010/main" val="189513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CA2C96B-FE21-4DAF-8E52-4376256336CD}" type="datetimeFigureOut">
              <a:rPr lang="tr-TR" smtClean="0"/>
              <a:t>23.09.2018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BA654E5-1172-4325-9CAC-636C01DAD392}" type="slidenum">
              <a:rPr lang="tr-TR" smtClean="0"/>
              <a:t>‹#›</a:t>
            </a:fld>
            <a:endParaRPr lang="tr-TR"/>
          </a:p>
        </p:txBody>
      </p:sp>
    </p:spTree>
    <p:extLst>
      <p:ext uri="{BB962C8B-B14F-4D97-AF65-F5344CB8AC3E}">
        <p14:creationId xmlns:p14="http://schemas.microsoft.com/office/powerpoint/2010/main" val="3456805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CA2C96B-FE21-4DAF-8E52-4376256336CD}" type="datetimeFigureOut">
              <a:rPr lang="tr-TR" smtClean="0"/>
              <a:t>23.09.2018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BA654E5-1172-4325-9CAC-636C01DAD392}" type="slidenum">
              <a:rPr lang="tr-TR" smtClean="0"/>
              <a:t>‹#›</a:t>
            </a:fld>
            <a:endParaRPr lang="tr-TR"/>
          </a:p>
        </p:txBody>
      </p:sp>
    </p:spTree>
    <p:extLst>
      <p:ext uri="{BB962C8B-B14F-4D97-AF65-F5344CB8AC3E}">
        <p14:creationId xmlns:p14="http://schemas.microsoft.com/office/powerpoint/2010/main" val="851661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custDataLst>
              <p:tags r:id="rId13"/>
            </p:custDataLst>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custDataLst>
              <p:tags r:id="rId15"/>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A2C96B-FE21-4DAF-8E52-4376256336CD}" type="datetimeFigureOut">
              <a:rPr lang="tr-TR" smtClean="0"/>
              <a:t>23.09.2018</a:t>
            </a:fld>
            <a:endParaRPr lang="tr-TR"/>
          </a:p>
        </p:txBody>
      </p:sp>
      <p:sp>
        <p:nvSpPr>
          <p:cNvPr id="5" name="Altbilgi Yer Tutucusu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custDataLst>
              <p:tags r:id="rId17"/>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654E5-1172-4325-9CAC-636C01DAD392}" type="slidenum">
              <a:rPr lang="tr-TR" smtClean="0"/>
              <a:t>‹#›</a:t>
            </a:fld>
            <a:endParaRPr lang="tr-TR"/>
          </a:p>
        </p:txBody>
      </p:sp>
    </p:spTree>
    <p:extLst>
      <p:ext uri="{BB962C8B-B14F-4D97-AF65-F5344CB8AC3E}">
        <p14:creationId xmlns:p14="http://schemas.microsoft.com/office/powerpoint/2010/main" val="1357045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9.xml"/><Relationship Id="rId7" Type="http://schemas.openxmlformats.org/officeDocument/2006/relationships/slide" Target="slide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tags" Target="../tags/tag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slideLayout" Target="../slideLayouts/slideLayout2.xml"/><Relationship Id="rId5" Type="http://schemas.openxmlformats.org/officeDocument/2006/relationships/tags" Target="../tags/tag33.xml"/><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s>
</file>

<file path=ppt/slides/_rels/slide15.xml.rels><?xml version="1.0" encoding="UTF-8" standalone="yes"?>
<Relationships xmlns="http://schemas.openxmlformats.org/package/2006/relationships"><Relationship Id="rId8" Type="http://schemas.openxmlformats.org/officeDocument/2006/relationships/tags" Target="../tags/tag46.xml"/><Relationship Id="rId3" Type="http://schemas.openxmlformats.org/officeDocument/2006/relationships/tags" Target="../tags/tag41.xml"/><Relationship Id="rId7" Type="http://schemas.openxmlformats.org/officeDocument/2006/relationships/tags" Target="../tags/tag45.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9"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2.png"/><Relationship Id="rId5" Type="http://schemas.openxmlformats.org/officeDocument/2006/relationships/slideLayout" Target="../slideLayouts/slideLayout2.xml"/><Relationship Id="rId4" Type="http://schemas.openxmlformats.org/officeDocument/2006/relationships/tags" Target="../tags/tag5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13.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Layout" Target="../slideLayouts/slideLayout2.xml"/><Relationship Id="rId5" Type="http://schemas.openxmlformats.org/officeDocument/2006/relationships/tags" Target="../tags/tag55.xml"/><Relationship Id="rId4" Type="http://schemas.openxmlformats.org/officeDocument/2006/relationships/tags" Target="../tags/tag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30.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tags" Target="../tags/tag68.xml"/><Relationship Id="rId18" Type="http://schemas.openxmlformats.org/officeDocument/2006/relationships/tags" Target="../tags/tag73.xml"/><Relationship Id="rId3" Type="http://schemas.openxmlformats.org/officeDocument/2006/relationships/tags" Target="../tags/tag58.xml"/><Relationship Id="rId21" Type="http://schemas.openxmlformats.org/officeDocument/2006/relationships/tags" Target="../tags/tag76.xml"/><Relationship Id="rId7" Type="http://schemas.openxmlformats.org/officeDocument/2006/relationships/tags" Target="../tags/tag62.xml"/><Relationship Id="rId12" Type="http://schemas.openxmlformats.org/officeDocument/2006/relationships/tags" Target="../tags/tag67.xml"/><Relationship Id="rId17" Type="http://schemas.openxmlformats.org/officeDocument/2006/relationships/tags" Target="../tags/tag72.xml"/><Relationship Id="rId2" Type="http://schemas.openxmlformats.org/officeDocument/2006/relationships/tags" Target="../tags/tag57.xml"/><Relationship Id="rId16" Type="http://schemas.openxmlformats.org/officeDocument/2006/relationships/tags" Target="../tags/tag71.xml"/><Relationship Id="rId20" Type="http://schemas.openxmlformats.org/officeDocument/2006/relationships/tags" Target="../tags/tag75.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tags" Target="../tags/tag66.xml"/><Relationship Id="rId24" Type="http://schemas.openxmlformats.org/officeDocument/2006/relationships/image" Target="../media/image14.png"/><Relationship Id="rId5" Type="http://schemas.openxmlformats.org/officeDocument/2006/relationships/tags" Target="../tags/tag60.xml"/><Relationship Id="rId15" Type="http://schemas.openxmlformats.org/officeDocument/2006/relationships/tags" Target="../tags/tag70.xml"/><Relationship Id="rId23" Type="http://schemas.openxmlformats.org/officeDocument/2006/relationships/audio" Target="../media/audio1.wav"/><Relationship Id="rId10" Type="http://schemas.openxmlformats.org/officeDocument/2006/relationships/tags" Target="../tags/tag65.xml"/><Relationship Id="rId19" Type="http://schemas.openxmlformats.org/officeDocument/2006/relationships/tags" Target="../tags/tag74.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tags" Target="../tags/tag69.xml"/><Relationship Id="rId2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6"/>
          <a:stretch>
            <a:fillRect/>
          </a:stretch>
        </p:blipFill>
        <p:spPr>
          <a:xfrm rot="20457923">
            <a:off x="7455983" y="2838500"/>
            <a:ext cx="3827417" cy="3827417"/>
          </a:xfrm>
          <a:prstGeom prst="rect">
            <a:avLst/>
          </a:prstGeom>
        </p:spPr>
      </p:pic>
      <p:sp>
        <p:nvSpPr>
          <p:cNvPr id="2" name="Unvan 1"/>
          <p:cNvSpPr>
            <a:spLocks noGrp="1"/>
          </p:cNvSpPr>
          <p:nvPr>
            <p:ph type="ctrTitle"/>
            <p:custDataLst>
              <p:tags r:id="rId2"/>
            </p:custDataLst>
          </p:nvPr>
        </p:nvSpPr>
        <p:spPr>
          <a:xfrm>
            <a:off x="378824" y="3030583"/>
            <a:ext cx="6949439" cy="2312647"/>
          </a:xfrm>
        </p:spPr>
        <p:style>
          <a:lnRef idx="0">
            <a:schemeClr val="accent2"/>
          </a:lnRef>
          <a:fillRef idx="3">
            <a:schemeClr val="accent2"/>
          </a:fillRef>
          <a:effectRef idx="3">
            <a:schemeClr val="accent2"/>
          </a:effectRef>
          <a:fontRef idx="minor">
            <a:schemeClr val="lt1"/>
          </a:fontRef>
        </p:style>
        <p:txBody>
          <a:bodyPr anchor="ctr">
            <a:normAutofit/>
          </a:bodyPr>
          <a:lstStyle/>
          <a:p>
            <a:r>
              <a:rPr lang="tr-TR" sz="7200" b="1" dirty="0"/>
              <a:t>Peygamber ve İlahi Kitap İnancı</a:t>
            </a:r>
            <a:endParaRPr lang="tr-TR" sz="7200" dirty="0"/>
          </a:p>
        </p:txBody>
      </p:sp>
      <p:sp>
        <p:nvSpPr>
          <p:cNvPr id="3" name="Alt Başlık 2"/>
          <p:cNvSpPr>
            <a:spLocks noGrp="1"/>
          </p:cNvSpPr>
          <p:nvPr>
            <p:ph type="subTitle" idx="1"/>
            <p:custDataLst>
              <p:tags r:id="rId3"/>
            </p:custDataLst>
          </p:nvPr>
        </p:nvSpPr>
        <p:spPr>
          <a:xfrm>
            <a:off x="378824" y="627017"/>
            <a:ext cx="6949439" cy="1410790"/>
          </a:xfrm>
        </p:spPr>
        <p:style>
          <a:lnRef idx="0">
            <a:schemeClr val="accent1"/>
          </a:lnRef>
          <a:fillRef idx="3">
            <a:schemeClr val="accent1"/>
          </a:fillRef>
          <a:effectRef idx="3">
            <a:schemeClr val="accent1"/>
          </a:effectRef>
          <a:fontRef idx="minor">
            <a:schemeClr val="lt1"/>
          </a:fontRef>
        </p:style>
        <p:txBody>
          <a:bodyPr anchor="ctr">
            <a:normAutofit fontScale="92500"/>
          </a:bodyPr>
          <a:lstStyle/>
          <a:p>
            <a:r>
              <a:rPr lang="tr-TR" sz="8000" dirty="0" smtClean="0"/>
              <a:t>6. SINIF 1. ÜNİTE </a:t>
            </a:r>
            <a:endParaRPr lang="tr-TR" sz="8000" dirty="0"/>
          </a:p>
        </p:txBody>
      </p:sp>
      <p:sp>
        <p:nvSpPr>
          <p:cNvPr id="6" name="Dikdörtgen 5">
            <a:hlinkClick r:id="rId7" action="ppaction://hlinksldjump"/>
          </p:cNvPr>
          <p:cNvSpPr/>
          <p:nvPr>
            <p:custDataLst>
              <p:tags r:id="rId4"/>
            </p:custDataLst>
          </p:nvPr>
        </p:nvSpPr>
        <p:spPr>
          <a:xfrm>
            <a:off x="139991" y="7185414"/>
            <a:ext cx="6797831" cy="450191"/>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2400" dirty="0" smtClean="0"/>
              <a:t>Ünite Konuları için </a:t>
            </a:r>
            <a:r>
              <a:rPr lang="tr-TR" sz="2400" u="sng" dirty="0" smtClean="0"/>
              <a:t>tıklayınız</a:t>
            </a:r>
            <a:endParaRPr lang="tr-TR" sz="2400" u="sng" dirty="0"/>
          </a:p>
        </p:txBody>
      </p:sp>
      <p:pic>
        <p:nvPicPr>
          <p:cNvPr id="8" name="Resim 7"/>
          <p:cNvPicPr>
            <a:picLocks noChangeAspect="1"/>
          </p:cNvPicPr>
          <p:nvPr/>
        </p:nvPicPr>
        <p:blipFill>
          <a:blip r:embed="rId8"/>
          <a:stretch>
            <a:fillRect/>
          </a:stretch>
        </p:blipFill>
        <p:spPr>
          <a:xfrm rot="1200554">
            <a:off x="7556099" y="754272"/>
            <a:ext cx="4386940" cy="2229078"/>
          </a:xfrm>
          <a:prstGeom prst="rect">
            <a:avLst/>
          </a:prstGeom>
        </p:spPr>
      </p:pic>
    </p:spTree>
    <p:custDataLst>
      <p:tags r:id="rId1"/>
    </p:custDataLst>
    <p:extLst>
      <p:ext uri="{BB962C8B-B14F-4D97-AF65-F5344CB8AC3E}">
        <p14:creationId xmlns:p14="http://schemas.microsoft.com/office/powerpoint/2010/main" val="3688101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91544" y="0"/>
            <a:ext cx="8229600" cy="884903"/>
          </a:xfrm>
        </p:spPr>
        <p:style>
          <a:lnRef idx="0">
            <a:schemeClr val="accent1"/>
          </a:lnRef>
          <a:fillRef idx="3">
            <a:schemeClr val="accent1"/>
          </a:fillRef>
          <a:effectRef idx="3">
            <a:schemeClr val="accent1"/>
          </a:effectRef>
          <a:fontRef idx="minor">
            <a:schemeClr val="lt1"/>
          </a:fontRef>
        </p:style>
        <p:txBody>
          <a:bodyPr/>
          <a:lstStyle/>
          <a:p>
            <a:pPr algn="ctr"/>
            <a:r>
              <a:rPr lang="tr-TR" dirty="0"/>
              <a:t>EŞLEŞTİRELİM </a:t>
            </a:r>
          </a:p>
        </p:txBody>
      </p:sp>
      <p:sp>
        <p:nvSpPr>
          <p:cNvPr id="5" name="Dikdörtgen 4"/>
          <p:cNvSpPr/>
          <p:nvPr/>
        </p:nvSpPr>
        <p:spPr>
          <a:xfrm>
            <a:off x="9767049" y="5568857"/>
            <a:ext cx="2062826"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3600" dirty="0"/>
              <a:t>SIDK</a:t>
            </a:r>
          </a:p>
        </p:txBody>
      </p:sp>
      <p:sp>
        <p:nvSpPr>
          <p:cNvPr id="6" name="Dikdörtgen 5"/>
          <p:cNvSpPr/>
          <p:nvPr/>
        </p:nvSpPr>
        <p:spPr>
          <a:xfrm>
            <a:off x="3595176" y="5592704"/>
            <a:ext cx="1872208"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3600" dirty="0"/>
              <a:t>EMANET</a:t>
            </a:r>
          </a:p>
        </p:txBody>
      </p:sp>
      <p:sp>
        <p:nvSpPr>
          <p:cNvPr id="7" name="Dikdörtgen 6"/>
          <p:cNvSpPr/>
          <p:nvPr/>
        </p:nvSpPr>
        <p:spPr>
          <a:xfrm>
            <a:off x="604555" y="5592704"/>
            <a:ext cx="1822795"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3600" dirty="0"/>
              <a:t>İSMET</a:t>
            </a:r>
          </a:p>
        </p:txBody>
      </p:sp>
      <p:sp>
        <p:nvSpPr>
          <p:cNvPr id="16" name="Dikdörtgen 15"/>
          <p:cNvSpPr/>
          <p:nvPr/>
        </p:nvSpPr>
        <p:spPr>
          <a:xfrm>
            <a:off x="6635211" y="5512929"/>
            <a:ext cx="2052228"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3600" dirty="0"/>
              <a:t>FETANET</a:t>
            </a:r>
          </a:p>
        </p:txBody>
      </p:sp>
      <p:sp>
        <p:nvSpPr>
          <p:cNvPr id="3" name="Dikey Kaydırma 2"/>
          <p:cNvSpPr/>
          <p:nvPr/>
        </p:nvSpPr>
        <p:spPr>
          <a:xfrm>
            <a:off x="0" y="1435062"/>
            <a:ext cx="3065023" cy="1777913"/>
          </a:xfrm>
          <a:prstGeom prst="vertic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400" dirty="0"/>
              <a:t>Peygamberlerin doğru sözlü olmaları </a:t>
            </a:r>
          </a:p>
        </p:txBody>
      </p:sp>
      <p:sp>
        <p:nvSpPr>
          <p:cNvPr id="17" name="Dikey Kaydırma 16"/>
          <p:cNvSpPr/>
          <p:nvPr/>
        </p:nvSpPr>
        <p:spPr>
          <a:xfrm>
            <a:off x="3583857" y="1305345"/>
            <a:ext cx="2713703" cy="2027789"/>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a:t>Peygamberlerin güvenilir ve emin olmaları </a:t>
            </a:r>
          </a:p>
        </p:txBody>
      </p:sp>
      <p:sp>
        <p:nvSpPr>
          <p:cNvPr id="18" name="Dikey Kaydırma 17"/>
          <p:cNvSpPr/>
          <p:nvPr/>
        </p:nvSpPr>
        <p:spPr>
          <a:xfrm>
            <a:off x="6521669" y="1305345"/>
            <a:ext cx="2588013" cy="2027789"/>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400" dirty="0"/>
              <a:t>Peygamberlerin günahtan uzak durmaları</a:t>
            </a:r>
          </a:p>
        </p:txBody>
      </p:sp>
      <p:sp>
        <p:nvSpPr>
          <p:cNvPr id="19" name="Dikey Kaydırma 18"/>
          <p:cNvSpPr/>
          <p:nvPr/>
        </p:nvSpPr>
        <p:spPr>
          <a:xfrm>
            <a:off x="9497960" y="1369711"/>
            <a:ext cx="2694039" cy="1843264"/>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2400" dirty="0"/>
              <a:t>Peygamberlerin akılı ve zeki  olmaları </a:t>
            </a:r>
          </a:p>
        </p:txBody>
      </p:sp>
      <p:sp>
        <p:nvSpPr>
          <p:cNvPr id="21" name="Oval 20"/>
          <p:cNvSpPr/>
          <p:nvPr/>
        </p:nvSpPr>
        <p:spPr>
          <a:xfrm>
            <a:off x="265342" y="2821056"/>
            <a:ext cx="678426" cy="78383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400" dirty="0"/>
              <a:t>A</a:t>
            </a:r>
          </a:p>
        </p:txBody>
      </p:sp>
      <p:sp>
        <p:nvSpPr>
          <p:cNvPr id="26" name="Oval 25"/>
          <p:cNvSpPr/>
          <p:nvPr/>
        </p:nvSpPr>
        <p:spPr>
          <a:xfrm>
            <a:off x="3453301" y="2752554"/>
            <a:ext cx="678426" cy="78383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400" dirty="0" smtClean="0"/>
              <a:t>B</a:t>
            </a:r>
            <a:endParaRPr lang="tr-TR" sz="4400" dirty="0"/>
          </a:p>
        </p:txBody>
      </p:sp>
      <p:sp>
        <p:nvSpPr>
          <p:cNvPr id="27" name="Oval 26"/>
          <p:cNvSpPr/>
          <p:nvPr/>
        </p:nvSpPr>
        <p:spPr>
          <a:xfrm>
            <a:off x="6295998" y="2749333"/>
            <a:ext cx="678426" cy="78383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400" dirty="0" smtClean="0"/>
              <a:t>C</a:t>
            </a:r>
            <a:endParaRPr lang="tr-TR" sz="4400" dirty="0"/>
          </a:p>
        </p:txBody>
      </p:sp>
      <p:sp>
        <p:nvSpPr>
          <p:cNvPr id="28" name="Oval 27"/>
          <p:cNvSpPr/>
          <p:nvPr/>
        </p:nvSpPr>
        <p:spPr>
          <a:xfrm>
            <a:off x="9333791" y="2690338"/>
            <a:ext cx="678426" cy="78383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400" dirty="0" smtClean="0"/>
              <a:t>D</a:t>
            </a:r>
            <a:endParaRPr lang="tr-TR" sz="4400" dirty="0"/>
          </a:p>
        </p:txBody>
      </p:sp>
      <p:sp>
        <p:nvSpPr>
          <p:cNvPr id="29" name="Oval 28"/>
          <p:cNvSpPr/>
          <p:nvPr/>
        </p:nvSpPr>
        <p:spPr>
          <a:xfrm>
            <a:off x="1066662" y="4949733"/>
            <a:ext cx="678426" cy="783838"/>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tr-TR" sz="4400" dirty="0"/>
              <a:t>A</a:t>
            </a:r>
          </a:p>
        </p:txBody>
      </p:sp>
      <p:sp>
        <p:nvSpPr>
          <p:cNvPr id="30" name="Oval 29"/>
          <p:cNvSpPr/>
          <p:nvPr/>
        </p:nvSpPr>
        <p:spPr>
          <a:xfrm>
            <a:off x="4254621" y="4881231"/>
            <a:ext cx="678426" cy="783838"/>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tr-TR" sz="4400" dirty="0" smtClean="0"/>
              <a:t>B</a:t>
            </a:r>
            <a:endParaRPr lang="tr-TR" sz="4400" dirty="0"/>
          </a:p>
        </p:txBody>
      </p:sp>
      <p:sp>
        <p:nvSpPr>
          <p:cNvPr id="31" name="Oval 30"/>
          <p:cNvSpPr/>
          <p:nvPr/>
        </p:nvSpPr>
        <p:spPr>
          <a:xfrm>
            <a:off x="7097318" y="4878010"/>
            <a:ext cx="678426" cy="783838"/>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tr-TR" sz="4400" dirty="0" smtClean="0"/>
              <a:t>C</a:t>
            </a:r>
            <a:endParaRPr lang="tr-TR" sz="4400" dirty="0"/>
          </a:p>
        </p:txBody>
      </p:sp>
      <p:sp>
        <p:nvSpPr>
          <p:cNvPr id="32" name="Oval 31"/>
          <p:cNvSpPr/>
          <p:nvPr/>
        </p:nvSpPr>
        <p:spPr>
          <a:xfrm>
            <a:off x="10135111" y="4819015"/>
            <a:ext cx="678426" cy="783838"/>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tr-TR" sz="4400" dirty="0" smtClean="0"/>
              <a:t>D</a:t>
            </a:r>
            <a:endParaRPr lang="tr-TR" sz="4400" dirty="0"/>
          </a:p>
        </p:txBody>
      </p:sp>
    </p:spTree>
    <p:extLst>
      <p:ext uri="{BB962C8B-B14F-4D97-AF65-F5344CB8AC3E}">
        <p14:creationId xmlns:p14="http://schemas.microsoft.com/office/powerpoint/2010/main" val="32173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anim calcmode="lin" valueType="num">
                                      <p:cBhvr>
                                        <p:cTn id="23" dur="1000" fill="hold"/>
                                        <p:tgtEl>
                                          <p:spTgt spid="28"/>
                                        </p:tgtEl>
                                        <p:attrNameLst>
                                          <p:attrName>ppt_x</p:attrName>
                                        </p:attrNameLst>
                                      </p:cBhvr>
                                      <p:tavLst>
                                        <p:tav tm="0">
                                          <p:val>
                                            <p:strVal val="#ppt_x"/>
                                          </p:val>
                                        </p:tav>
                                        <p:tav tm="100000">
                                          <p:val>
                                            <p:strVal val="#ppt_x"/>
                                          </p:val>
                                        </p:tav>
                                      </p:tavLst>
                                    </p:anim>
                                    <p:anim calcmode="lin" valueType="num">
                                      <p:cBhvr>
                                        <p:cTn id="24" dur="1000" fill="hold"/>
                                        <p:tgtEl>
                                          <p:spTgt spid="2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1000" fill="hold"/>
                                        <p:tgtEl>
                                          <p:spTgt spid="3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anim calcmode="lin" valueType="num">
                                      <p:cBhvr>
                                        <p:cTn id="43" dur="1000" fill="hold"/>
                                        <p:tgtEl>
                                          <p:spTgt spid="32"/>
                                        </p:tgtEl>
                                        <p:attrNameLst>
                                          <p:attrName>ppt_x</p:attrName>
                                        </p:attrNameLst>
                                      </p:cBhvr>
                                      <p:tavLst>
                                        <p:tav tm="0">
                                          <p:val>
                                            <p:strVal val="#ppt_x"/>
                                          </p:val>
                                        </p:tav>
                                        <p:tav tm="100000">
                                          <p:val>
                                            <p:strVal val="#ppt_x"/>
                                          </p:val>
                                        </p:tav>
                                      </p:tavLst>
                                    </p:anim>
                                    <p:anim calcmode="lin" valueType="num">
                                      <p:cBhvr>
                                        <p:cTn id="4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01491" y="1524000"/>
            <a:ext cx="6913417" cy="4904509"/>
          </a:xfrm>
        </p:spPr>
        <p:txBody>
          <a:bodyPr>
            <a:normAutofit fontScale="92500"/>
          </a:bodyPr>
          <a:lstStyle/>
          <a:p>
            <a:r>
              <a:rPr lang="tr-TR" dirty="0" smtClean="0"/>
              <a:t>Beş Parmak Etkinliği </a:t>
            </a:r>
          </a:p>
          <a:p>
            <a:pPr marL="0" indent="0">
              <a:buNone/>
            </a:pPr>
            <a:r>
              <a:rPr lang="tr-TR" dirty="0" smtClean="0"/>
              <a:t>İki öğrenci tahtaya çıkartılır.</a:t>
            </a:r>
          </a:p>
          <a:p>
            <a:pPr marL="0" indent="0">
              <a:buNone/>
            </a:pPr>
            <a:r>
              <a:rPr lang="tr-TR" dirty="0" smtClean="0"/>
              <a:t>Bir öğrenci peygamberlerin sıfatlarını, Bir öğrenci de Sıfatların anlamlarının alır.</a:t>
            </a:r>
          </a:p>
          <a:p>
            <a:pPr marL="0" indent="0">
              <a:buNone/>
            </a:pPr>
            <a:r>
              <a:rPr lang="tr-TR" dirty="0"/>
              <a:t>B</a:t>
            </a:r>
            <a:r>
              <a:rPr lang="tr-TR" dirty="0" smtClean="0"/>
              <a:t>irinci öğrencinin baş parmağı </a:t>
            </a:r>
            <a:r>
              <a:rPr lang="tr-TR" dirty="0" smtClean="0">
                <a:solidFill>
                  <a:srgbClr val="FF0000"/>
                </a:solidFill>
              </a:rPr>
              <a:t>sıdk</a:t>
            </a:r>
            <a:r>
              <a:rPr lang="tr-TR" dirty="0" smtClean="0"/>
              <a:t>, ikinci öğrencinin baş parmağı </a:t>
            </a:r>
            <a:r>
              <a:rPr lang="tr-TR" dirty="0" smtClean="0">
                <a:solidFill>
                  <a:srgbClr val="FF0000"/>
                </a:solidFill>
              </a:rPr>
              <a:t>doğruluk, peygamberlerin doğru olmaları</a:t>
            </a:r>
            <a:r>
              <a:rPr lang="tr-TR" dirty="0" smtClean="0"/>
              <a:t>. İkinci parmak Emanet, üçüncü parmak Fetanet, dördüncü parmak İsmet, beşinci parmak Tebliğ olur. İkinci öğrenci de aynı parmak sırasıyla sıfatları açıklamaları olur. </a:t>
            </a:r>
            <a:r>
              <a:rPr lang="tr-TR" smtClean="0"/>
              <a:t>Öğrenciler sırasıyla </a:t>
            </a:r>
            <a:r>
              <a:rPr lang="tr-TR" dirty="0" smtClean="0"/>
              <a:t>parmaklarını birbirine değdirince bir öğrenci sıfatı söyler ikinci öğrenci anlamını söyler.</a:t>
            </a:r>
          </a:p>
          <a:p>
            <a:pPr marL="0" indent="0">
              <a:buNone/>
            </a:pPr>
            <a:endParaRPr lang="tr-TR" dirty="0"/>
          </a:p>
        </p:txBody>
      </p:sp>
      <p:sp>
        <p:nvSpPr>
          <p:cNvPr id="4" name="Unvan 1"/>
          <p:cNvSpPr txBox="1">
            <a:spLocks/>
          </p:cNvSpPr>
          <p:nvPr/>
        </p:nvSpPr>
        <p:spPr>
          <a:xfrm>
            <a:off x="3733800" y="60325"/>
            <a:ext cx="3422073" cy="923348"/>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mtClean="0"/>
              <a:t>Etkinlik </a:t>
            </a:r>
            <a:endParaRPr lang="tr-TR" dirty="0"/>
          </a:p>
        </p:txBody>
      </p:sp>
      <p:sp>
        <p:nvSpPr>
          <p:cNvPr id="5" name="Dikdörtgen 4"/>
          <p:cNvSpPr/>
          <p:nvPr/>
        </p:nvSpPr>
        <p:spPr>
          <a:xfrm>
            <a:off x="10986654" y="0"/>
            <a:ext cx="1205346" cy="98367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5400" dirty="0" smtClean="0"/>
              <a:t>1</a:t>
            </a:r>
            <a:endParaRPr lang="tr-TR" sz="5400" dirty="0"/>
          </a:p>
        </p:txBody>
      </p:sp>
      <p:pic>
        <p:nvPicPr>
          <p:cNvPr id="1026" name="Picture 2"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816" y="1637081"/>
            <a:ext cx="4275457" cy="370132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554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8306" y="261887"/>
            <a:ext cx="6445046" cy="785248"/>
          </a:xfrm>
        </p:spPr>
        <p:style>
          <a:lnRef idx="1">
            <a:schemeClr val="accent1"/>
          </a:lnRef>
          <a:fillRef idx="3">
            <a:schemeClr val="accent1"/>
          </a:fillRef>
          <a:effectRef idx="2">
            <a:schemeClr val="accent1"/>
          </a:effectRef>
          <a:fontRef idx="minor">
            <a:schemeClr val="lt1"/>
          </a:fontRef>
        </p:style>
        <p:txBody>
          <a:bodyPr/>
          <a:lstStyle/>
          <a:p>
            <a:pPr algn="ctr"/>
            <a:r>
              <a:rPr lang="tr-TR" dirty="0" smtClean="0"/>
              <a:t>1.Doğru </a:t>
            </a:r>
            <a:r>
              <a:rPr lang="tr-TR" dirty="0"/>
              <a:t>Olmak (Sıdk) </a:t>
            </a:r>
          </a:p>
        </p:txBody>
      </p:sp>
      <p:sp>
        <p:nvSpPr>
          <p:cNvPr id="3" name="İçerik Yer Tutucusu 2"/>
          <p:cNvSpPr>
            <a:spLocks noGrp="1"/>
          </p:cNvSpPr>
          <p:nvPr>
            <p:ph idx="1"/>
          </p:nvPr>
        </p:nvSpPr>
        <p:spPr>
          <a:xfrm>
            <a:off x="1016450" y="1396157"/>
            <a:ext cx="3586317" cy="3293829"/>
          </a:xfrm>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pPr algn="ctr">
              <a:lnSpc>
                <a:spcPct val="200000"/>
              </a:lnSpc>
              <a:buFont typeface="Wingdings" panose="05000000000000000000" pitchFamily="2" charset="2"/>
              <a:buChar char="Ø"/>
            </a:pPr>
            <a:r>
              <a:rPr lang="tr-TR" sz="4400" dirty="0" smtClean="0"/>
              <a:t>Sıdk</a:t>
            </a:r>
          </a:p>
          <a:p>
            <a:pPr algn="ctr">
              <a:lnSpc>
                <a:spcPct val="200000"/>
              </a:lnSpc>
              <a:buFont typeface="Wingdings" panose="05000000000000000000" pitchFamily="2" charset="2"/>
              <a:buChar char="Ø"/>
            </a:pPr>
            <a:r>
              <a:rPr lang="tr-TR" sz="4400" dirty="0" smtClean="0"/>
              <a:t>Sadakat</a:t>
            </a:r>
          </a:p>
          <a:p>
            <a:pPr algn="ctr">
              <a:lnSpc>
                <a:spcPct val="200000"/>
              </a:lnSpc>
              <a:buFont typeface="Wingdings" panose="05000000000000000000" pitchFamily="2" charset="2"/>
              <a:buChar char="Ø"/>
            </a:pPr>
            <a:r>
              <a:rPr lang="tr-TR" sz="4400" dirty="0" smtClean="0"/>
              <a:t>Sadık Dost</a:t>
            </a:r>
            <a:endParaRPr lang="tr-TR" sz="4400" dirty="0"/>
          </a:p>
        </p:txBody>
      </p:sp>
      <p:sp>
        <p:nvSpPr>
          <p:cNvPr id="5" name="Sağ Ok 4"/>
          <p:cNvSpPr/>
          <p:nvPr/>
        </p:nvSpPr>
        <p:spPr>
          <a:xfrm rot="10800000">
            <a:off x="4833781" y="2469067"/>
            <a:ext cx="1427565"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
        <p:nvSpPr>
          <p:cNvPr id="6" name="Dikdörtgen 5"/>
          <p:cNvSpPr/>
          <p:nvPr/>
        </p:nvSpPr>
        <p:spPr>
          <a:xfrm>
            <a:off x="6492360" y="2058979"/>
            <a:ext cx="5306290" cy="130480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Verilen kelimelerin ortak yönleri nelerdir?</a:t>
            </a:r>
            <a:endParaRPr lang="tr-TR" sz="3600" dirty="0"/>
          </a:p>
        </p:txBody>
      </p:sp>
    </p:spTree>
    <p:extLst>
      <p:ext uri="{BB962C8B-B14F-4D97-AF65-F5344CB8AC3E}">
        <p14:creationId xmlns:p14="http://schemas.microsoft.com/office/powerpoint/2010/main" val="117932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5638" y="3569109"/>
            <a:ext cx="5112776" cy="1681315"/>
          </a:xfrm>
        </p:spPr>
        <p:style>
          <a:lnRef idx="1">
            <a:schemeClr val="accent4"/>
          </a:lnRef>
          <a:fillRef idx="2">
            <a:schemeClr val="accent4"/>
          </a:fillRef>
          <a:effectRef idx="1">
            <a:schemeClr val="accent4"/>
          </a:effectRef>
          <a:fontRef idx="minor">
            <a:schemeClr val="dk1"/>
          </a:fontRef>
        </p:style>
        <p:txBody>
          <a:bodyPr/>
          <a:lstStyle/>
          <a:p>
            <a:pPr>
              <a:lnSpc>
                <a:spcPct val="150000"/>
              </a:lnSpc>
              <a:buFont typeface="Wingdings" panose="05000000000000000000" pitchFamily="2" charset="2"/>
              <a:buChar char="Ø"/>
            </a:pPr>
            <a:r>
              <a:rPr lang="tr-TR" dirty="0"/>
              <a:t>Peygamberlerin doğru </a:t>
            </a:r>
            <a:r>
              <a:rPr lang="tr-TR" dirty="0" smtClean="0"/>
              <a:t>olmaları</a:t>
            </a:r>
          </a:p>
          <a:p>
            <a:pPr>
              <a:lnSpc>
                <a:spcPct val="150000"/>
              </a:lnSpc>
              <a:buFont typeface="Wingdings" panose="05000000000000000000" pitchFamily="2" charset="2"/>
              <a:buChar char="Ø"/>
            </a:pPr>
            <a:r>
              <a:rPr lang="tr-TR" dirty="0"/>
              <a:t>Peygamberlerin </a:t>
            </a:r>
            <a:r>
              <a:rPr lang="tr-TR" dirty="0" smtClean="0"/>
              <a:t>dürüst olmaları</a:t>
            </a:r>
          </a:p>
          <a:p>
            <a:pPr>
              <a:lnSpc>
                <a:spcPct val="150000"/>
              </a:lnSpc>
              <a:buFont typeface="Wingdings" panose="05000000000000000000" pitchFamily="2" charset="2"/>
              <a:buChar char="Ø"/>
            </a:pPr>
            <a:endParaRPr lang="tr-TR" dirty="0"/>
          </a:p>
        </p:txBody>
      </p:sp>
      <p:sp>
        <p:nvSpPr>
          <p:cNvPr id="4" name="Unvan 1"/>
          <p:cNvSpPr>
            <a:spLocks noGrp="1"/>
          </p:cNvSpPr>
          <p:nvPr>
            <p:ph type="title"/>
          </p:nvPr>
        </p:nvSpPr>
        <p:spPr>
          <a:xfrm>
            <a:off x="433847" y="158646"/>
            <a:ext cx="4350774" cy="1330939"/>
          </a:xfrm>
        </p:spPr>
        <p:style>
          <a:lnRef idx="1">
            <a:schemeClr val="accent1"/>
          </a:lnRef>
          <a:fillRef idx="3">
            <a:schemeClr val="accent1"/>
          </a:fillRef>
          <a:effectRef idx="2">
            <a:schemeClr val="accent1"/>
          </a:effectRef>
          <a:fontRef idx="minor">
            <a:schemeClr val="lt1"/>
          </a:fontRef>
        </p:style>
        <p:txBody>
          <a:bodyPr/>
          <a:lstStyle/>
          <a:p>
            <a:pPr algn="ctr"/>
            <a:r>
              <a:rPr lang="tr-TR" dirty="0" smtClean="0"/>
              <a:t>1.Doğru </a:t>
            </a:r>
            <a:r>
              <a:rPr lang="tr-TR" dirty="0"/>
              <a:t>Olmak </a:t>
            </a:r>
            <a:r>
              <a:rPr lang="tr-TR" dirty="0" smtClean="0"/>
              <a:t/>
            </a:r>
            <a:br>
              <a:rPr lang="tr-TR" dirty="0" smtClean="0"/>
            </a:br>
            <a:r>
              <a:rPr lang="tr-TR" dirty="0" smtClean="0"/>
              <a:t>(</a:t>
            </a:r>
            <a:r>
              <a:rPr lang="tr-TR" dirty="0"/>
              <a:t>Sıdk) </a:t>
            </a:r>
          </a:p>
        </p:txBody>
      </p:sp>
      <p:sp>
        <p:nvSpPr>
          <p:cNvPr id="5" name="Aşağı Ok 4"/>
          <p:cNvSpPr/>
          <p:nvPr/>
        </p:nvSpPr>
        <p:spPr>
          <a:xfrm>
            <a:off x="2327394" y="1892659"/>
            <a:ext cx="484632" cy="1351986"/>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6" name="Unvan 1"/>
          <p:cNvSpPr txBox="1">
            <a:spLocks/>
          </p:cNvSpPr>
          <p:nvPr/>
        </p:nvSpPr>
        <p:spPr>
          <a:xfrm>
            <a:off x="6695768" y="2568652"/>
            <a:ext cx="5220928" cy="1501904"/>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dirty="0"/>
              <a:t>D</a:t>
            </a:r>
            <a:r>
              <a:rPr lang="tr-TR" dirty="0" smtClean="0"/>
              <a:t>oğruluk denince ne gelir insanın aklına?</a:t>
            </a:r>
            <a:r>
              <a:rPr lang="tr-TR" dirty="0"/>
              <a:t> </a:t>
            </a:r>
            <a:r>
              <a:rPr lang="tr-TR" dirty="0" smtClean="0"/>
              <a:t> </a:t>
            </a:r>
            <a:endParaRPr lang="tr-TR" dirty="0"/>
          </a:p>
        </p:txBody>
      </p:sp>
    </p:spTree>
    <p:extLst>
      <p:ext uri="{BB962C8B-B14F-4D97-AF65-F5344CB8AC3E}">
        <p14:creationId xmlns:p14="http://schemas.microsoft.com/office/powerpoint/2010/main" val="187338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bg/>
                                          </p:spTgt>
                                        </p:tgtEl>
                                        <p:attrNameLst>
                                          <p:attrName>style.visibility</p:attrName>
                                        </p:attrNameLst>
                                      </p:cBhvr>
                                      <p:to>
                                        <p:strVal val="visible"/>
                                      </p:to>
                                    </p:set>
                                    <p:anim calcmode="lin" valueType="num">
                                      <p:cBhvr additive="base">
                                        <p:cTn id="1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3">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custDataLst>
              <p:tags r:id="rId2"/>
            </p:custDataLst>
          </p:nvPr>
        </p:nvSpPr>
        <p:spPr>
          <a:xfrm>
            <a:off x="174171" y="102281"/>
            <a:ext cx="10193945" cy="1031516"/>
          </a:xfrm>
          <a:prstGeom prst="rect">
            <a:avLst/>
          </a:prstGeom>
          <a:ln/>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tr-TR" b="1" dirty="0"/>
              <a:t>Peygamberlerin doğru olması niçin önemlidir?</a:t>
            </a:r>
            <a:endParaRPr lang="tr-TR" dirty="0"/>
          </a:p>
        </p:txBody>
      </p:sp>
      <p:sp>
        <p:nvSpPr>
          <p:cNvPr id="3" name="İçerik Yer Tutucusu 2"/>
          <p:cNvSpPr>
            <a:spLocks noGrp="1"/>
          </p:cNvSpPr>
          <p:nvPr>
            <p:ph idx="1"/>
            <p:custDataLst>
              <p:tags r:id="rId3"/>
            </p:custDataLst>
          </p:nvPr>
        </p:nvSpPr>
        <p:spPr>
          <a:xfrm>
            <a:off x="174172" y="3116897"/>
            <a:ext cx="1915884" cy="943427"/>
          </a:xfrm>
        </p:spPr>
        <p:style>
          <a:lnRef idx="1">
            <a:schemeClr val="accent1"/>
          </a:lnRef>
          <a:fillRef idx="3">
            <a:schemeClr val="accent1"/>
          </a:fillRef>
          <a:effectRef idx="2">
            <a:schemeClr val="accent1"/>
          </a:effectRef>
          <a:fontRef idx="minor">
            <a:schemeClr val="lt1"/>
          </a:fontRef>
        </p:style>
        <p:txBody>
          <a:bodyPr anchor="ctr">
            <a:noAutofit/>
          </a:bodyPr>
          <a:lstStyle/>
          <a:p>
            <a:pPr marL="0" indent="0" algn="ctr">
              <a:buNone/>
            </a:pPr>
            <a:r>
              <a:rPr lang="tr-TR" sz="4400" dirty="0" smtClean="0"/>
              <a:t>Çünkü;</a:t>
            </a:r>
            <a:endParaRPr lang="tr-TR" sz="4400" dirty="0"/>
          </a:p>
        </p:txBody>
      </p:sp>
      <p:sp>
        <p:nvSpPr>
          <p:cNvPr id="4" name="Dikdörtgen 3"/>
          <p:cNvSpPr/>
          <p:nvPr>
            <p:custDataLst>
              <p:tags r:id="rId4"/>
            </p:custDataLst>
          </p:nvPr>
        </p:nvSpPr>
        <p:spPr>
          <a:xfrm>
            <a:off x="4245428" y="1665683"/>
            <a:ext cx="7532914" cy="56605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dirty="0"/>
          </a:p>
        </p:txBody>
      </p:sp>
      <p:sp>
        <p:nvSpPr>
          <p:cNvPr id="5" name="Dikdörtgen 4"/>
          <p:cNvSpPr/>
          <p:nvPr>
            <p:custDataLst>
              <p:tags r:id="rId5"/>
            </p:custDataLst>
          </p:nvPr>
        </p:nvSpPr>
        <p:spPr>
          <a:xfrm>
            <a:off x="4245428" y="4123826"/>
            <a:ext cx="7532914" cy="56605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dirty="0"/>
          </a:p>
        </p:txBody>
      </p:sp>
      <p:sp>
        <p:nvSpPr>
          <p:cNvPr id="6" name="Dikdörtgen 5"/>
          <p:cNvSpPr/>
          <p:nvPr>
            <p:custDataLst>
              <p:tags r:id="rId6"/>
            </p:custDataLst>
          </p:nvPr>
        </p:nvSpPr>
        <p:spPr>
          <a:xfrm>
            <a:off x="4245428" y="2489113"/>
            <a:ext cx="7532914" cy="56605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dirty="0"/>
          </a:p>
        </p:txBody>
      </p:sp>
      <p:sp>
        <p:nvSpPr>
          <p:cNvPr id="7" name="Dikdörtgen 6"/>
          <p:cNvSpPr/>
          <p:nvPr>
            <p:custDataLst>
              <p:tags r:id="rId7"/>
            </p:custDataLst>
          </p:nvPr>
        </p:nvSpPr>
        <p:spPr>
          <a:xfrm>
            <a:off x="4245428" y="3289254"/>
            <a:ext cx="7532914" cy="56605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dirty="0"/>
          </a:p>
        </p:txBody>
      </p:sp>
      <p:sp>
        <p:nvSpPr>
          <p:cNvPr id="8" name="Aşağı Ok 7"/>
          <p:cNvSpPr/>
          <p:nvPr>
            <p:custDataLst>
              <p:tags r:id="rId8"/>
            </p:custDataLst>
          </p:nvPr>
        </p:nvSpPr>
        <p:spPr>
          <a:xfrm>
            <a:off x="647482" y="1322106"/>
            <a:ext cx="484632" cy="1606481"/>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p>
        </p:txBody>
      </p:sp>
      <p:cxnSp>
        <p:nvCxnSpPr>
          <p:cNvPr id="10" name="Düz Ok Bağlayıcısı 9"/>
          <p:cNvCxnSpPr/>
          <p:nvPr/>
        </p:nvCxnSpPr>
        <p:spPr>
          <a:xfrm flipV="1">
            <a:off x="2068256" y="1993993"/>
            <a:ext cx="1995745" cy="156191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4" name="Düz Ok Bağlayıcısı 13"/>
          <p:cNvCxnSpPr/>
          <p:nvPr/>
        </p:nvCxnSpPr>
        <p:spPr>
          <a:xfrm flipV="1">
            <a:off x="2084606" y="2800693"/>
            <a:ext cx="1984845" cy="76791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6" name="Düz Ok Bağlayıcısı 15"/>
          <p:cNvCxnSpPr/>
          <p:nvPr/>
        </p:nvCxnSpPr>
        <p:spPr>
          <a:xfrm flipV="1">
            <a:off x="2090057" y="3572283"/>
            <a:ext cx="1973944" cy="3265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9" name="Düz Ok Bağlayıcısı 18"/>
          <p:cNvCxnSpPr/>
          <p:nvPr/>
        </p:nvCxnSpPr>
        <p:spPr>
          <a:xfrm>
            <a:off x="2068256" y="3621313"/>
            <a:ext cx="1995745" cy="74129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3" name="Dikdörtgen 22"/>
          <p:cNvSpPr/>
          <p:nvPr>
            <p:custDataLst>
              <p:tags r:id="rId9"/>
            </p:custDataLst>
          </p:nvPr>
        </p:nvSpPr>
        <p:spPr>
          <a:xfrm>
            <a:off x="4245428" y="6117772"/>
            <a:ext cx="7532914" cy="566057"/>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3200" dirty="0" smtClean="0"/>
              <a:t>Boşlukları uygun bir şekilde doldurunuz </a:t>
            </a:r>
            <a:endParaRPr lang="tr-TR" sz="3200" dirty="0"/>
          </a:p>
        </p:txBody>
      </p:sp>
      <p:sp>
        <p:nvSpPr>
          <p:cNvPr id="29" name="Yukarı Ok 28"/>
          <p:cNvSpPr/>
          <p:nvPr>
            <p:custDataLst>
              <p:tags r:id="rId10"/>
            </p:custDataLst>
          </p:nvPr>
        </p:nvSpPr>
        <p:spPr>
          <a:xfrm>
            <a:off x="8011885" y="5002598"/>
            <a:ext cx="484632" cy="978408"/>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p>
        </p:txBody>
      </p:sp>
    </p:spTree>
    <p:custDataLst>
      <p:tags r:id="rId1"/>
    </p:custDataLst>
    <p:extLst>
      <p:ext uri="{BB962C8B-B14F-4D97-AF65-F5344CB8AC3E}">
        <p14:creationId xmlns:p14="http://schemas.microsoft.com/office/powerpoint/2010/main" val="102532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anim calcmode="lin" valueType="num">
                                      <p:cBhvr>
                                        <p:cTn id="8" dur="300" fill="hold"/>
                                        <p:tgtEl>
                                          <p:spTgt spid="2"/>
                                        </p:tgtEl>
                                        <p:attrNameLst>
                                          <p:attrName>ppt_x</p:attrName>
                                        </p:attrNameLst>
                                      </p:cBhvr>
                                      <p:tavLst>
                                        <p:tav tm="0">
                                          <p:val>
                                            <p:strVal val="#ppt_x"/>
                                          </p:val>
                                        </p:tav>
                                        <p:tav tm="100000">
                                          <p:val>
                                            <p:strVal val="#ppt_x"/>
                                          </p:val>
                                        </p:tav>
                                      </p:tavLst>
                                    </p:anim>
                                    <p:anim calcmode="lin" valueType="num">
                                      <p:cBhvr>
                                        <p:cTn id="9" dur="3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fade">
                                      <p:cBhvr>
                                        <p:cTn id="18" dur="500"/>
                                        <p:tgtEl>
                                          <p:spTgt spid="3">
                                            <p:bg/>
                                          </p:spTgt>
                                        </p:tgtEl>
                                      </p:cBhvr>
                                    </p:animEffect>
                                    <p:anim calcmode="lin" valueType="num">
                                      <p:cBhvr>
                                        <p:cTn id="19" dur="500" fill="hold"/>
                                        <p:tgtEl>
                                          <p:spTgt spid="3">
                                            <p:bg/>
                                          </p:spTgt>
                                        </p:tgtEl>
                                        <p:attrNameLst>
                                          <p:attrName>ppt_x</p:attrName>
                                        </p:attrNameLst>
                                      </p:cBhvr>
                                      <p:tavLst>
                                        <p:tav tm="0">
                                          <p:val>
                                            <p:strVal val="#ppt_x"/>
                                          </p:val>
                                        </p:tav>
                                        <p:tav tm="100000">
                                          <p:val>
                                            <p:strVal val="#ppt_x"/>
                                          </p:val>
                                        </p:tav>
                                      </p:tavLst>
                                    </p:anim>
                                    <p:anim calcmode="lin" valueType="num">
                                      <p:cBhvr>
                                        <p:cTn id="20" dur="5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200"/>
                                        <p:tgtEl>
                                          <p:spTgt spid="6"/>
                                        </p:tgtEl>
                                      </p:cBhvr>
                                    </p:animEffect>
                                    <p:anim calcmode="lin" valueType="num">
                                      <p:cBhvr>
                                        <p:cTn id="47" dur="200" fill="hold"/>
                                        <p:tgtEl>
                                          <p:spTgt spid="6"/>
                                        </p:tgtEl>
                                        <p:attrNameLst>
                                          <p:attrName>ppt_x</p:attrName>
                                        </p:attrNameLst>
                                      </p:cBhvr>
                                      <p:tavLst>
                                        <p:tav tm="0">
                                          <p:val>
                                            <p:strVal val="#ppt_x"/>
                                          </p:val>
                                        </p:tav>
                                        <p:tav tm="100000">
                                          <p:val>
                                            <p:strVal val="#ppt_x"/>
                                          </p:val>
                                        </p:tav>
                                      </p:tavLst>
                                    </p:anim>
                                    <p:anim calcmode="lin" valueType="num">
                                      <p:cBhvr>
                                        <p:cTn id="48" dur="2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anim calcmode="lin" valueType="num">
                                      <p:cBhvr>
                                        <p:cTn id="68" dur="500" fill="hold"/>
                                        <p:tgtEl>
                                          <p:spTgt spid="5"/>
                                        </p:tgtEl>
                                        <p:attrNameLst>
                                          <p:attrName>ppt_x</p:attrName>
                                        </p:attrNameLst>
                                      </p:cBhvr>
                                      <p:tavLst>
                                        <p:tav tm="0">
                                          <p:val>
                                            <p:strVal val="#ppt_x"/>
                                          </p:val>
                                        </p:tav>
                                        <p:tav tm="100000">
                                          <p:val>
                                            <p:strVal val="#ppt_x"/>
                                          </p:val>
                                        </p:tav>
                                      </p:tavLst>
                                    </p:anim>
                                    <p:anim calcmode="lin" valueType="num">
                                      <p:cBhvr>
                                        <p:cTn id="6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200" fill="hold"/>
                                        <p:tgtEl>
                                          <p:spTgt spid="29"/>
                                        </p:tgtEl>
                                        <p:attrNameLst>
                                          <p:attrName>ppt_x</p:attrName>
                                        </p:attrNameLst>
                                      </p:cBhvr>
                                      <p:tavLst>
                                        <p:tav tm="0">
                                          <p:val>
                                            <p:strVal val="#ppt_x"/>
                                          </p:val>
                                        </p:tav>
                                        <p:tav tm="100000">
                                          <p:val>
                                            <p:strVal val="#ppt_x"/>
                                          </p:val>
                                        </p:tav>
                                      </p:tavLst>
                                    </p:anim>
                                    <p:anim calcmode="lin" valueType="num">
                                      <p:cBhvr additive="base">
                                        <p:cTn id="75" dur="200" fill="hold"/>
                                        <p:tgtEl>
                                          <p:spTgt spid="29"/>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additive="base">
                                        <p:cTn id="78" dur="300" fill="hold"/>
                                        <p:tgtEl>
                                          <p:spTgt spid="23"/>
                                        </p:tgtEl>
                                        <p:attrNameLst>
                                          <p:attrName>ppt_x</p:attrName>
                                        </p:attrNameLst>
                                      </p:cBhvr>
                                      <p:tavLst>
                                        <p:tav tm="0">
                                          <p:val>
                                            <p:strVal val="#ppt_x"/>
                                          </p:val>
                                        </p:tav>
                                        <p:tav tm="100000">
                                          <p:val>
                                            <p:strVal val="#ppt_x"/>
                                          </p:val>
                                        </p:tav>
                                      </p:tavLst>
                                    </p:anim>
                                    <p:anim calcmode="lin" valueType="num">
                                      <p:cBhvr additive="base">
                                        <p:cTn id="79" dur="3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P spid="5" grpId="0" animBg="1"/>
      <p:bldP spid="6" grpId="0" animBg="1"/>
      <p:bldP spid="7" grpId="0" animBg="1"/>
      <p:bldP spid="8" grpId="0" animBg="1"/>
      <p:bldP spid="23"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custDataLst>
              <p:tags r:id="rId2"/>
            </p:custDataLst>
          </p:nvPr>
        </p:nvSpPr>
        <p:spPr>
          <a:xfrm>
            <a:off x="174171" y="102280"/>
            <a:ext cx="8650515" cy="1164319"/>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p:spPr>
        <p:style>
          <a:lnRef idx="1">
            <a:schemeClr val="accent2"/>
          </a:lnRef>
          <a:fillRef idx="3">
            <a:schemeClr val="accent2"/>
          </a:fillRef>
          <a:effectRef idx="2">
            <a:schemeClr val="accent2"/>
          </a:effectRef>
          <a:fontRef idx="minor">
            <a:schemeClr val="lt1"/>
          </a:fontRef>
        </p:style>
        <p:txBody>
          <a:bodyPr/>
          <a:lstStyle/>
          <a:p>
            <a:pPr algn="ctr"/>
            <a:r>
              <a:rPr lang="tr-TR" dirty="0" smtClean="0"/>
              <a:t>Yüce Allah peygamber göndermiştir.</a:t>
            </a:r>
            <a:endParaRPr lang="tr-TR" dirty="0"/>
          </a:p>
        </p:txBody>
      </p:sp>
      <p:sp>
        <p:nvSpPr>
          <p:cNvPr id="3" name="İçerik Yer Tutucusu 2"/>
          <p:cNvSpPr>
            <a:spLocks noGrp="1"/>
          </p:cNvSpPr>
          <p:nvPr>
            <p:ph idx="1"/>
            <p:custDataLst>
              <p:tags r:id="rId3"/>
            </p:custDataLst>
          </p:nvPr>
        </p:nvSpPr>
        <p:spPr>
          <a:xfrm>
            <a:off x="174172" y="3116897"/>
            <a:ext cx="1915884" cy="943427"/>
          </a:xfrm>
        </p:spPr>
        <p:style>
          <a:lnRef idx="1">
            <a:schemeClr val="accent1"/>
          </a:lnRef>
          <a:fillRef idx="3">
            <a:schemeClr val="accent1"/>
          </a:fillRef>
          <a:effectRef idx="2">
            <a:schemeClr val="accent1"/>
          </a:effectRef>
          <a:fontRef idx="minor">
            <a:schemeClr val="lt1"/>
          </a:fontRef>
        </p:style>
        <p:txBody>
          <a:bodyPr anchor="ctr">
            <a:noAutofit/>
          </a:bodyPr>
          <a:lstStyle/>
          <a:p>
            <a:pPr marL="0" indent="0" algn="ctr">
              <a:buNone/>
            </a:pPr>
            <a:r>
              <a:rPr lang="tr-TR" sz="4400" dirty="0" smtClean="0"/>
              <a:t>Çünkü;</a:t>
            </a:r>
            <a:endParaRPr lang="tr-TR" sz="4400" dirty="0"/>
          </a:p>
        </p:txBody>
      </p:sp>
      <p:sp>
        <p:nvSpPr>
          <p:cNvPr id="4" name="Dikdörtgen 3"/>
          <p:cNvSpPr/>
          <p:nvPr>
            <p:custDataLst>
              <p:tags r:id="rId4"/>
            </p:custDataLst>
          </p:nvPr>
        </p:nvSpPr>
        <p:spPr>
          <a:xfrm>
            <a:off x="4245428" y="1500683"/>
            <a:ext cx="7532914" cy="731057"/>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dirty="0" smtClean="0"/>
              <a:t>Emir ve yasaklarını insanlara ulaştırmak için </a:t>
            </a:r>
            <a:endParaRPr lang="tr-TR" sz="2800" dirty="0"/>
          </a:p>
        </p:txBody>
      </p:sp>
      <p:sp>
        <p:nvSpPr>
          <p:cNvPr id="5" name="Dikdörtgen 4"/>
          <p:cNvSpPr/>
          <p:nvPr>
            <p:custDataLst>
              <p:tags r:id="rId5"/>
            </p:custDataLst>
          </p:nvPr>
        </p:nvSpPr>
        <p:spPr>
          <a:xfrm>
            <a:off x="4245428" y="4123826"/>
            <a:ext cx="7532914" cy="1156097"/>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000" dirty="0"/>
              <a:t>Eğer doğru ve dürüst olmasalardı, inandırıcı olamazlardı.</a:t>
            </a:r>
          </a:p>
        </p:txBody>
      </p:sp>
      <p:sp>
        <p:nvSpPr>
          <p:cNvPr id="6" name="Dikdörtgen 5"/>
          <p:cNvSpPr/>
          <p:nvPr>
            <p:custDataLst>
              <p:tags r:id="rId6"/>
            </p:custDataLst>
          </p:nvPr>
        </p:nvSpPr>
        <p:spPr>
          <a:xfrm>
            <a:off x="4245428" y="2489113"/>
            <a:ext cx="7532914" cy="566057"/>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400" dirty="0" smtClean="0"/>
              <a:t>İnsanlara örnek olmaları  için </a:t>
            </a:r>
            <a:endParaRPr lang="tr-TR" sz="4400" dirty="0"/>
          </a:p>
        </p:txBody>
      </p:sp>
      <p:sp>
        <p:nvSpPr>
          <p:cNvPr id="7" name="Dikdörtgen 6"/>
          <p:cNvSpPr/>
          <p:nvPr>
            <p:custDataLst>
              <p:tags r:id="rId7"/>
            </p:custDataLst>
          </p:nvPr>
        </p:nvSpPr>
        <p:spPr>
          <a:xfrm>
            <a:off x="4245428" y="3289254"/>
            <a:ext cx="7532914" cy="566057"/>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3200" dirty="0" smtClean="0"/>
              <a:t>İnsanlara doğru yolu göstermeleri için </a:t>
            </a:r>
            <a:endParaRPr lang="tr-TR" sz="3200" dirty="0"/>
          </a:p>
        </p:txBody>
      </p:sp>
      <p:sp>
        <p:nvSpPr>
          <p:cNvPr id="8" name="Aşağı Ok 7"/>
          <p:cNvSpPr/>
          <p:nvPr>
            <p:custDataLst>
              <p:tags r:id="rId8"/>
            </p:custDataLst>
          </p:nvPr>
        </p:nvSpPr>
        <p:spPr>
          <a:xfrm>
            <a:off x="647482" y="1322106"/>
            <a:ext cx="484632" cy="1606481"/>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p>
        </p:txBody>
      </p:sp>
      <p:cxnSp>
        <p:nvCxnSpPr>
          <p:cNvPr id="10" name="Düz Ok Bağlayıcısı 9"/>
          <p:cNvCxnSpPr/>
          <p:nvPr/>
        </p:nvCxnSpPr>
        <p:spPr>
          <a:xfrm flipV="1">
            <a:off x="2068256" y="1993993"/>
            <a:ext cx="1995745" cy="156191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4" name="Düz Ok Bağlayıcısı 13"/>
          <p:cNvCxnSpPr/>
          <p:nvPr/>
        </p:nvCxnSpPr>
        <p:spPr>
          <a:xfrm flipV="1">
            <a:off x="2084606" y="2800693"/>
            <a:ext cx="1984845" cy="76791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6" name="Düz Ok Bağlayıcısı 15"/>
          <p:cNvCxnSpPr/>
          <p:nvPr/>
        </p:nvCxnSpPr>
        <p:spPr>
          <a:xfrm flipV="1">
            <a:off x="2090057" y="3572283"/>
            <a:ext cx="1973944" cy="3265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9" name="Düz Ok Bağlayıcısı 18"/>
          <p:cNvCxnSpPr/>
          <p:nvPr/>
        </p:nvCxnSpPr>
        <p:spPr>
          <a:xfrm>
            <a:off x="2068256" y="3621313"/>
            <a:ext cx="1995745" cy="74129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custDataLst>
      <p:tags r:id="rId1"/>
    </p:custDataLst>
    <p:extLst>
      <p:ext uri="{BB962C8B-B14F-4D97-AF65-F5344CB8AC3E}">
        <p14:creationId xmlns:p14="http://schemas.microsoft.com/office/powerpoint/2010/main" val="322453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anim calcmode="lin" valueType="num">
                                      <p:cBhvr>
                                        <p:cTn id="8" dur="300" fill="hold"/>
                                        <p:tgtEl>
                                          <p:spTgt spid="2"/>
                                        </p:tgtEl>
                                        <p:attrNameLst>
                                          <p:attrName>ppt_x</p:attrName>
                                        </p:attrNameLst>
                                      </p:cBhvr>
                                      <p:tavLst>
                                        <p:tav tm="0">
                                          <p:val>
                                            <p:strVal val="#ppt_x"/>
                                          </p:val>
                                        </p:tav>
                                        <p:tav tm="100000">
                                          <p:val>
                                            <p:strVal val="#ppt_x"/>
                                          </p:val>
                                        </p:tav>
                                      </p:tavLst>
                                    </p:anim>
                                    <p:anim calcmode="lin" valueType="num">
                                      <p:cBhvr>
                                        <p:cTn id="9" dur="3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fade">
                                      <p:cBhvr>
                                        <p:cTn id="18" dur="500"/>
                                        <p:tgtEl>
                                          <p:spTgt spid="3">
                                            <p:bg/>
                                          </p:spTgt>
                                        </p:tgtEl>
                                      </p:cBhvr>
                                    </p:animEffect>
                                    <p:anim calcmode="lin" valueType="num">
                                      <p:cBhvr>
                                        <p:cTn id="19" dur="500" fill="hold"/>
                                        <p:tgtEl>
                                          <p:spTgt spid="3">
                                            <p:bg/>
                                          </p:spTgt>
                                        </p:tgtEl>
                                        <p:attrNameLst>
                                          <p:attrName>ppt_x</p:attrName>
                                        </p:attrNameLst>
                                      </p:cBhvr>
                                      <p:tavLst>
                                        <p:tav tm="0">
                                          <p:val>
                                            <p:strVal val="#ppt_x"/>
                                          </p:val>
                                        </p:tav>
                                        <p:tav tm="100000">
                                          <p:val>
                                            <p:strVal val="#ppt_x"/>
                                          </p:val>
                                        </p:tav>
                                      </p:tavLst>
                                    </p:anim>
                                    <p:anim calcmode="lin" valueType="num">
                                      <p:cBhvr>
                                        <p:cTn id="20" dur="5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200"/>
                                        <p:tgtEl>
                                          <p:spTgt spid="6"/>
                                        </p:tgtEl>
                                      </p:cBhvr>
                                    </p:animEffect>
                                    <p:anim calcmode="lin" valueType="num">
                                      <p:cBhvr>
                                        <p:cTn id="47" dur="200" fill="hold"/>
                                        <p:tgtEl>
                                          <p:spTgt spid="6"/>
                                        </p:tgtEl>
                                        <p:attrNameLst>
                                          <p:attrName>ppt_x</p:attrName>
                                        </p:attrNameLst>
                                      </p:cBhvr>
                                      <p:tavLst>
                                        <p:tav tm="0">
                                          <p:val>
                                            <p:strVal val="#ppt_x"/>
                                          </p:val>
                                        </p:tav>
                                        <p:tav tm="100000">
                                          <p:val>
                                            <p:strVal val="#ppt_x"/>
                                          </p:val>
                                        </p:tav>
                                      </p:tavLst>
                                    </p:anim>
                                    <p:anim calcmode="lin" valueType="num">
                                      <p:cBhvr>
                                        <p:cTn id="48" dur="2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anim calcmode="lin" valueType="num">
                                      <p:cBhvr>
                                        <p:cTn id="68" dur="500" fill="hold"/>
                                        <p:tgtEl>
                                          <p:spTgt spid="5"/>
                                        </p:tgtEl>
                                        <p:attrNameLst>
                                          <p:attrName>ppt_x</p:attrName>
                                        </p:attrNameLst>
                                      </p:cBhvr>
                                      <p:tavLst>
                                        <p:tav tm="0">
                                          <p:val>
                                            <p:strVal val="#ppt_x"/>
                                          </p:val>
                                        </p:tav>
                                        <p:tav tm="100000">
                                          <p:val>
                                            <p:strVal val="#ppt_x"/>
                                          </p:val>
                                        </p:tav>
                                      </p:tavLst>
                                    </p:anim>
                                    <p:anim calcmode="lin" valueType="num">
                                      <p:cBhvr>
                                        <p:cTn id="6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6043" y="117986"/>
            <a:ext cx="11061289" cy="851362"/>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tr-TR" b="1" dirty="0"/>
              <a:t/>
            </a:r>
            <a:br>
              <a:rPr lang="tr-TR" b="1" dirty="0"/>
            </a:br>
            <a:r>
              <a:rPr lang="tr-TR" b="1" dirty="0"/>
              <a:t/>
            </a:r>
            <a:br>
              <a:rPr lang="tr-TR" b="1" dirty="0"/>
            </a:br>
            <a:r>
              <a:rPr lang="tr-TR" b="1" dirty="0"/>
              <a:t>Peygamberlerin doğru olması niçin önemlidir?</a:t>
            </a:r>
            <a:r>
              <a:rPr lang="tr-TR" dirty="0"/>
              <a:t/>
            </a:r>
            <a:br>
              <a:rPr lang="tr-TR" dirty="0"/>
            </a:br>
            <a:r>
              <a:rPr lang="tr-TR" dirty="0"/>
              <a:t/>
            </a:r>
            <a:br>
              <a:rPr lang="tr-TR" dirty="0"/>
            </a:br>
            <a:endParaRPr lang="tr-TR" dirty="0"/>
          </a:p>
        </p:txBody>
      </p:sp>
      <p:sp>
        <p:nvSpPr>
          <p:cNvPr id="3" name="İçerik Yer Tutucusu 2"/>
          <p:cNvSpPr>
            <a:spLocks noGrp="1"/>
          </p:cNvSpPr>
          <p:nvPr>
            <p:ph idx="1"/>
          </p:nvPr>
        </p:nvSpPr>
        <p:spPr>
          <a:xfrm>
            <a:off x="5176684" y="1386348"/>
            <a:ext cx="6490648" cy="5066988"/>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marL="0" indent="0" algn="ctr">
              <a:lnSpc>
                <a:spcPct val="220000"/>
              </a:lnSpc>
              <a:buNone/>
            </a:pPr>
            <a:endParaRPr lang="tr-TR" dirty="0"/>
          </a:p>
          <a:p>
            <a:pPr marL="0" indent="0" algn="ctr">
              <a:lnSpc>
                <a:spcPct val="220000"/>
              </a:lnSpc>
              <a:buNone/>
            </a:pPr>
            <a:r>
              <a:rPr lang="tr-TR" dirty="0"/>
              <a:t>Peygamberler Allah’tan aldıkları vahiyi insanlara bildirmekle görevli kimselerdir. Bu görevi yerine getirecek kişinin öncelikle doğru ve dürüst olması gerekir. Eğer doğru ve dürüst olmasalardı, inandırıcı olamazlardı. Bu nedenle kimse onlara kulak vermez, kendilerine inanmazdı.</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764" y="1528830"/>
            <a:ext cx="4751679" cy="516849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869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additive="base">
                                        <p:cTn id="11" dur="500" fill="hold"/>
                                        <p:tgtEl>
                                          <p:spTgt spid="6146"/>
                                        </p:tgtEl>
                                        <p:attrNameLst>
                                          <p:attrName>ppt_x</p:attrName>
                                        </p:attrNameLst>
                                      </p:cBhvr>
                                      <p:tavLst>
                                        <p:tav tm="0">
                                          <p:val>
                                            <p:strVal val="#ppt_x"/>
                                          </p:val>
                                        </p:tav>
                                        <p:tav tm="100000">
                                          <p:val>
                                            <p:strVal val="#ppt_x"/>
                                          </p:val>
                                        </p:tav>
                                      </p:tavLst>
                                    </p:anim>
                                    <p:anim calcmode="lin" valueType="num">
                                      <p:cBhvr additive="base">
                                        <p:cTn id="12"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 calcmode="lin" valueType="num">
                                      <p:cBhvr additive="base">
                                        <p:cTn id="1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43" y="210315"/>
            <a:ext cx="4530741" cy="44897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Başlık 1"/>
          <p:cNvSpPr>
            <a:spLocks noGrp="1"/>
          </p:cNvSpPr>
          <p:nvPr>
            <p:ph type="title"/>
          </p:nvPr>
        </p:nvSpPr>
        <p:spPr>
          <a:xfrm>
            <a:off x="4085303" y="5223977"/>
            <a:ext cx="6103944" cy="1055595"/>
          </a:xfrm>
        </p:spPr>
        <p:style>
          <a:lnRef idx="1">
            <a:schemeClr val="accent5"/>
          </a:lnRef>
          <a:fillRef idx="2">
            <a:schemeClr val="accent5"/>
          </a:fillRef>
          <a:effectRef idx="1">
            <a:schemeClr val="accent5"/>
          </a:effectRef>
          <a:fontRef idx="minor">
            <a:schemeClr val="dk1"/>
          </a:fontRef>
        </p:style>
        <p:txBody>
          <a:bodyPr/>
          <a:lstStyle/>
          <a:p>
            <a:pPr algn="ctr"/>
            <a:r>
              <a:rPr lang="tr-TR" dirty="0"/>
              <a:t>Daha önce duydunuz mu?</a:t>
            </a:r>
          </a:p>
        </p:txBody>
      </p:sp>
      <p:sp>
        <p:nvSpPr>
          <p:cNvPr id="4" name="Sola Bükülü Ok 3"/>
          <p:cNvSpPr/>
          <p:nvPr/>
        </p:nvSpPr>
        <p:spPr>
          <a:xfrm rot="20335233">
            <a:off x="9686262" y="1651837"/>
            <a:ext cx="2219116" cy="4130908"/>
          </a:xfrm>
          <a:prstGeom prst="curved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solidFill>
                <a:schemeClr val="tx1"/>
              </a:solidFill>
            </a:endParaRPr>
          </a:p>
        </p:txBody>
      </p:sp>
      <p:sp>
        <p:nvSpPr>
          <p:cNvPr id="3" name="İçerik Yer Tutucusu 2"/>
          <p:cNvSpPr>
            <a:spLocks noGrp="1"/>
          </p:cNvSpPr>
          <p:nvPr>
            <p:ph idx="1"/>
          </p:nvPr>
        </p:nvSpPr>
        <p:spPr>
          <a:xfrm>
            <a:off x="4203290" y="1155010"/>
            <a:ext cx="5985957" cy="1591431"/>
          </a:xfrm>
        </p:spPr>
        <p:style>
          <a:lnRef idx="1">
            <a:schemeClr val="accent4"/>
          </a:lnRef>
          <a:fillRef idx="2">
            <a:schemeClr val="accent4"/>
          </a:fillRef>
          <a:effectRef idx="1">
            <a:schemeClr val="accent4"/>
          </a:effectRef>
          <a:fontRef idx="minor">
            <a:schemeClr val="dk1"/>
          </a:fontRef>
        </p:style>
        <p:txBody>
          <a:bodyPr>
            <a:noAutofit/>
          </a:bodyPr>
          <a:lstStyle/>
          <a:p>
            <a:pPr marL="0" indent="0" algn="ctr">
              <a:lnSpc>
                <a:spcPct val="200000"/>
              </a:lnSpc>
              <a:buNone/>
            </a:pPr>
            <a:r>
              <a:rPr lang="tr-TR" sz="4000" dirty="0"/>
              <a:t>“</a:t>
            </a:r>
            <a:r>
              <a:rPr lang="tr-TR" sz="4000" dirty="0" err="1"/>
              <a:t>Muhammed’ül</a:t>
            </a:r>
            <a:r>
              <a:rPr lang="tr-TR" sz="4000" dirty="0"/>
              <a:t> emin”</a:t>
            </a:r>
          </a:p>
        </p:txBody>
      </p:sp>
    </p:spTree>
    <p:extLst>
      <p:ext uri="{BB962C8B-B14F-4D97-AF65-F5344CB8AC3E}">
        <p14:creationId xmlns:p14="http://schemas.microsoft.com/office/powerpoint/2010/main" val="138710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69510" y="427702"/>
            <a:ext cx="5176683" cy="6194323"/>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ctr">
              <a:buNone/>
            </a:pPr>
            <a:r>
              <a:rPr lang="tr-TR" sz="3600" dirty="0"/>
              <a:t>Hz. Muhammed (s.a.v.), peygamber olmadan önce de sonra da insanlara yalan söylememiştir. Bu özelliği onu, sözüne güvenilir bir insan yapmıştır. Dinin yayılmasında da bu özelliği etkili olmuş ve kısa zamanda pek çok kimse Müslüman olmuştur</a:t>
            </a:r>
          </a:p>
        </p:txBody>
      </p:sp>
      <p:sp>
        <p:nvSpPr>
          <p:cNvPr id="4" name="İçerik Yer Tutucusu 2"/>
          <p:cNvSpPr txBox="1">
            <a:spLocks/>
          </p:cNvSpPr>
          <p:nvPr/>
        </p:nvSpPr>
        <p:spPr>
          <a:xfrm>
            <a:off x="634181" y="2573593"/>
            <a:ext cx="3539613" cy="737419"/>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lnSpc>
                <a:spcPct val="200000"/>
              </a:lnSpc>
              <a:buFont typeface="Arial" panose="020B0604020202020204" pitchFamily="34" charset="0"/>
              <a:buNone/>
            </a:pPr>
            <a:r>
              <a:rPr lang="tr-TR" dirty="0" err="1" smtClean="0"/>
              <a:t>Muhammed’ül</a:t>
            </a:r>
            <a:r>
              <a:rPr lang="tr-TR" dirty="0" smtClean="0"/>
              <a:t> emin</a:t>
            </a:r>
            <a:endParaRPr lang="tr-TR" dirty="0"/>
          </a:p>
        </p:txBody>
      </p:sp>
      <p:sp>
        <p:nvSpPr>
          <p:cNvPr id="5" name="Sağ Ok 4"/>
          <p:cNvSpPr/>
          <p:nvPr/>
        </p:nvSpPr>
        <p:spPr>
          <a:xfrm>
            <a:off x="4907523" y="2699987"/>
            <a:ext cx="1427565"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b"/>
          <a:lstStyle/>
          <a:p>
            <a:pPr algn="ctr"/>
            <a:endParaRPr lang="tr-TR"/>
          </a:p>
        </p:txBody>
      </p:sp>
    </p:spTree>
    <p:extLst>
      <p:ext uri="{BB962C8B-B14F-4D97-AF65-F5344CB8AC3E}">
        <p14:creationId xmlns:p14="http://schemas.microsoft.com/office/powerpoint/2010/main" val="5267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8270" y="55414"/>
            <a:ext cx="5798573" cy="1419428"/>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tr-TR" sz="3600" dirty="0" smtClean="0"/>
              <a:t>2. </a:t>
            </a:r>
            <a:r>
              <a:rPr lang="tr-TR" sz="3600" dirty="0"/>
              <a:t>Güvenilir Olmak </a:t>
            </a:r>
            <a:r>
              <a:rPr lang="tr-TR" sz="3600" dirty="0" smtClean="0"/>
              <a:t/>
            </a:r>
            <a:br>
              <a:rPr lang="tr-TR" sz="3600" dirty="0" smtClean="0"/>
            </a:br>
            <a:r>
              <a:rPr lang="tr-TR" sz="3600" dirty="0" smtClean="0"/>
              <a:t>(</a:t>
            </a:r>
            <a:r>
              <a:rPr lang="tr-TR" sz="3600" dirty="0"/>
              <a:t>Emanet)</a:t>
            </a:r>
          </a:p>
        </p:txBody>
      </p:sp>
      <p:sp>
        <p:nvSpPr>
          <p:cNvPr id="3" name="İçerik Yer Tutucusu 2"/>
          <p:cNvSpPr>
            <a:spLocks noGrp="1"/>
          </p:cNvSpPr>
          <p:nvPr>
            <p:ph idx="1"/>
          </p:nvPr>
        </p:nvSpPr>
        <p:spPr>
          <a:xfrm>
            <a:off x="248270" y="1622325"/>
            <a:ext cx="5798574" cy="2067950"/>
          </a:xfrm>
        </p:spPr>
        <p:style>
          <a:lnRef idx="1">
            <a:schemeClr val="accent4"/>
          </a:lnRef>
          <a:fillRef idx="2">
            <a:schemeClr val="accent4"/>
          </a:fillRef>
          <a:effectRef idx="1">
            <a:schemeClr val="accent4"/>
          </a:effectRef>
          <a:fontRef idx="minor">
            <a:schemeClr val="dk1"/>
          </a:fontRef>
        </p:style>
        <p:txBody>
          <a:bodyPr>
            <a:normAutofit/>
          </a:bodyPr>
          <a:lstStyle/>
          <a:p>
            <a:pPr>
              <a:lnSpc>
                <a:spcPct val="150000"/>
              </a:lnSpc>
              <a:buFont typeface="Wingdings" panose="05000000000000000000" pitchFamily="2" charset="2"/>
              <a:buChar char="Ø"/>
            </a:pPr>
            <a:r>
              <a:rPr lang="tr-TR" dirty="0" smtClean="0"/>
              <a:t>Güvenilir </a:t>
            </a:r>
            <a:r>
              <a:rPr lang="tr-TR" dirty="0"/>
              <a:t>olmak demektir</a:t>
            </a:r>
            <a:r>
              <a:rPr lang="tr-TR" dirty="0" smtClean="0"/>
              <a:t>. Emanete ihanet etmemek</a:t>
            </a:r>
            <a:endParaRPr lang="tr-TR" dirty="0"/>
          </a:p>
        </p:txBody>
      </p:sp>
      <p:sp>
        <p:nvSpPr>
          <p:cNvPr id="4" name="Unvan 1"/>
          <p:cNvSpPr txBox="1">
            <a:spLocks/>
          </p:cNvSpPr>
          <p:nvPr/>
        </p:nvSpPr>
        <p:spPr>
          <a:xfrm>
            <a:off x="6774423" y="44244"/>
            <a:ext cx="5159477" cy="1419428"/>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z="3600" dirty="0" smtClean="0"/>
              <a:t>3. </a:t>
            </a:r>
            <a:r>
              <a:rPr lang="tr-TR" sz="3600" dirty="0"/>
              <a:t>Akıllı ve Zeki Olmak (Fetanet)</a:t>
            </a:r>
          </a:p>
        </p:txBody>
      </p:sp>
      <p:sp>
        <p:nvSpPr>
          <p:cNvPr id="5" name="İçerik Yer Tutucusu 2"/>
          <p:cNvSpPr txBox="1">
            <a:spLocks/>
          </p:cNvSpPr>
          <p:nvPr/>
        </p:nvSpPr>
        <p:spPr>
          <a:xfrm>
            <a:off x="6801463" y="1622325"/>
            <a:ext cx="5041491" cy="206795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nSpc>
                <a:spcPct val="150000"/>
              </a:lnSpc>
              <a:buFont typeface="Wingdings" panose="05000000000000000000" pitchFamily="2" charset="2"/>
              <a:buChar char="Ø"/>
            </a:pPr>
            <a:r>
              <a:rPr lang="tr-TR" dirty="0"/>
              <a:t>Peygamberler üstün bir akıl ve </a:t>
            </a:r>
            <a:r>
              <a:rPr lang="tr-TR" dirty="0" smtClean="0"/>
              <a:t>zekâya sahip olmaları </a:t>
            </a:r>
          </a:p>
          <a:p>
            <a:pPr>
              <a:lnSpc>
                <a:spcPct val="150000"/>
              </a:lnSpc>
              <a:buFont typeface="Wingdings" panose="05000000000000000000" pitchFamily="2" charset="2"/>
              <a:buChar char="Ø"/>
            </a:pPr>
            <a:r>
              <a:rPr lang="tr-TR" dirty="0" smtClean="0"/>
              <a:t>kuvvetli </a:t>
            </a:r>
            <a:r>
              <a:rPr lang="tr-TR" dirty="0"/>
              <a:t>bir hafızaya ve yüksek bir ikna gücüne sahip insanlardır.</a:t>
            </a:r>
          </a:p>
        </p:txBody>
      </p:sp>
      <p:sp>
        <p:nvSpPr>
          <p:cNvPr id="6" name="Unvan 1"/>
          <p:cNvSpPr txBox="1">
            <a:spLocks/>
          </p:cNvSpPr>
          <p:nvPr/>
        </p:nvSpPr>
        <p:spPr>
          <a:xfrm>
            <a:off x="248270" y="3837757"/>
            <a:ext cx="5798574" cy="1032955"/>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b="0" i="0" u="none"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z="3600" dirty="0" smtClean="0"/>
              <a:t>4. Günah </a:t>
            </a:r>
            <a:r>
              <a:rPr lang="tr-TR" sz="3600" dirty="0"/>
              <a:t>İşlemekten Korunmuş Olmak (İsmet)</a:t>
            </a:r>
          </a:p>
        </p:txBody>
      </p:sp>
      <p:sp>
        <p:nvSpPr>
          <p:cNvPr id="7" name="İçerik Yer Tutucusu 2"/>
          <p:cNvSpPr txBox="1">
            <a:spLocks/>
          </p:cNvSpPr>
          <p:nvPr/>
        </p:nvSpPr>
        <p:spPr>
          <a:xfrm>
            <a:off x="125366" y="5018194"/>
            <a:ext cx="5921478" cy="161075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nSpc>
                <a:spcPct val="150000"/>
              </a:lnSpc>
              <a:buFont typeface="Wingdings" panose="05000000000000000000" pitchFamily="2" charset="2"/>
              <a:buChar char="Ø"/>
            </a:pPr>
            <a:r>
              <a:rPr lang="tr-TR" dirty="0" err="1"/>
              <a:t>Günahsızlık</a:t>
            </a:r>
            <a:r>
              <a:rPr lang="tr-TR" dirty="0"/>
              <a:t>, temizlik, </a:t>
            </a:r>
            <a:r>
              <a:rPr lang="tr-TR" dirty="0" err="1"/>
              <a:t>korunmuşluk</a:t>
            </a:r>
            <a:r>
              <a:rPr lang="tr-TR" dirty="0"/>
              <a:t> anlamlarına gelen ismet; Yüce Allah’ın, peygamberlerini gizli ve açık her türlü günahtan koruması demektir. </a:t>
            </a:r>
          </a:p>
        </p:txBody>
      </p:sp>
      <p:sp>
        <p:nvSpPr>
          <p:cNvPr id="8" name="Unvan 1"/>
          <p:cNvSpPr txBox="1">
            <a:spLocks/>
          </p:cNvSpPr>
          <p:nvPr/>
        </p:nvSpPr>
        <p:spPr>
          <a:xfrm>
            <a:off x="6447497" y="3886921"/>
            <a:ext cx="5486403" cy="1032955"/>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dirty="0" smtClean="0"/>
              <a:t>5</a:t>
            </a:r>
            <a:r>
              <a:rPr lang="tr-TR" dirty="0"/>
              <a:t>. Bildirmek (Tebliğ) </a:t>
            </a:r>
          </a:p>
        </p:txBody>
      </p:sp>
      <p:sp>
        <p:nvSpPr>
          <p:cNvPr id="9" name="İçerik Yer Tutucusu 2"/>
          <p:cNvSpPr txBox="1">
            <a:spLocks/>
          </p:cNvSpPr>
          <p:nvPr/>
        </p:nvSpPr>
        <p:spPr>
          <a:xfrm>
            <a:off x="6324593" y="5116522"/>
            <a:ext cx="5609307" cy="161075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nSpc>
                <a:spcPct val="150000"/>
              </a:lnSpc>
              <a:buFont typeface="Wingdings" panose="05000000000000000000" pitchFamily="2" charset="2"/>
              <a:buChar char="Ø"/>
            </a:pPr>
            <a:r>
              <a:rPr lang="tr-TR"/>
              <a:t>Allah’tan (c.c.) Aldığı Mesajları Olduğu Gibi İnsanlara Bildirmek</a:t>
            </a:r>
            <a:endParaRPr lang="tr-TR" dirty="0"/>
          </a:p>
        </p:txBody>
      </p:sp>
    </p:spTree>
    <p:extLst>
      <p:ext uri="{BB962C8B-B14F-4D97-AF65-F5344CB8AC3E}">
        <p14:creationId xmlns:p14="http://schemas.microsoft.com/office/powerpoint/2010/main" val="416133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bg/>
                                          </p:spTgt>
                                        </p:tgtEl>
                                        <p:attrNameLst>
                                          <p:attrName>style.visibility</p:attrName>
                                        </p:attrNameLst>
                                      </p:cBhvr>
                                      <p:to>
                                        <p:strVal val="visible"/>
                                      </p:to>
                                    </p:set>
                                    <p:anim calcmode="lin" valueType="num">
                                      <p:cBhvr additive="base">
                                        <p:cTn id="30" dur="500" fill="hold"/>
                                        <p:tgtEl>
                                          <p:spTgt spid="5">
                                            <p:bg/>
                                          </p:spTgt>
                                        </p:tgtEl>
                                        <p:attrNameLst>
                                          <p:attrName>ppt_x</p:attrName>
                                        </p:attrNameLst>
                                      </p:cBhvr>
                                      <p:tavLst>
                                        <p:tav tm="0">
                                          <p:val>
                                            <p:strVal val="#ppt_x"/>
                                          </p:val>
                                        </p:tav>
                                        <p:tav tm="100000">
                                          <p:val>
                                            <p:strVal val="#ppt_x"/>
                                          </p:val>
                                        </p:tav>
                                      </p:tavLst>
                                    </p:anim>
                                    <p:anim calcmode="lin" valueType="num">
                                      <p:cBhvr additive="base">
                                        <p:cTn id="31" dur="500" fill="hold"/>
                                        <p:tgtEl>
                                          <p:spTgt spid="5">
                                            <p:bg/>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 calcmode="lin" valueType="num">
                                      <p:cBhvr additive="base">
                                        <p:cTn id="3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0" end="0"/>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 calcmode="lin" valueType="num">
                                      <p:cBhvr additive="base">
                                        <p:cTn id="3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ppt_x"/>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1000"/>
                                        <p:tgtEl>
                                          <p:spTgt spid="7"/>
                                        </p:tgtEl>
                                      </p:cBhvr>
                                    </p:animEffect>
                                    <p:anim calcmode="lin" valueType="num">
                                      <p:cBhvr>
                                        <p:cTn id="51" dur="1000" fill="hold"/>
                                        <p:tgtEl>
                                          <p:spTgt spid="7"/>
                                        </p:tgtEl>
                                        <p:attrNameLst>
                                          <p:attrName>ppt_x</p:attrName>
                                        </p:attrNameLst>
                                      </p:cBhvr>
                                      <p:tavLst>
                                        <p:tav tm="0">
                                          <p:val>
                                            <p:strVal val="#ppt_x"/>
                                          </p:val>
                                        </p:tav>
                                        <p:tav tm="100000">
                                          <p:val>
                                            <p:strVal val="#ppt_x"/>
                                          </p:val>
                                        </p:tav>
                                      </p:tavLst>
                                    </p:anim>
                                    <p:anim calcmode="lin" valueType="num">
                                      <p:cBhvr>
                                        <p:cTn id="5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animBg="1"/>
      <p:bldP spid="5" grpId="0" uiExpand="1" build="p" animBg="1"/>
      <p:bldP spid="6" grpId="0" uiExpand="1" animBg="1"/>
      <p:bldP spid="7" grpId="0" animBg="1"/>
      <p:bldP spid="8" grpId="0" uiExpand="1"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custDataLst>
              <p:tags r:id="rId2"/>
            </p:custDataLst>
          </p:nvPr>
        </p:nvSpPr>
        <p:spPr>
          <a:xfrm>
            <a:off x="353292" y="180107"/>
            <a:ext cx="11416143" cy="1066801"/>
          </a:xfrm>
        </p:spPr>
        <p:style>
          <a:lnRef idx="0">
            <a:schemeClr val="accent1"/>
          </a:lnRef>
          <a:fillRef idx="3">
            <a:schemeClr val="accent1"/>
          </a:fillRef>
          <a:effectRef idx="3">
            <a:schemeClr val="accent1"/>
          </a:effectRef>
          <a:fontRef idx="minor">
            <a:schemeClr val="lt1"/>
          </a:fontRef>
        </p:style>
        <p:txBody>
          <a:bodyPr>
            <a:noAutofit/>
          </a:bodyPr>
          <a:lstStyle/>
          <a:p>
            <a:pPr algn="ctr">
              <a:lnSpc>
                <a:spcPct val="100000"/>
              </a:lnSpc>
            </a:pPr>
            <a:r>
              <a:rPr lang="tr-TR" dirty="0" smtClean="0">
                <a:solidFill>
                  <a:schemeClr val="bg1"/>
                </a:solidFill>
              </a:rPr>
              <a:t>2. PEYGAMBERLERİN ÖZELLİKLERİ VE GÖREVLERİ</a:t>
            </a:r>
            <a:endParaRPr lang="tr-TR" dirty="0">
              <a:solidFill>
                <a:schemeClr val="bg1"/>
              </a:solidFill>
            </a:endParaRPr>
          </a:p>
        </p:txBody>
      </p:sp>
      <p:sp>
        <p:nvSpPr>
          <p:cNvPr id="10" name="İçerik Yer Tutucusu 2"/>
          <p:cNvSpPr>
            <a:spLocks noGrp="1"/>
          </p:cNvSpPr>
          <p:nvPr>
            <p:ph idx="1"/>
          </p:nvPr>
        </p:nvSpPr>
        <p:spPr>
          <a:xfrm>
            <a:off x="353291" y="1427019"/>
            <a:ext cx="11416144" cy="457199"/>
          </a:xfrm>
        </p:spPr>
        <p:style>
          <a:lnRef idx="1">
            <a:schemeClr val="accent2"/>
          </a:lnRef>
          <a:fillRef idx="2">
            <a:schemeClr val="accent2"/>
          </a:fillRef>
          <a:effectRef idx="1">
            <a:schemeClr val="accent2"/>
          </a:effectRef>
          <a:fontRef idx="minor">
            <a:schemeClr val="dk1"/>
          </a:fontRef>
        </p:style>
        <p:txBody>
          <a:bodyPr anchor="t">
            <a:noAutofit/>
          </a:bodyPr>
          <a:lstStyle/>
          <a:p>
            <a:pPr marL="0" indent="0">
              <a:buNone/>
            </a:pPr>
            <a:r>
              <a:rPr lang="tr-TR" u="sng" dirty="0" smtClean="0"/>
              <a:t>Kazanım</a:t>
            </a:r>
            <a:r>
              <a:rPr lang="tr-TR" dirty="0" smtClean="0"/>
              <a:t> : 6.1.2. </a:t>
            </a:r>
            <a:r>
              <a:rPr lang="tr-TR" dirty="0"/>
              <a:t>Peygamberlerin özelliklerini ve görevlerini açıklar.</a:t>
            </a:r>
          </a:p>
        </p:txBody>
      </p:sp>
      <p:sp>
        <p:nvSpPr>
          <p:cNvPr id="7" name="Dikdörtgen 6"/>
          <p:cNvSpPr/>
          <p:nvPr/>
        </p:nvSpPr>
        <p:spPr>
          <a:xfrm>
            <a:off x="353291" y="3185651"/>
            <a:ext cx="6902915" cy="234499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000" dirty="0" smtClean="0"/>
              <a:t>Size gelen bir habere inanmanız için size habere getiren kişide hangi özellikler ararsınız?</a:t>
            </a:r>
            <a:endParaRPr lang="tr-TR" sz="4000" dirty="0"/>
          </a:p>
        </p:txBody>
      </p:sp>
      <p:pic>
        <p:nvPicPr>
          <p:cNvPr id="11" name="Resim 10"/>
          <p:cNvPicPr>
            <a:picLocks noChangeAspect="1"/>
          </p:cNvPicPr>
          <p:nvPr/>
        </p:nvPicPr>
        <p:blipFill>
          <a:blip r:embed="rId4"/>
          <a:stretch>
            <a:fillRect/>
          </a:stretch>
        </p:blipFill>
        <p:spPr>
          <a:xfrm>
            <a:off x="7476887" y="1884218"/>
            <a:ext cx="4513774" cy="4599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189584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27058" y="1843549"/>
            <a:ext cx="5619134" cy="3864078"/>
          </a:xfrm>
        </p:spPr>
        <p:style>
          <a:lnRef idx="1">
            <a:schemeClr val="accent4"/>
          </a:lnRef>
          <a:fillRef idx="2">
            <a:schemeClr val="accent4"/>
          </a:fillRef>
          <a:effectRef idx="1">
            <a:schemeClr val="accent4"/>
          </a:effectRef>
          <a:fontRef idx="minor">
            <a:schemeClr val="dk1"/>
          </a:fontRef>
        </p:style>
        <p:txBody>
          <a:bodyPr>
            <a:normAutofit/>
          </a:bodyPr>
          <a:lstStyle/>
          <a:p>
            <a:pPr marL="0" indent="0" algn="ctr">
              <a:buNone/>
            </a:pPr>
            <a:r>
              <a:rPr lang="tr-TR" sz="3600" dirty="0"/>
              <a:t>Peygamberler de bizim gibi bir insandır. İnsanlara örnek olama sorumluluğunu taşıyan </a:t>
            </a:r>
            <a:r>
              <a:rPr lang="tr-TR" sz="3600" dirty="0" smtClean="0"/>
              <a:t>peygamberler, </a:t>
            </a:r>
            <a:r>
              <a:rPr lang="tr-TR" sz="3600" dirty="0"/>
              <a:t>hatalardan ve günahlardan korunabilmek </a:t>
            </a:r>
            <a:r>
              <a:rPr lang="tr-TR" sz="3600" dirty="0" smtClean="0"/>
              <a:t>için çok dikkatli davranmışlar. </a:t>
            </a:r>
            <a:endParaRPr lang="tr-TR" sz="3600" dirty="0"/>
          </a:p>
        </p:txBody>
      </p:sp>
      <p:sp>
        <p:nvSpPr>
          <p:cNvPr id="4" name="Başlık 1"/>
          <p:cNvSpPr txBox="1">
            <a:spLocks/>
          </p:cNvSpPr>
          <p:nvPr/>
        </p:nvSpPr>
        <p:spPr>
          <a:xfrm>
            <a:off x="602226" y="457200"/>
            <a:ext cx="11343967" cy="943896"/>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b="0" i="0" u="none"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z="4000" b="1" dirty="0" smtClean="0"/>
              <a:t/>
            </a:r>
            <a:br>
              <a:rPr lang="tr-TR" sz="4000" b="1" dirty="0" smtClean="0"/>
            </a:br>
            <a:r>
              <a:rPr lang="tr-TR" sz="4000" b="1" dirty="0" smtClean="0"/>
              <a:t/>
            </a:r>
            <a:br>
              <a:rPr lang="tr-TR" sz="4000" b="1" dirty="0" smtClean="0"/>
            </a:br>
            <a:r>
              <a:rPr lang="tr-TR" sz="4000" b="1" dirty="0" smtClean="0"/>
              <a:t>Peygamberlerin ismet sıfatı niçin önemlidir?</a:t>
            </a:r>
            <a:r>
              <a:rPr lang="tr-TR" sz="4000" dirty="0" smtClean="0"/>
              <a:t/>
            </a:r>
            <a:br>
              <a:rPr lang="tr-TR" sz="4000" dirty="0" smtClean="0"/>
            </a:br>
            <a:r>
              <a:rPr lang="tr-TR" sz="4000" dirty="0" smtClean="0"/>
              <a:t/>
            </a:r>
            <a:br>
              <a:rPr lang="tr-TR" sz="4000" dirty="0" smtClean="0"/>
            </a:br>
            <a:endParaRPr lang="tr-TR" sz="4000" dirty="0"/>
          </a:p>
        </p:txBody>
      </p:sp>
      <p:pic>
        <p:nvPicPr>
          <p:cNvPr id="5" name="Resim 4"/>
          <p:cNvPicPr>
            <a:picLocks noChangeAspect="1"/>
          </p:cNvPicPr>
          <p:nvPr/>
        </p:nvPicPr>
        <p:blipFill>
          <a:blip r:embed="rId2"/>
          <a:stretch>
            <a:fillRect/>
          </a:stretch>
        </p:blipFill>
        <p:spPr>
          <a:xfrm>
            <a:off x="504504" y="1843548"/>
            <a:ext cx="5387637" cy="474898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7201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17641" y="27245"/>
            <a:ext cx="10766319" cy="780553"/>
          </a:xfrm>
        </p:spPr>
        <p:style>
          <a:lnRef idx="0">
            <a:schemeClr val="accent1"/>
          </a:lnRef>
          <a:fillRef idx="3">
            <a:schemeClr val="accent1"/>
          </a:fillRef>
          <a:effectRef idx="3">
            <a:schemeClr val="accent1"/>
          </a:effectRef>
          <a:fontRef idx="minor">
            <a:schemeClr val="lt1"/>
          </a:fontRef>
        </p:style>
        <p:txBody>
          <a:bodyPr/>
          <a:lstStyle/>
          <a:p>
            <a:pPr algn="ctr"/>
            <a:r>
              <a:rPr lang="tr-TR" dirty="0" smtClean="0"/>
              <a:t>Verilen kelimeleri sırayla </a:t>
            </a:r>
            <a:r>
              <a:rPr lang="tr-TR" dirty="0"/>
              <a:t>bulalım</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4145856341"/>
              </p:ext>
            </p:extLst>
          </p:nvPr>
        </p:nvGraphicFramePr>
        <p:xfrm>
          <a:off x="1017642" y="1335985"/>
          <a:ext cx="7860885" cy="5123808"/>
        </p:xfrm>
        <a:graphic>
          <a:graphicData uri="http://schemas.openxmlformats.org/drawingml/2006/table">
            <a:tbl>
              <a:tblPr firstRow="1" firstCol="1" bandRow="1"/>
              <a:tblGrid>
                <a:gridCol w="849742">
                  <a:extLst>
                    <a:ext uri="{9D8B030D-6E8A-4147-A177-3AD203B41FA5}">
                      <a16:colId xmlns:a16="http://schemas.microsoft.com/office/drawing/2014/main" val="20000"/>
                    </a:ext>
                  </a:extLst>
                </a:gridCol>
                <a:gridCol w="676290">
                  <a:extLst>
                    <a:ext uri="{9D8B030D-6E8A-4147-A177-3AD203B41FA5}">
                      <a16:colId xmlns:a16="http://schemas.microsoft.com/office/drawing/2014/main" val="20001"/>
                    </a:ext>
                  </a:extLst>
                </a:gridCol>
                <a:gridCol w="676290">
                  <a:extLst>
                    <a:ext uri="{9D8B030D-6E8A-4147-A177-3AD203B41FA5}">
                      <a16:colId xmlns:a16="http://schemas.microsoft.com/office/drawing/2014/main" val="20002"/>
                    </a:ext>
                  </a:extLst>
                </a:gridCol>
                <a:gridCol w="907025">
                  <a:extLst>
                    <a:ext uri="{9D8B030D-6E8A-4147-A177-3AD203B41FA5}">
                      <a16:colId xmlns:a16="http://schemas.microsoft.com/office/drawing/2014/main" val="20003"/>
                    </a:ext>
                  </a:extLst>
                </a:gridCol>
                <a:gridCol w="907025">
                  <a:extLst>
                    <a:ext uri="{9D8B030D-6E8A-4147-A177-3AD203B41FA5}">
                      <a16:colId xmlns:a16="http://schemas.microsoft.com/office/drawing/2014/main" val="20004"/>
                    </a:ext>
                  </a:extLst>
                </a:gridCol>
                <a:gridCol w="907025">
                  <a:extLst>
                    <a:ext uri="{9D8B030D-6E8A-4147-A177-3AD203B41FA5}">
                      <a16:colId xmlns:a16="http://schemas.microsoft.com/office/drawing/2014/main" val="20005"/>
                    </a:ext>
                  </a:extLst>
                </a:gridCol>
                <a:gridCol w="676290">
                  <a:extLst>
                    <a:ext uri="{9D8B030D-6E8A-4147-A177-3AD203B41FA5}">
                      <a16:colId xmlns:a16="http://schemas.microsoft.com/office/drawing/2014/main" val="20006"/>
                    </a:ext>
                  </a:extLst>
                </a:gridCol>
                <a:gridCol w="677883">
                  <a:extLst>
                    <a:ext uri="{9D8B030D-6E8A-4147-A177-3AD203B41FA5}">
                      <a16:colId xmlns:a16="http://schemas.microsoft.com/office/drawing/2014/main" val="20007"/>
                    </a:ext>
                  </a:extLst>
                </a:gridCol>
                <a:gridCol w="907025">
                  <a:extLst>
                    <a:ext uri="{9D8B030D-6E8A-4147-A177-3AD203B41FA5}">
                      <a16:colId xmlns:a16="http://schemas.microsoft.com/office/drawing/2014/main" val="20008"/>
                    </a:ext>
                  </a:extLst>
                </a:gridCol>
                <a:gridCol w="676290">
                  <a:extLst>
                    <a:ext uri="{9D8B030D-6E8A-4147-A177-3AD203B41FA5}">
                      <a16:colId xmlns:a16="http://schemas.microsoft.com/office/drawing/2014/main" val="20009"/>
                    </a:ext>
                  </a:extLst>
                </a:gridCol>
              </a:tblGrid>
              <a:tr h="569312">
                <a:tc>
                  <a:txBody>
                    <a:bodyPr/>
                    <a:lstStyle/>
                    <a:p>
                      <a:pPr algn="ctr">
                        <a:lnSpc>
                          <a:spcPct val="115000"/>
                        </a:lnSpc>
                        <a:spcAft>
                          <a:spcPts val="0"/>
                        </a:spcAft>
                      </a:pPr>
                      <a:r>
                        <a:rPr lang="tr-TR" sz="2800" b="0" dirty="0">
                          <a:effectLst/>
                          <a:latin typeface="Calibri"/>
                          <a:ea typeface="Calibri"/>
                          <a:cs typeface="Arial"/>
                        </a:rPr>
                        <a:t>G</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Ü</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V</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E</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N</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İ</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L</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İ</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R</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İ</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569312">
                <a:tc>
                  <a:txBody>
                    <a:bodyPr/>
                    <a:lstStyle/>
                    <a:p>
                      <a:pPr algn="ctr">
                        <a:lnSpc>
                          <a:spcPct val="115000"/>
                        </a:lnSpc>
                        <a:spcAft>
                          <a:spcPts val="0"/>
                        </a:spcAft>
                      </a:pPr>
                      <a:r>
                        <a:rPr lang="tr-TR" sz="2800" b="0">
                          <a:effectLst/>
                          <a:latin typeface="Calibri"/>
                          <a:ea typeface="Calibri"/>
                          <a:cs typeface="Arial"/>
                        </a:rPr>
                        <a:t>S</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V</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S</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E</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R</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K</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I</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S</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K</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Ğ</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569312">
                <a:tc>
                  <a:txBody>
                    <a:bodyPr/>
                    <a:lstStyle/>
                    <a:p>
                      <a:pPr algn="ctr">
                        <a:lnSpc>
                          <a:spcPct val="115000"/>
                        </a:lnSpc>
                        <a:spcAft>
                          <a:spcPts val="0"/>
                        </a:spcAft>
                      </a:pPr>
                      <a:r>
                        <a:rPr lang="tr-TR" sz="2800" b="0">
                          <a:effectLst/>
                          <a:latin typeface="Calibri"/>
                          <a:ea typeface="Calibri"/>
                          <a:cs typeface="Arial"/>
                        </a:rPr>
                        <a:t>I</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P</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E</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Y</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G</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A</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M</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B</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E</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R</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569312">
                <a:tc>
                  <a:txBody>
                    <a:bodyPr/>
                    <a:lstStyle/>
                    <a:p>
                      <a:pPr algn="ctr">
                        <a:lnSpc>
                          <a:spcPct val="115000"/>
                        </a:lnSpc>
                        <a:spcAft>
                          <a:spcPts val="0"/>
                        </a:spcAft>
                      </a:pPr>
                      <a:r>
                        <a:rPr lang="tr-TR" sz="2800" b="0">
                          <a:effectLst/>
                          <a:latin typeface="Calibri"/>
                          <a:ea typeface="Calibri"/>
                          <a:cs typeface="Arial"/>
                        </a:rPr>
                        <a:t>D</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Ğ</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T</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E</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N</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A</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M</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E</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G</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L</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569312">
                <a:tc>
                  <a:txBody>
                    <a:bodyPr/>
                    <a:lstStyle/>
                    <a:p>
                      <a:pPr algn="ctr">
                        <a:lnSpc>
                          <a:spcPct val="115000"/>
                        </a:lnSpc>
                        <a:spcAft>
                          <a:spcPts val="0"/>
                        </a:spcAft>
                      </a:pPr>
                      <a:r>
                        <a:rPr lang="tr-TR" sz="2800" b="0">
                          <a:effectLst/>
                          <a:latin typeface="Calibri"/>
                          <a:ea typeface="Calibri"/>
                          <a:cs typeface="Arial"/>
                        </a:rPr>
                        <a:t>K</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İ</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E</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D</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K</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H</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İ</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T</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M</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B</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569312">
                <a:tc>
                  <a:txBody>
                    <a:bodyPr/>
                    <a:lstStyle/>
                    <a:p>
                      <a:pPr algn="ctr">
                        <a:lnSpc>
                          <a:spcPct val="115000"/>
                        </a:lnSpc>
                        <a:spcAft>
                          <a:spcPts val="0"/>
                        </a:spcAft>
                      </a:pPr>
                      <a:r>
                        <a:rPr lang="tr-TR" sz="2800" b="0">
                          <a:effectLst/>
                          <a:latin typeface="Calibri"/>
                          <a:ea typeface="Calibri"/>
                          <a:cs typeface="Arial"/>
                        </a:rPr>
                        <a:t>G</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L</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B</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N</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E</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B</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L</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L</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N</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E</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5"/>
                  </a:ext>
                </a:extLst>
              </a:tr>
              <a:tr h="569312">
                <a:tc>
                  <a:txBody>
                    <a:bodyPr/>
                    <a:lstStyle/>
                    <a:p>
                      <a:pPr algn="ctr">
                        <a:lnSpc>
                          <a:spcPct val="115000"/>
                        </a:lnSpc>
                        <a:spcAft>
                          <a:spcPts val="0"/>
                        </a:spcAft>
                      </a:pPr>
                      <a:r>
                        <a:rPr lang="tr-TR" sz="2800" b="0">
                          <a:effectLst/>
                          <a:latin typeface="Calibri"/>
                          <a:ea typeface="Calibri"/>
                          <a:cs typeface="Arial"/>
                        </a:rPr>
                        <a:t>D</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B</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L</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F</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E</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T</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A</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N</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E</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T</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6"/>
                  </a:ext>
                </a:extLst>
              </a:tr>
              <a:tr h="569312">
                <a:tc>
                  <a:txBody>
                    <a:bodyPr/>
                    <a:lstStyle/>
                    <a:p>
                      <a:pPr algn="ctr">
                        <a:lnSpc>
                          <a:spcPct val="115000"/>
                        </a:lnSpc>
                        <a:spcAft>
                          <a:spcPts val="0"/>
                        </a:spcAft>
                      </a:pPr>
                      <a:r>
                        <a:rPr lang="tr-TR" sz="2800" b="0">
                          <a:effectLst/>
                          <a:latin typeface="Calibri"/>
                          <a:ea typeface="Calibri"/>
                          <a:cs typeface="Arial"/>
                        </a:rPr>
                        <a:t>S</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E</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İ</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N</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R</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E</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S</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U</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L</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N</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7"/>
                  </a:ext>
                </a:extLst>
              </a:tr>
              <a:tr h="569312">
                <a:tc>
                  <a:txBody>
                    <a:bodyPr/>
                    <a:lstStyle/>
                    <a:p>
                      <a:pPr algn="ctr">
                        <a:lnSpc>
                          <a:spcPct val="115000"/>
                        </a:lnSpc>
                        <a:spcAft>
                          <a:spcPts val="0"/>
                        </a:spcAft>
                      </a:pPr>
                      <a:r>
                        <a:rPr lang="tr-TR" sz="2800" b="0">
                          <a:effectLst/>
                          <a:latin typeface="Calibri"/>
                          <a:ea typeface="Calibri"/>
                          <a:cs typeface="Arial"/>
                        </a:rPr>
                        <a:t>B</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T</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Ğ</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S</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K</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İ</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S</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a:effectLst/>
                          <a:latin typeface="Calibri"/>
                          <a:ea typeface="Calibri"/>
                          <a:cs typeface="Arial"/>
                        </a:rPr>
                        <a:t>M</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E</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tr-TR" sz="2800" b="0" dirty="0">
                          <a:effectLst/>
                          <a:latin typeface="Calibri"/>
                          <a:ea typeface="Calibri"/>
                          <a:cs typeface="Arial"/>
                        </a:rPr>
                        <a:t>T</a:t>
                      </a: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8"/>
                  </a:ext>
                </a:extLst>
              </a:tr>
            </a:tbl>
          </a:graphicData>
        </a:graphic>
      </p:graphicFrame>
      <p:sp>
        <p:nvSpPr>
          <p:cNvPr id="17" name="Çerçeve 16"/>
          <p:cNvSpPr/>
          <p:nvPr/>
        </p:nvSpPr>
        <p:spPr>
          <a:xfrm rot="19691220">
            <a:off x="3099645" y="4353458"/>
            <a:ext cx="3864073" cy="594483"/>
          </a:xfrm>
          <a:prstGeom prst="fra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chemeClr val="tx1"/>
              </a:solidFill>
            </a:endParaRPr>
          </a:p>
        </p:txBody>
      </p:sp>
      <p:sp>
        <p:nvSpPr>
          <p:cNvPr id="7" name="Dikdörtgen 6"/>
          <p:cNvSpPr/>
          <p:nvPr/>
        </p:nvSpPr>
        <p:spPr>
          <a:xfrm>
            <a:off x="9275227" y="943897"/>
            <a:ext cx="2508733" cy="575187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tr-TR" sz="2800" dirty="0"/>
              <a:t>GÜVENİLİR</a:t>
            </a:r>
          </a:p>
          <a:p>
            <a:pPr algn="ctr">
              <a:lnSpc>
                <a:spcPct val="150000"/>
              </a:lnSpc>
            </a:pPr>
            <a:r>
              <a:rPr lang="tr-TR" sz="2800" dirty="0"/>
              <a:t>PEYGAMBER</a:t>
            </a:r>
          </a:p>
          <a:p>
            <a:pPr algn="ctr">
              <a:lnSpc>
                <a:spcPct val="150000"/>
              </a:lnSpc>
            </a:pPr>
            <a:r>
              <a:rPr lang="tr-TR" sz="2800" dirty="0"/>
              <a:t>RESUL</a:t>
            </a:r>
          </a:p>
          <a:p>
            <a:pPr algn="ctr">
              <a:lnSpc>
                <a:spcPct val="150000"/>
              </a:lnSpc>
            </a:pPr>
            <a:r>
              <a:rPr lang="tr-TR" sz="2800" dirty="0"/>
              <a:t>NEBİ</a:t>
            </a:r>
          </a:p>
          <a:p>
            <a:pPr algn="ctr">
              <a:lnSpc>
                <a:spcPct val="150000"/>
              </a:lnSpc>
            </a:pPr>
            <a:r>
              <a:rPr lang="tr-TR" sz="2800" dirty="0"/>
              <a:t>SIDK</a:t>
            </a:r>
          </a:p>
          <a:p>
            <a:pPr algn="ctr">
              <a:lnSpc>
                <a:spcPct val="150000"/>
              </a:lnSpc>
            </a:pPr>
            <a:r>
              <a:rPr lang="tr-TR" sz="2800" dirty="0"/>
              <a:t>EMANET</a:t>
            </a:r>
          </a:p>
          <a:p>
            <a:pPr algn="ctr">
              <a:lnSpc>
                <a:spcPct val="150000"/>
              </a:lnSpc>
            </a:pPr>
            <a:r>
              <a:rPr lang="tr-TR" sz="2800" dirty="0"/>
              <a:t>FETANET</a:t>
            </a:r>
          </a:p>
          <a:p>
            <a:pPr algn="ctr">
              <a:lnSpc>
                <a:spcPct val="150000"/>
              </a:lnSpc>
            </a:pPr>
            <a:r>
              <a:rPr lang="tr-TR" sz="2800" dirty="0"/>
              <a:t>İSMET</a:t>
            </a:r>
          </a:p>
          <a:p>
            <a:pPr algn="ctr">
              <a:lnSpc>
                <a:spcPct val="150000"/>
              </a:lnSpc>
            </a:pPr>
            <a:r>
              <a:rPr lang="tr-TR" sz="2800" dirty="0"/>
              <a:t>TEBLİĞ</a:t>
            </a:r>
          </a:p>
        </p:txBody>
      </p:sp>
      <p:sp>
        <p:nvSpPr>
          <p:cNvPr id="8" name="Çerçeve 7"/>
          <p:cNvSpPr/>
          <p:nvPr/>
        </p:nvSpPr>
        <p:spPr>
          <a:xfrm>
            <a:off x="1017641" y="1272080"/>
            <a:ext cx="7860885" cy="648072"/>
          </a:xfrm>
          <a:prstGeom prst="fra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chemeClr val="tx1"/>
              </a:solidFill>
            </a:endParaRPr>
          </a:p>
        </p:txBody>
      </p:sp>
      <p:sp>
        <p:nvSpPr>
          <p:cNvPr id="9" name="Çerçeve 8"/>
          <p:cNvSpPr/>
          <p:nvPr/>
        </p:nvSpPr>
        <p:spPr>
          <a:xfrm>
            <a:off x="1873948" y="2419876"/>
            <a:ext cx="7004577" cy="619863"/>
          </a:xfrm>
          <a:prstGeom prst="fra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chemeClr val="tx1"/>
              </a:solidFill>
            </a:endParaRPr>
          </a:p>
        </p:txBody>
      </p:sp>
      <p:sp>
        <p:nvSpPr>
          <p:cNvPr id="10" name="Çerçeve 9"/>
          <p:cNvSpPr/>
          <p:nvPr/>
        </p:nvSpPr>
        <p:spPr>
          <a:xfrm>
            <a:off x="3193653" y="4745185"/>
            <a:ext cx="5684871" cy="552595"/>
          </a:xfrm>
          <a:prstGeom prst="fra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chemeClr val="tx1"/>
              </a:solidFill>
            </a:endParaRPr>
          </a:p>
        </p:txBody>
      </p:sp>
      <p:sp>
        <p:nvSpPr>
          <p:cNvPr id="11" name="Çerçeve 10"/>
          <p:cNvSpPr/>
          <p:nvPr/>
        </p:nvSpPr>
        <p:spPr>
          <a:xfrm rot="16200000">
            <a:off x="299561" y="2614152"/>
            <a:ext cx="2292467" cy="856307"/>
          </a:xfrm>
          <a:prstGeom prst="fra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chemeClr val="tx1"/>
              </a:solidFill>
            </a:endParaRPr>
          </a:p>
        </p:txBody>
      </p:sp>
      <p:sp>
        <p:nvSpPr>
          <p:cNvPr id="12" name="Çerçeve 11"/>
          <p:cNvSpPr/>
          <p:nvPr/>
        </p:nvSpPr>
        <p:spPr>
          <a:xfrm rot="16200000">
            <a:off x="465052" y="4402823"/>
            <a:ext cx="3465867" cy="648072"/>
          </a:xfrm>
          <a:prstGeom prst="fra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chemeClr val="tx1"/>
              </a:solidFill>
            </a:endParaRPr>
          </a:p>
        </p:txBody>
      </p:sp>
      <p:sp>
        <p:nvSpPr>
          <p:cNvPr id="13" name="Çerçeve 12"/>
          <p:cNvSpPr/>
          <p:nvPr/>
        </p:nvSpPr>
        <p:spPr>
          <a:xfrm>
            <a:off x="2522022" y="3004610"/>
            <a:ext cx="4798114" cy="534134"/>
          </a:xfrm>
          <a:prstGeom prst="fra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chemeClr val="tx1"/>
              </a:solidFill>
            </a:endParaRPr>
          </a:p>
        </p:txBody>
      </p:sp>
      <p:sp>
        <p:nvSpPr>
          <p:cNvPr id="14" name="Çerçeve 13"/>
          <p:cNvSpPr/>
          <p:nvPr/>
        </p:nvSpPr>
        <p:spPr>
          <a:xfrm>
            <a:off x="4017058" y="5244190"/>
            <a:ext cx="4361755" cy="648072"/>
          </a:xfrm>
          <a:prstGeom prst="fra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chemeClr val="tx1"/>
              </a:solidFill>
            </a:endParaRPr>
          </a:p>
        </p:txBody>
      </p:sp>
      <p:sp>
        <p:nvSpPr>
          <p:cNvPr id="15" name="Çerçeve 14"/>
          <p:cNvSpPr/>
          <p:nvPr/>
        </p:nvSpPr>
        <p:spPr>
          <a:xfrm>
            <a:off x="5014452" y="5865311"/>
            <a:ext cx="3864073" cy="594483"/>
          </a:xfrm>
          <a:prstGeom prst="fra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chemeClr val="tx1"/>
              </a:solidFill>
            </a:endParaRPr>
          </a:p>
        </p:txBody>
      </p:sp>
      <p:sp>
        <p:nvSpPr>
          <p:cNvPr id="16" name="Çerçeve 15"/>
          <p:cNvSpPr/>
          <p:nvPr/>
        </p:nvSpPr>
        <p:spPr>
          <a:xfrm rot="16200000">
            <a:off x="1098862" y="4397905"/>
            <a:ext cx="3475707" cy="648072"/>
          </a:xfrm>
          <a:prstGeom prst="fra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107196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0722" y="103239"/>
            <a:ext cx="11813459" cy="6592529"/>
          </a:xfrm>
        </p:spPr>
        <p:style>
          <a:lnRef idx="2">
            <a:schemeClr val="accent2"/>
          </a:lnRef>
          <a:fillRef idx="1">
            <a:schemeClr val="lt1"/>
          </a:fillRef>
          <a:effectRef idx="0">
            <a:schemeClr val="accent2"/>
          </a:effectRef>
          <a:fontRef idx="minor">
            <a:schemeClr val="dk1"/>
          </a:fontRef>
        </p:style>
        <p:txBody>
          <a:bodyPr>
            <a:noAutofit/>
          </a:bodyPr>
          <a:lstStyle/>
          <a:p>
            <a:pPr marL="0" indent="0" algn="just">
              <a:buNone/>
            </a:pPr>
            <a:r>
              <a:rPr lang="tr-TR" sz="3000" dirty="0"/>
              <a:t>Hz. Muhammed (sav) otuz beş yaşlarında </a:t>
            </a:r>
            <a:r>
              <a:rPr lang="tr-TR" sz="3000" dirty="0" smtClean="0"/>
              <a:t>iken, 605 </a:t>
            </a:r>
            <a:r>
              <a:rPr lang="tr-TR" sz="3000" dirty="0"/>
              <a:t>yılında </a:t>
            </a:r>
            <a:r>
              <a:rPr lang="tr-TR" sz="3000" dirty="0" err="1"/>
              <a:t>Kureyşliler</a:t>
            </a:r>
            <a:r>
              <a:rPr lang="tr-TR" sz="3000" dirty="0"/>
              <a:t>, yangın ve sel baskınlarından zarar gördüğü için Kâbe’yi yeniden inşa etmek istediler</a:t>
            </a:r>
            <a:r>
              <a:rPr lang="tr-TR" sz="3000" dirty="0" smtClean="0"/>
              <a:t>. Hz</a:t>
            </a:r>
            <a:r>
              <a:rPr lang="tr-TR" sz="3000" dirty="0"/>
              <a:t>. Peygamber’in de amcası Abbas’la birlikte taş taşıyıp yardımcı olduğu tamir sırasında Kâbe yeniden inşa edildi, ancak Hacer-</a:t>
            </a:r>
            <a:r>
              <a:rPr lang="tr-TR" sz="3000" dirty="0" err="1"/>
              <a:t>ül</a:t>
            </a:r>
            <a:r>
              <a:rPr lang="tr-TR" sz="3000" dirty="0"/>
              <a:t> </a:t>
            </a:r>
            <a:r>
              <a:rPr lang="tr-TR" sz="3000" dirty="0" err="1"/>
              <a:t>Esved’in</a:t>
            </a:r>
            <a:r>
              <a:rPr lang="tr-TR" sz="3000" dirty="0"/>
              <a:t> yerine yerleştirilmesi hususunda anlaşmazlık çıktı. Bu şerefli görevi hiçbir kabile başkasına bırakmak istemedi, hatta bu yüzden savaşmayı bile göze alanlar oldu. Nihayet </a:t>
            </a:r>
            <a:r>
              <a:rPr lang="tr-TR" sz="3000" dirty="0" err="1"/>
              <a:t>Kureyş’in</a:t>
            </a:r>
            <a:r>
              <a:rPr lang="tr-TR" sz="3000" dirty="0"/>
              <a:t> ileri gelenlerinden </a:t>
            </a:r>
            <a:r>
              <a:rPr lang="tr-TR" sz="3000" dirty="0" smtClean="0"/>
              <a:t>biri «Kâbe’ye ilk </a:t>
            </a:r>
            <a:r>
              <a:rPr lang="tr-TR" sz="3000" dirty="0"/>
              <a:t>giren kimsenin vereceği karara uyulmasını” teklif etti; </a:t>
            </a:r>
            <a:r>
              <a:rPr lang="tr-TR" sz="3000" dirty="0" err="1"/>
              <a:t>Kureyşliler</a:t>
            </a:r>
            <a:r>
              <a:rPr lang="tr-TR" sz="3000" dirty="0"/>
              <a:t> bu teklifi </a:t>
            </a:r>
            <a:r>
              <a:rPr lang="tr-TR" sz="3000" dirty="0" smtClean="0"/>
              <a:t>kabul ettiler ve  </a:t>
            </a:r>
            <a:r>
              <a:rPr lang="tr-TR" sz="3000" dirty="0"/>
              <a:t>beklemeye başladılar. Kapıdan Hz. Muhammed (sav)’in girdiği görülünce orada bulunanlar “İşte el-</a:t>
            </a:r>
            <a:r>
              <a:rPr lang="tr-TR" sz="3000" dirty="0" err="1"/>
              <a:t>emîn</a:t>
            </a:r>
            <a:r>
              <a:rPr lang="tr-TR" sz="3000" dirty="0"/>
              <a:t>, işte Muhammed geldi!” diyerek memnuniyetlerini ifade ettiler. Hz. Muhammed (sav) bir örtü getirterek Hacer-</a:t>
            </a:r>
            <a:r>
              <a:rPr lang="tr-TR" sz="3000" dirty="0" err="1"/>
              <a:t>ül</a:t>
            </a:r>
            <a:r>
              <a:rPr lang="tr-TR" sz="3000" dirty="0"/>
              <a:t> </a:t>
            </a:r>
            <a:r>
              <a:rPr lang="tr-TR" sz="3000" dirty="0" err="1"/>
              <a:t>Esved’i</a:t>
            </a:r>
            <a:r>
              <a:rPr lang="tr-TR" sz="3000" dirty="0"/>
              <a:t> onun üzerine koydu, bütün kabile reislerinin iştirakiyle örtüyü kaldırdı, konulacağı hizaya gelince de taşı kendi elleriyle alıp yerine yerleştirdi. Böylece </a:t>
            </a:r>
            <a:r>
              <a:rPr lang="tr-TR" sz="3000" dirty="0" err="1"/>
              <a:t>Kureyşliler</a:t>
            </a:r>
            <a:r>
              <a:rPr lang="tr-TR" sz="3000" dirty="0"/>
              <a:t> arasında çıkmak üzere olan bir çatışmanın da önüne geçilmiş oldu.</a:t>
            </a:r>
          </a:p>
        </p:txBody>
      </p:sp>
    </p:spTree>
    <p:extLst>
      <p:ext uri="{BB962C8B-B14F-4D97-AF65-F5344CB8AC3E}">
        <p14:creationId xmlns:p14="http://schemas.microsoft.com/office/powerpoint/2010/main" val="3688985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Düz Ok Bağlayıcısı 26"/>
          <p:cNvCxnSpPr/>
          <p:nvPr/>
        </p:nvCxnSpPr>
        <p:spPr>
          <a:xfrm flipV="1">
            <a:off x="5980449" y="518937"/>
            <a:ext cx="87922" cy="243276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1" name="Düz Ok Bağlayıcısı 20"/>
          <p:cNvCxnSpPr/>
          <p:nvPr/>
        </p:nvCxnSpPr>
        <p:spPr>
          <a:xfrm flipV="1">
            <a:off x="3244645" y="620694"/>
            <a:ext cx="2841198" cy="277337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8" name="Düz Ok Bağlayıcısı 37"/>
          <p:cNvCxnSpPr>
            <a:stCxn id="12" idx="0"/>
          </p:cNvCxnSpPr>
          <p:nvPr/>
        </p:nvCxnSpPr>
        <p:spPr>
          <a:xfrm flipH="1" flipV="1">
            <a:off x="5999886" y="667423"/>
            <a:ext cx="3981739" cy="162654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6" name="Düz Ok Bağlayıcısı 15"/>
          <p:cNvCxnSpPr>
            <a:stCxn id="10" idx="0"/>
          </p:cNvCxnSpPr>
          <p:nvPr/>
        </p:nvCxnSpPr>
        <p:spPr>
          <a:xfrm flipV="1">
            <a:off x="1056275" y="694136"/>
            <a:ext cx="4926139" cy="132305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0" name="Oval 9"/>
          <p:cNvSpPr/>
          <p:nvPr/>
        </p:nvSpPr>
        <p:spPr>
          <a:xfrm>
            <a:off x="92337" y="2017190"/>
            <a:ext cx="1927875" cy="2597619"/>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2400" dirty="0" smtClean="0"/>
              <a:t>parçanın </a:t>
            </a:r>
            <a:r>
              <a:rPr lang="tr-TR" sz="2400" dirty="0"/>
              <a:t>başlığı ne olabilir?</a:t>
            </a:r>
          </a:p>
        </p:txBody>
      </p:sp>
      <p:sp>
        <p:nvSpPr>
          <p:cNvPr id="11" name="Oval 10"/>
          <p:cNvSpPr/>
          <p:nvPr/>
        </p:nvSpPr>
        <p:spPr>
          <a:xfrm>
            <a:off x="4194656" y="2832577"/>
            <a:ext cx="4220047" cy="328800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800" dirty="0" smtClean="0"/>
              <a:t>Parçada peygamberlerin hangi</a:t>
            </a:r>
            <a:r>
              <a:rPr lang="tr-TR" sz="2800" u="sng" dirty="0" smtClean="0"/>
              <a:t> nitelikleri </a:t>
            </a:r>
            <a:r>
              <a:rPr lang="tr-TR" sz="2800" dirty="0" smtClean="0"/>
              <a:t>var?</a:t>
            </a:r>
            <a:endParaRPr lang="tr-TR" sz="2800" dirty="0"/>
          </a:p>
        </p:txBody>
      </p:sp>
      <p:sp>
        <p:nvSpPr>
          <p:cNvPr id="12" name="Oval 11"/>
          <p:cNvSpPr/>
          <p:nvPr/>
        </p:nvSpPr>
        <p:spPr>
          <a:xfrm>
            <a:off x="8238282" y="2293971"/>
            <a:ext cx="3486686" cy="336470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smtClean="0"/>
              <a:t>Siz peygamberimizin yerinde olsaydınız ne yapardınız?</a:t>
            </a:r>
            <a:endParaRPr lang="tr-TR" sz="2800" dirty="0"/>
          </a:p>
        </p:txBody>
      </p:sp>
      <p:sp>
        <p:nvSpPr>
          <p:cNvPr id="9" name="Oval 8"/>
          <p:cNvSpPr/>
          <p:nvPr/>
        </p:nvSpPr>
        <p:spPr>
          <a:xfrm>
            <a:off x="1798409" y="2975056"/>
            <a:ext cx="2520882" cy="2547234"/>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tr-TR" sz="2800" dirty="0" smtClean="0"/>
              <a:t>Parçanın </a:t>
            </a:r>
            <a:r>
              <a:rPr lang="tr-TR" sz="2800" dirty="0"/>
              <a:t>ana konusu nedir?</a:t>
            </a:r>
          </a:p>
        </p:txBody>
      </p:sp>
      <p:sp>
        <p:nvSpPr>
          <p:cNvPr id="2" name="Unvan 1"/>
          <p:cNvSpPr>
            <a:spLocks noGrp="1"/>
          </p:cNvSpPr>
          <p:nvPr>
            <p:ph type="title"/>
          </p:nvPr>
        </p:nvSpPr>
        <p:spPr>
          <a:xfrm>
            <a:off x="1092206" y="14202"/>
            <a:ext cx="10261752" cy="759484"/>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tr-TR" sz="4800" dirty="0" smtClean="0"/>
              <a:t>Parçaya göre cevapları defterimize yazalım</a:t>
            </a:r>
            <a:endParaRPr lang="tr-TR" sz="4800" dirty="0"/>
          </a:p>
        </p:txBody>
      </p:sp>
      <p:sp>
        <p:nvSpPr>
          <p:cNvPr id="30" name="Dikdörtgen 29"/>
          <p:cNvSpPr/>
          <p:nvPr/>
        </p:nvSpPr>
        <p:spPr>
          <a:xfrm>
            <a:off x="808030" y="4220076"/>
            <a:ext cx="568352" cy="59571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4800" dirty="0" smtClean="0"/>
              <a:t>1</a:t>
            </a:r>
            <a:endParaRPr lang="tr-TR" sz="4800" dirty="0"/>
          </a:p>
        </p:txBody>
      </p:sp>
      <p:sp>
        <p:nvSpPr>
          <p:cNvPr id="32" name="Dikdörtgen 31"/>
          <p:cNvSpPr/>
          <p:nvPr/>
        </p:nvSpPr>
        <p:spPr>
          <a:xfrm>
            <a:off x="2682605" y="5360882"/>
            <a:ext cx="568352" cy="59571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4800" dirty="0" smtClean="0"/>
              <a:t>2</a:t>
            </a:r>
            <a:endParaRPr lang="tr-TR" sz="4800" dirty="0"/>
          </a:p>
        </p:txBody>
      </p:sp>
      <p:sp>
        <p:nvSpPr>
          <p:cNvPr id="33" name="Dikdörtgen 32"/>
          <p:cNvSpPr/>
          <p:nvPr/>
        </p:nvSpPr>
        <p:spPr>
          <a:xfrm>
            <a:off x="5980449" y="5820148"/>
            <a:ext cx="568352" cy="59571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4800" dirty="0" smtClean="0"/>
              <a:t>3</a:t>
            </a:r>
            <a:endParaRPr lang="tr-TR" sz="4800" dirty="0"/>
          </a:p>
        </p:txBody>
      </p:sp>
      <p:sp>
        <p:nvSpPr>
          <p:cNvPr id="34" name="Dikdörtgen 33"/>
          <p:cNvSpPr/>
          <p:nvPr/>
        </p:nvSpPr>
        <p:spPr>
          <a:xfrm>
            <a:off x="9869748" y="5472580"/>
            <a:ext cx="568352" cy="59571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4800" dirty="0" smtClean="0"/>
              <a:t>4</a:t>
            </a:r>
            <a:endParaRPr lang="tr-TR" sz="4800" dirty="0"/>
          </a:p>
        </p:txBody>
      </p:sp>
    </p:spTree>
    <p:extLst>
      <p:ext uri="{BB962C8B-B14F-4D97-AF65-F5344CB8AC3E}">
        <p14:creationId xmlns:p14="http://schemas.microsoft.com/office/powerpoint/2010/main" val="75316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500" fill="hold"/>
                                        <p:tgtEl>
                                          <p:spTgt spid="38"/>
                                        </p:tgtEl>
                                        <p:attrNameLst>
                                          <p:attrName>ppt_x</p:attrName>
                                        </p:attrNameLst>
                                      </p:cBhvr>
                                      <p:tavLst>
                                        <p:tav tm="0">
                                          <p:val>
                                            <p:strVal val="#ppt_x"/>
                                          </p:val>
                                        </p:tav>
                                        <p:tav tm="100000">
                                          <p:val>
                                            <p:strVal val="#ppt_x"/>
                                          </p:val>
                                        </p:tav>
                                      </p:tavLst>
                                    </p:anim>
                                    <p:anim calcmode="lin" valueType="num">
                                      <p:cBhvr additive="base">
                                        <p:cTn id="42" dur="500" fill="hold"/>
                                        <p:tgtEl>
                                          <p:spTgt spid="38"/>
                                        </p:tgtEl>
                                        <p:attrNameLst>
                                          <p:attrName>ppt_y</p:attrName>
                                        </p:attrNameLst>
                                      </p:cBhvr>
                                      <p:tavLst>
                                        <p:tav tm="0">
                                          <p:val>
                                            <p:strVal val="1+#ppt_h/2"/>
                                          </p:val>
                                        </p:tav>
                                        <p:tav tm="100000">
                                          <p:val>
                                            <p:strVal val="#ppt_y"/>
                                          </p:val>
                                        </p:tav>
                                      </p:tavLst>
                                    </p:anim>
                                  </p:childTnLst>
                                </p:cTn>
                              </p:par>
                              <p:par>
                                <p:cTn id="43" presetID="26"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down)">
                                      <p:cBhvr>
                                        <p:cTn id="45" dur="261">
                                          <p:stCondLst>
                                            <p:cond delay="0"/>
                                          </p:stCondLst>
                                        </p:cTn>
                                        <p:tgtEl>
                                          <p:spTgt spid="30"/>
                                        </p:tgtEl>
                                      </p:cBhvr>
                                    </p:animEffect>
                                    <p:anim calcmode="lin" valueType="num">
                                      <p:cBhvr>
                                        <p:cTn id="46" dur="820"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47" dur="299"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48" dur="299" tmFilter="0, 0; 0.125,0.2665; 0.25,0.4; 0.375,0.465; 0.5,0.5;  0.625,0.535; 0.75,0.6; 0.875,0.7335; 1,1">
                                          <p:stCondLst>
                                            <p:cond delay="299"/>
                                          </p:stCondLst>
                                        </p:cTn>
                                        <p:tgtEl>
                                          <p:spTgt spid="30"/>
                                        </p:tgtEl>
                                        <p:attrNameLst>
                                          <p:attrName>ppt_y</p:attrName>
                                        </p:attrNameLst>
                                      </p:cBhvr>
                                      <p:tavLst>
                                        <p:tav tm="0" fmla="#ppt_y-sin(pi*$)/9">
                                          <p:val>
                                            <p:fltVal val="0"/>
                                          </p:val>
                                        </p:tav>
                                        <p:tav tm="100000">
                                          <p:val>
                                            <p:fltVal val="1"/>
                                          </p:val>
                                        </p:tav>
                                      </p:tavLst>
                                    </p:anim>
                                    <p:anim calcmode="lin" valueType="num">
                                      <p:cBhvr>
                                        <p:cTn id="49" dur="149" tmFilter="0, 0; 0.125,0.2665; 0.25,0.4; 0.375,0.465; 0.5,0.5;  0.625,0.535; 0.75,0.6; 0.875,0.7335; 1,1">
                                          <p:stCondLst>
                                            <p:cond delay="596"/>
                                          </p:stCondLst>
                                        </p:cTn>
                                        <p:tgtEl>
                                          <p:spTgt spid="30"/>
                                        </p:tgtEl>
                                        <p:attrNameLst>
                                          <p:attrName>ppt_y</p:attrName>
                                        </p:attrNameLst>
                                      </p:cBhvr>
                                      <p:tavLst>
                                        <p:tav tm="0" fmla="#ppt_y-sin(pi*$)/27">
                                          <p:val>
                                            <p:fltVal val="0"/>
                                          </p:val>
                                        </p:tav>
                                        <p:tav tm="100000">
                                          <p:val>
                                            <p:fltVal val="1"/>
                                          </p:val>
                                        </p:tav>
                                      </p:tavLst>
                                    </p:anim>
                                    <p:anim calcmode="lin" valueType="num">
                                      <p:cBhvr>
                                        <p:cTn id="50" dur="74" tmFilter="0, 0; 0.125,0.2665; 0.25,0.4; 0.375,0.465; 0.5,0.5;  0.625,0.535; 0.75,0.6; 0.875,0.7335; 1,1">
                                          <p:stCondLst>
                                            <p:cond delay="745"/>
                                          </p:stCondLst>
                                        </p:cTn>
                                        <p:tgtEl>
                                          <p:spTgt spid="30"/>
                                        </p:tgtEl>
                                        <p:attrNameLst>
                                          <p:attrName>ppt_y</p:attrName>
                                        </p:attrNameLst>
                                      </p:cBhvr>
                                      <p:tavLst>
                                        <p:tav tm="0" fmla="#ppt_y-sin(pi*$)/81">
                                          <p:val>
                                            <p:fltVal val="0"/>
                                          </p:val>
                                        </p:tav>
                                        <p:tav tm="100000">
                                          <p:val>
                                            <p:fltVal val="1"/>
                                          </p:val>
                                        </p:tav>
                                      </p:tavLst>
                                    </p:anim>
                                    <p:animScale>
                                      <p:cBhvr>
                                        <p:cTn id="51" dur="12">
                                          <p:stCondLst>
                                            <p:cond delay="292"/>
                                          </p:stCondLst>
                                        </p:cTn>
                                        <p:tgtEl>
                                          <p:spTgt spid="30"/>
                                        </p:tgtEl>
                                      </p:cBhvr>
                                      <p:to x="100000" y="60000"/>
                                    </p:animScale>
                                    <p:animScale>
                                      <p:cBhvr>
                                        <p:cTn id="52" dur="75" decel="50000">
                                          <p:stCondLst>
                                            <p:cond delay="304"/>
                                          </p:stCondLst>
                                        </p:cTn>
                                        <p:tgtEl>
                                          <p:spTgt spid="30"/>
                                        </p:tgtEl>
                                      </p:cBhvr>
                                      <p:to x="100000" y="100000"/>
                                    </p:animScale>
                                    <p:animScale>
                                      <p:cBhvr>
                                        <p:cTn id="53" dur="12">
                                          <p:stCondLst>
                                            <p:cond delay="590"/>
                                          </p:stCondLst>
                                        </p:cTn>
                                        <p:tgtEl>
                                          <p:spTgt spid="30"/>
                                        </p:tgtEl>
                                      </p:cBhvr>
                                      <p:to x="100000" y="80000"/>
                                    </p:animScale>
                                    <p:animScale>
                                      <p:cBhvr>
                                        <p:cTn id="54" dur="75" decel="50000">
                                          <p:stCondLst>
                                            <p:cond delay="602"/>
                                          </p:stCondLst>
                                        </p:cTn>
                                        <p:tgtEl>
                                          <p:spTgt spid="30"/>
                                        </p:tgtEl>
                                      </p:cBhvr>
                                      <p:to x="100000" y="100000"/>
                                    </p:animScale>
                                    <p:animScale>
                                      <p:cBhvr>
                                        <p:cTn id="55" dur="12">
                                          <p:stCondLst>
                                            <p:cond delay="739"/>
                                          </p:stCondLst>
                                        </p:cTn>
                                        <p:tgtEl>
                                          <p:spTgt spid="30"/>
                                        </p:tgtEl>
                                      </p:cBhvr>
                                      <p:to x="100000" y="90000"/>
                                    </p:animScale>
                                    <p:animScale>
                                      <p:cBhvr>
                                        <p:cTn id="56" dur="75" decel="50000">
                                          <p:stCondLst>
                                            <p:cond delay="751"/>
                                          </p:stCondLst>
                                        </p:cTn>
                                        <p:tgtEl>
                                          <p:spTgt spid="30"/>
                                        </p:tgtEl>
                                      </p:cBhvr>
                                      <p:to x="100000" y="100000"/>
                                    </p:animScale>
                                    <p:animScale>
                                      <p:cBhvr>
                                        <p:cTn id="57" dur="12">
                                          <p:stCondLst>
                                            <p:cond delay="814"/>
                                          </p:stCondLst>
                                        </p:cTn>
                                        <p:tgtEl>
                                          <p:spTgt spid="30"/>
                                        </p:tgtEl>
                                      </p:cBhvr>
                                      <p:to x="100000" y="95000"/>
                                    </p:animScale>
                                    <p:animScale>
                                      <p:cBhvr>
                                        <p:cTn id="58" dur="75" decel="50000">
                                          <p:stCondLst>
                                            <p:cond delay="825"/>
                                          </p:stCondLst>
                                        </p:cTn>
                                        <p:tgtEl>
                                          <p:spTgt spid="30"/>
                                        </p:tgtEl>
                                      </p:cBhvr>
                                      <p:to x="100000" y="100000"/>
                                    </p:animScale>
                                  </p:childTnLst>
                                </p:cTn>
                              </p:par>
                              <p:par>
                                <p:cTn id="59" presetID="26"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290">
                                          <p:stCondLst>
                                            <p:cond delay="0"/>
                                          </p:stCondLst>
                                        </p:cTn>
                                        <p:tgtEl>
                                          <p:spTgt spid="32"/>
                                        </p:tgtEl>
                                      </p:cBhvr>
                                    </p:animEffect>
                                    <p:anim calcmode="lin" valueType="num">
                                      <p:cBhvr>
                                        <p:cTn id="62" dur="911"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32"/>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32"/>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32"/>
                                        </p:tgtEl>
                                        <p:attrNameLst>
                                          <p:attrName>ppt_y</p:attrName>
                                        </p:attrNameLst>
                                      </p:cBhvr>
                                      <p:tavLst>
                                        <p:tav tm="0" fmla="#ppt_y-sin(pi*$)/81">
                                          <p:val>
                                            <p:fltVal val="0"/>
                                          </p:val>
                                        </p:tav>
                                        <p:tav tm="100000">
                                          <p:val>
                                            <p:fltVal val="1"/>
                                          </p:val>
                                        </p:tav>
                                      </p:tavLst>
                                    </p:anim>
                                    <p:animScale>
                                      <p:cBhvr>
                                        <p:cTn id="67" dur="13">
                                          <p:stCondLst>
                                            <p:cond delay="325"/>
                                          </p:stCondLst>
                                        </p:cTn>
                                        <p:tgtEl>
                                          <p:spTgt spid="32"/>
                                        </p:tgtEl>
                                      </p:cBhvr>
                                      <p:to x="100000" y="60000"/>
                                    </p:animScale>
                                    <p:animScale>
                                      <p:cBhvr>
                                        <p:cTn id="68" dur="83" decel="50000">
                                          <p:stCondLst>
                                            <p:cond delay="338"/>
                                          </p:stCondLst>
                                        </p:cTn>
                                        <p:tgtEl>
                                          <p:spTgt spid="32"/>
                                        </p:tgtEl>
                                      </p:cBhvr>
                                      <p:to x="100000" y="100000"/>
                                    </p:animScale>
                                    <p:animScale>
                                      <p:cBhvr>
                                        <p:cTn id="69" dur="13">
                                          <p:stCondLst>
                                            <p:cond delay="656"/>
                                          </p:stCondLst>
                                        </p:cTn>
                                        <p:tgtEl>
                                          <p:spTgt spid="32"/>
                                        </p:tgtEl>
                                      </p:cBhvr>
                                      <p:to x="100000" y="80000"/>
                                    </p:animScale>
                                    <p:animScale>
                                      <p:cBhvr>
                                        <p:cTn id="70" dur="83" decel="50000">
                                          <p:stCondLst>
                                            <p:cond delay="669"/>
                                          </p:stCondLst>
                                        </p:cTn>
                                        <p:tgtEl>
                                          <p:spTgt spid="32"/>
                                        </p:tgtEl>
                                      </p:cBhvr>
                                      <p:to x="100000" y="100000"/>
                                    </p:animScale>
                                    <p:animScale>
                                      <p:cBhvr>
                                        <p:cTn id="71" dur="13">
                                          <p:stCondLst>
                                            <p:cond delay="821"/>
                                          </p:stCondLst>
                                        </p:cTn>
                                        <p:tgtEl>
                                          <p:spTgt spid="32"/>
                                        </p:tgtEl>
                                      </p:cBhvr>
                                      <p:to x="100000" y="90000"/>
                                    </p:animScale>
                                    <p:animScale>
                                      <p:cBhvr>
                                        <p:cTn id="72" dur="83" decel="50000">
                                          <p:stCondLst>
                                            <p:cond delay="834"/>
                                          </p:stCondLst>
                                        </p:cTn>
                                        <p:tgtEl>
                                          <p:spTgt spid="32"/>
                                        </p:tgtEl>
                                      </p:cBhvr>
                                      <p:to x="100000" y="100000"/>
                                    </p:animScale>
                                    <p:animScale>
                                      <p:cBhvr>
                                        <p:cTn id="73" dur="13">
                                          <p:stCondLst>
                                            <p:cond delay="904"/>
                                          </p:stCondLst>
                                        </p:cTn>
                                        <p:tgtEl>
                                          <p:spTgt spid="32"/>
                                        </p:tgtEl>
                                      </p:cBhvr>
                                      <p:to x="100000" y="95000"/>
                                    </p:animScale>
                                    <p:animScale>
                                      <p:cBhvr>
                                        <p:cTn id="74" dur="83" decel="50000">
                                          <p:stCondLst>
                                            <p:cond delay="917"/>
                                          </p:stCondLst>
                                        </p:cTn>
                                        <p:tgtEl>
                                          <p:spTgt spid="32"/>
                                        </p:tgtEl>
                                      </p:cBhvr>
                                      <p:to x="100000" y="100000"/>
                                    </p:animScale>
                                  </p:childTnLst>
                                </p:cTn>
                              </p:par>
                              <p:par>
                                <p:cTn id="75" presetID="26" presetClass="entr" presetSubtype="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down)">
                                      <p:cBhvr>
                                        <p:cTn id="77" dur="290">
                                          <p:stCondLst>
                                            <p:cond delay="0"/>
                                          </p:stCondLst>
                                        </p:cTn>
                                        <p:tgtEl>
                                          <p:spTgt spid="33"/>
                                        </p:tgtEl>
                                      </p:cBhvr>
                                    </p:animEffect>
                                    <p:anim calcmode="lin" valueType="num">
                                      <p:cBhvr>
                                        <p:cTn id="78" dur="911"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79" dur="332"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80" dur="332" tmFilter="0, 0; 0.125,0.2665; 0.25,0.4; 0.375,0.465; 0.5,0.5;  0.625,0.535; 0.75,0.6; 0.875,0.7335; 1,1">
                                          <p:stCondLst>
                                            <p:cond delay="332"/>
                                          </p:stCondLst>
                                        </p:cTn>
                                        <p:tgtEl>
                                          <p:spTgt spid="33"/>
                                        </p:tgtEl>
                                        <p:attrNameLst>
                                          <p:attrName>ppt_y</p:attrName>
                                        </p:attrNameLst>
                                      </p:cBhvr>
                                      <p:tavLst>
                                        <p:tav tm="0" fmla="#ppt_y-sin(pi*$)/9">
                                          <p:val>
                                            <p:fltVal val="0"/>
                                          </p:val>
                                        </p:tav>
                                        <p:tav tm="100000">
                                          <p:val>
                                            <p:fltVal val="1"/>
                                          </p:val>
                                        </p:tav>
                                      </p:tavLst>
                                    </p:anim>
                                    <p:anim calcmode="lin" valueType="num">
                                      <p:cBhvr>
                                        <p:cTn id="81" dur="166" tmFilter="0, 0; 0.125,0.2665; 0.25,0.4; 0.375,0.465; 0.5,0.5;  0.625,0.535; 0.75,0.6; 0.875,0.7335; 1,1">
                                          <p:stCondLst>
                                            <p:cond delay="662"/>
                                          </p:stCondLst>
                                        </p:cTn>
                                        <p:tgtEl>
                                          <p:spTgt spid="33"/>
                                        </p:tgtEl>
                                        <p:attrNameLst>
                                          <p:attrName>ppt_y</p:attrName>
                                        </p:attrNameLst>
                                      </p:cBhvr>
                                      <p:tavLst>
                                        <p:tav tm="0" fmla="#ppt_y-sin(pi*$)/27">
                                          <p:val>
                                            <p:fltVal val="0"/>
                                          </p:val>
                                        </p:tav>
                                        <p:tav tm="100000">
                                          <p:val>
                                            <p:fltVal val="1"/>
                                          </p:val>
                                        </p:tav>
                                      </p:tavLst>
                                    </p:anim>
                                    <p:anim calcmode="lin" valueType="num">
                                      <p:cBhvr>
                                        <p:cTn id="82" dur="82" tmFilter="0, 0; 0.125,0.2665; 0.25,0.4; 0.375,0.465; 0.5,0.5;  0.625,0.535; 0.75,0.6; 0.875,0.7335; 1,1">
                                          <p:stCondLst>
                                            <p:cond delay="828"/>
                                          </p:stCondLst>
                                        </p:cTn>
                                        <p:tgtEl>
                                          <p:spTgt spid="33"/>
                                        </p:tgtEl>
                                        <p:attrNameLst>
                                          <p:attrName>ppt_y</p:attrName>
                                        </p:attrNameLst>
                                      </p:cBhvr>
                                      <p:tavLst>
                                        <p:tav tm="0" fmla="#ppt_y-sin(pi*$)/81">
                                          <p:val>
                                            <p:fltVal val="0"/>
                                          </p:val>
                                        </p:tav>
                                        <p:tav tm="100000">
                                          <p:val>
                                            <p:fltVal val="1"/>
                                          </p:val>
                                        </p:tav>
                                      </p:tavLst>
                                    </p:anim>
                                    <p:animScale>
                                      <p:cBhvr>
                                        <p:cTn id="83" dur="13">
                                          <p:stCondLst>
                                            <p:cond delay="325"/>
                                          </p:stCondLst>
                                        </p:cTn>
                                        <p:tgtEl>
                                          <p:spTgt spid="33"/>
                                        </p:tgtEl>
                                      </p:cBhvr>
                                      <p:to x="100000" y="60000"/>
                                    </p:animScale>
                                    <p:animScale>
                                      <p:cBhvr>
                                        <p:cTn id="84" dur="83" decel="50000">
                                          <p:stCondLst>
                                            <p:cond delay="338"/>
                                          </p:stCondLst>
                                        </p:cTn>
                                        <p:tgtEl>
                                          <p:spTgt spid="33"/>
                                        </p:tgtEl>
                                      </p:cBhvr>
                                      <p:to x="100000" y="100000"/>
                                    </p:animScale>
                                    <p:animScale>
                                      <p:cBhvr>
                                        <p:cTn id="85" dur="13">
                                          <p:stCondLst>
                                            <p:cond delay="656"/>
                                          </p:stCondLst>
                                        </p:cTn>
                                        <p:tgtEl>
                                          <p:spTgt spid="33"/>
                                        </p:tgtEl>
                                      </p:cBhvr>
                                      <p:to x="100000" y="80000"/>
                                    </p:animScale>
                                    <p:animScale>
                                      <p:cBhvr>
                                        <p:cTn id="86" dur="83" decel="50000">
                                          <p:stCondLst>
                                            <p:cond delay="669"/>
                                          </p:stCondLst>
                                        </p:cTn>
                                        <p:tgtEl>
                                          <p:spTgt spid="33"/>
                                        </p:tgtEl>
                                      </p:cBhvr>
                                      <p:to x="100000" y="100000"/>
                                    </p:animScale>
                                    <p:animScale>
                                      <p:cBhvr>
                                        <p:cTn id="87" dur="13">
                                          <p:stCondLst>
                                            <p:cond delay="821"/>
                                          </p:stCondLst>
                                        </p:cTn>
                                        <p:tgtEl>
                                          <p:spTgt spid="33"/>
                                        </p:tgtEl>
                                      </p:cBhvr>
                                      <p:to x="100000" y="90000"/>
                                    </p:animScale>
                                    <p:animScale>
                                      <p:cBhvr>
                                        <p:cTn id="88" dur="83" decel="50000">
                                          <p:stCondLst>
                                            <p:cond delay="834"/>
                                          </p:stCondLst>
                                        </p:cTn>
                                        <p:tgtEl>
                                          <p:spTgt spid="33"/>
                                        </p:tgtEl>
                                      </p:cBhvr>
                                      <p:to x="100000" y="100000"/>
                                    </p:animScale>
                                    <p:animScale>
                                      <p:cBhvr>
                                        <p:cTn id="89" dur="13">
                                          <p:stCondLst>
                                            <p:cond delay="904"/>
                                          </p:stCondLst>
                                        </p:cTn>
                                        <p:tgtEl>
                                          <p:spTgt spid="33"/>
                                        </p:tgtEl>
                                      </p:cBhvr>
                                      <p:to x="100000" y="95000"/>
                                    </p:animScale>
                                    <p:animScale>
                                      <p:cBhvr>
                                        <p:cTn id="90" dur="83" decel="50000">
                                          <p:stCondLst>
                                            <p:cond delay="917"/>
                                          </p:stCondLst>
                                        </p:cTn>
                                        <p:tgtEl>
                                          <p:spTgt spid="33"/>
                                        </p:tgtEl>
                                      </p:cBhvr>
                                      <p:to x="100000" y="100000"/>
                                    </p:animScale>
                                  </p:childTnLst>
                                </p:cTn>
                              </p:par>
                              <p:par>
                                <p:cTn id="91" presetID="26" presetClass="entr" presetSubtype="0"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wipe(down)">
                                      <p:cBhvr>
                                        <p:cTn id="93" dur="290">
                                          <p:stCondLst>
                                            <p:cond delay="0"/>
                                          </p:stCondLst>
                                        </p:cTn>
                                        <p:tgtEl>
                                          <p:spTgt spid="34"/>
                                        </p:tgtEl>
                                      </p:cBhvr>
                                    </p:animEffect>
                                    <p:anim calcmode="lin" valueType="num">
                                      <p:cBhvr>
                                        <p:cTn id="94" dur="911"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95" dur="332"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96" dur="332" tmFilter="0, 0; 0.125,0.2665; 0.25,0.4; 0.375,0.465; 0.5,0.5;  0.625,0.535; 0.75,0.6; 0.875,0.7335; 1,1">
                                          <p:stCondLst>
                                            <p:cond delay="332"/>
                                          </p:stCondLst>
                                        </p:cTn>
                                        <p:tgtEl>
                                          <p:spTgt spid="34"/>
                                        </p:tgtEl>
                                        <p:attrNameLst>
                                          <p:attrName>ppt_y</p:attrName>
                                        </p:attrNameLst>
                                      </p:cBhvr>
                                      <p:tavLst>
                                        <p:tav tm="0" fmla="#ppt_y-sin(pi*$)/9">
                                          <p:val>
                                            <p:fltVal val="0"/>
                                          </p:val>
                                        </p:tav>
                                        <p:tav tm="100000">
                                          <p:val>
                                            <p:fltVal val="1"/>
                                          </p:val>
                                        </p:tav>
                                      </p:tavLst>
                                    </p:anim>
                                    <p:anim calcmode="lin" valueType="num">
                                      <p:cBhvr>
                                        <p:cTn id="97" dur="166" tmFilter="0, 0; 0.125,0.2665; 0.25,0.4; 0.375,0.465; 0.5,0.5;  0.625,0.535; 0.75,0.6; 0.875,0.7335; 1,1">
                                          <p:stCondLst>
                                            <p:cond delay="662"/>
                                          </p:stCondLst>
                                        </p:cTn>
                                        <p:tgtEl>
                                          <p:spTgt spid="34"/>
                                        </p:tgtEl>
                                        <p:attrNameLst>
                                          <p:attrName>ppt_y</p:attrName>
                                        </p:attrNameLst>
                                      </p:cBhvr>
                                      <p:tavLst>
                                        <p:tav tm="0" fmla="#ppt_y-sin(pi*$)/27">
                                          <p:val>
                                            <p:fltVal val="0"/>
                                          </p:val>
                                        </p:tav>
                                        <p:tav tm="100000">
                                          <p:val>
                                            <p:fltVal val="1"/>
                                          </p:val>
                                        </p:tav>
                                      </p:tavLst>
                                    </p:anim>
                                    <p:anim calcmode="lin" valueType="num">
                                      <p:cBhvr>
                                        <p:cTn id="98" dur="82" tmFilter="0, 0; 0.125,0.2665; 0.25,0.4; 0.375,0.465; 0.5,0.5;  0.625,0.535; 0.75,0.6; 0.875,0.7335; 1,1">
                                          <p:stCondLst>
                                            <p:cond delay="828"/>
                                          </p:stCondLst>
                                        </p:cTn>
                                        <p:tgtEl>
                                          <p:spTgt spid="34"/>
                                        </p:tgtEl>
                                        <p:attrNameLst>
                                          <p:attrName>ppt_y</p:attrName>
                                        </p:attrNameLst>
                                      </p:cBhvr>
                                      <p:tavLst>
                                        <p:tav tm="0" fmla="#ppt_y-sin(pi*$)/81">
                                          <p:val>
                                            <p:fltVal val="0"/>
                                          </p:val>
                                        </p:tav>
                                        <p:tav tm="100000">
                                          <p:val>
                                            <p:fltVal val="1"/>
                                          </p:val>
                                        </p:tav>
                                      </p:tavLst>
                                    </p:anim>
                                    <p:animScale>
                                      <p:cBhvr>
                                        <p:cTn id="99" dur="13">
                                          <p:stCondLst>
                                            <p:cond delay="325"/>
                                          </p:stCondLst>
                                        </p:cTn>
                                        <p:tgtEl>
                                          <p:spTgt spid="34"/>
                                        </p:tgtEl>
                                      </p:cBhvr>
                                      <p:to x="100000" y="60000"/>
                                    </p:animScale>
                                    <p:animScale>
                                      <p:cBhvr>
                                        <p:cTn id="100" dur="83" decel="50000">
                                          <p:stCondLst>
                                            <p:cond delay="338"/>
                                          </p:stCondLst>
                                        </p:cTn>
                                        <p:tgtEl>
                                          <p:spTgt spid="34"/>
                                        </p:tgtEl>
                                      </p:cBhvr>
                                      <p:to x="100000" y="100000"/>
                                    </p:animScale>
                                    <p:animScale>
                                      <p:cBhvr>
                                        <p:cTn id="101" dur="13">
                                          <p:stCondLst>
                                            <p:cond delay="656"/>
                                          </p:stCondLst>
                                        </p:cTn>
                                        <p:tgtEl>
                                          <p:spTgt spid="34"/>
                                        </p:tgtEl>
                                      </p:cBhvr>
                                      <p:to x="100000" y="80000"/>
                                    </p:animScale>
                                    <p:animScale>
                                      <p:cBhvr>
                                        <p:cTn id="102" dur="83" decel="50000">
                                          <p:stCondLst>
                                            <p:cond delay="669"/>
                                          </p:stCondLst>
                                        </p:cTn>
                                        <p:tgtEl>
                                          <p:spTgt spid="34"/>
                                        </p:tgtEl>
                                      </p:cBhvr>
                                      <p:to x="100000" y="100000"/>
                                    </p:animScale>
                                    <p:animScale>
                                      <p:cBhvr>
                                        <p:cTn id="103" dur="13">
                                          <p:stCondLst>
                                            <p:cond delay="821"/>
                                          </p:stCondLst>
                                        </p:cTn>
                                        <p:tgtEl>
                                          <p:spTgt spid="34"/>
                                        </p:tgtEl>
                                      </p:cBhvr>
                                      <p:to x="100000" y="90000"/>
                                    </p:animScale>
                                    <p:animScale>
                                      <p:cBhvr>
                                        <p:cTn id="104" dur="83" decel="50000">
                                          <p:stCondLst>
                                            <p:cond delay="834"/>
                                          </p:stCondLst>
                                        </p:cTn>
                                        <p:tgtEl>
                                          <p:spTgt spid="34"/>
                                        </p:tgtEl>
                                      </p:cBhvr>
                                      <p:to x="100000" y="100000"/>
                                    </p:animScale>
                                    <p:animScale>
                                      <p:cBhvr>
                                        <p:cTn id="105" dur="13">
                                          <p:stCondLst>
                                            <p:cond delay="904"/>
                                          </p:stCondLst>
                                        </p:cTn>
                                        <p:tgtEl>
                                          <p:spTgt spid="34"/>
                                        </p:tgtEl>
                                      </p:cBhvr>
                                      <p:to x="100000" y="95000"/>
                                    </p:animScale>
                                    <p:animScale>
                                      <p:cBhvr>
                                        <p:cTn id="106" dur="83" decel="50000">
                                          <p:stCondLst>
                                            <p:cond delay="917"/>
                                          </p:stCondLst>
                                        </p:cTn>
                                        <p:tgtEl>
                                          <p:spTgt spid="3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9" grpId="0" animBg="1"/>
      <p:bldP spid="2" grpId="0" animBg="1"/>
      <p:bldP spid="30" grpId="0" animBg="1"/>
      <p:bldP spid="32" grpId="0" animBg="1"/>
      <p:bldP spid="33" grpId="0" animBg="1"/>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2937815"/>
              </p:ext>
            </p:extLst>
          </p:nvPr>
        </p:nvGraphicFramePr>
        <p:xfrm>
          <a:off x="780486" y="981023"/>
          <a:ext cx="10869562" cy="5692876"/>
        </p:xfrm>
        <a:graphic>
          <a:graphicData uri="http://schemas.openxmlformats.org/drawingml/2006/table">
            <a:tbl>
              <a:tblPr firstRow="1" bandRow="1">
                <a:tableStyleId>{ED083AE6-46FA-4A59-8FB0-9F97EB10719F}</a:tableStyleId>
              </a:tblPr>
              <a:tblGrid>
                <a:gridCol w="2229654">
                  <a:extLst>
                    <a:ext uri="{9D8B030D-6E8A-4147-A177-3AD203B41FA5}">
                      <a16:colId xmlns:a16="http://schemas.microsoft.com/office/drawing/2014/main" val="3838293737"/>
                    </a:ext>
                  </a:extLst>
                </a:gridCol>
                <a:gridCol w="977236">
                  <a:extLst>
                    <a:ext uri="{9D8B030D-6E8A-4147-A177-3AD203B41FA5}">
                      <a16:colId xmlns:a16="http://schemas.microsoft.com/office/drawing/2014/main" val="554543665"/>
                    </a:ext>
                  </a:extLst>
                </a:gridCol>
                <a:gridCol w="952156">
                  <a:extLst>
                    <a:ext uri="{9D8B030D-6E8A-4147-A177-3AD203B41FA5}">
                      <a16:colId xmlns:a16="http://schemas.microsoft.com/office/drawing/2014/main" val="3364526481"/>
                    </a:ext>
                  </a:extLst>
                </a:gridCol>
                <a:gridCol w="1120878">
                  <a:extLst>
                    <a:ext uri="{9D8B030D-6E8A-4147-A177-3AD203B41FA5}">
                      <a16:colId xmlns:a16="http://schemas.microsoft.com/office/drawing/2014/main" val="2431827518"/>
                    </a:ext>
                  </a:extLst>
                </a:gridCol>
                <a:gridCol w="992739">
                  <a:extLst>
                    <a:ext uri="{9D8B030D-6E8A-4147-A177-3AD203B41FA5}">
                      <a16:colId xmlns:a16="http://schemas.microsoft.com/office/drawing/2014/main" val="889337326"/>
                    </a:ext>
                  </a:extLst>
                </a:gridCol>
                <a:gridCol w="1672241">
                  <a:extLst>
                    <a:ext uri="{9D8B030D-6E8A-4147-A177-3AD203B41FA5}">
                      <a16:colId xmlns:a16="http://schemas.microsoft.com/office/drawing/2014/main" val="3266708024"/>
                    </a:ext>
                  </a:extLst>
                </a:gridCol>
                <a:gridCol w="1021925">
                  <a:extLst>
                    <a:ext uri="{9D8B030D-6E8A-4147-A177-3AD203B41FA5}">
                      <a16:colId xmlns:a16="http://schemas.microsoft.com/office/drawing/2014/main" val="523702907"/>
                    </a:ext>
                  </a:extLst>
                </a:gridCol>
                <a:gridCol w="1902733">
                  <a:extLst>
                    <a:ext uri="{9D8B030D-6E8A-4147-A177-3AD203B41FA5}">
                      <a16:colId xmlns:a16="http://schemas.microsoft.com/office/drawing/2014/main" val="1382116466"/>
                    </a:ext>
                  </a:extLst>
                </a:gridCol>
              </a:tblGrid>
              <a:tr h="1943933">
                <a:tc>
                  <a:txBody>
                    <a:bodyPr/>
                    <a:lstStyle/>
                    <a:p>
                      <a:pPr algn="ctr"/>
                      <a:r>
                        <a:rPr lang="en-US" sz="2000" dirty="0"/>
                        <a:t>PEYGAMBER NİTELİKLERİ</a:t>
                      </a:r>
                      <a:endParaRPr lang="en-UM" sz="2000" b="1" dirty="0"/>
                    </a:p>
                  </a:txBody>
                  <a:tcPr/>
                </a:tc>
                <a:tc>
                  <a:txBody>
                    <a:bodyPr/>
                    <a:lstStyle/>
                    <a:p>
                      <a:pPr algn="ctr"/>
                      <a:r>
                        <a:rPr lang="en-US" sz="2000" dirty="0"/>
                        <a:t>GÜVENİLİR</a:t>
                      </a:r>
                      <a:r>
                        <a:rPr lang="en-US" sz="2000" baseline="0" dirty="0"/>
                        <a:t> OLMAK</a:t>
                      </a:r>
                      <a:endParaRPr lang="en-UM" sz="2000" b="0" dirty="0"/>
                    </a:p>
                  </a:txBody>
                  <a:tcPr vert="vert270" anchor="ctr"/>
                </a:tc>
                <a:tc>
                  <a:txBody>
                    <a:bodyPr/>
                    <a:lstStyle/>
                    <a:p>
                      <a:pPr algn="ctr"/>
                      <a:r>
                        <a:rPr lang="en-US" sz="2000" dirty="0"/>
                        <a:t>DOĞRULUKTAN AYRILMAMAK</a:t>
                      </a:r>
                      <a:endParaRPr lang="en-UM" sz="2000" b="0" dirty="0"/>
                    </a:p>
                  </a:txBody>
                  <a:tcPr vert="vert270" anchor="ctr"/>
                </a:tc>
                <a:tc>
                  <a:txBody>
                    <a:bodyPr/>
                    <a:lstStyle/>
                    <a:p>
                      <a:pPr algn="ctr"/>
                      <a:r>
                        <a:rPr lang="en-US" sz="2000" dirty="0"/>
                        <a:t>GÜNAH İŞLEMEMEK</a:t>
                      </a:r>
                      <a:endParaRPr lang="en-UM" sz="2000" b="0" dirty="0"/>
                    </a:p>
                  </a:txBody>
                  <a:tcPr vert="vert270" anchor="ctr"/>
                </a:tc>
                <a:tc>
                  <a:txBody>
                    <a:bodyPr/>
                    <a:lstStyle/>
                    <a:p>
                      <a:pPr algn="ctr"/>
                      <a:r>
                        <a:rPr lang="en-US" sz="2000" dirty="0"/>
                        <a:t>AKILLI</a:t>
                      </a:r>
                      <a:r>
                        <a:rPr lang="en-US" sz="2000" baseline="0" dirty="0"/>
                        <a:t> OLMAK</a:t>
                      </a:r>
                      <a:endParaRPr lang="en-UM" sz="2000" b="0" dirty="0"/>
                    </a:p>
                  </a:txBody>
                  <a:tcPr vert="vert270" anchor="ctr"/>
                </a:tc>
                <a:tc>
                  <a:txBody>
                    <a:bodyPr/>
                    <a:lstStyle/>
                    <a:p>
                      <a:pPr algn="ctr"/>
                      <a:r>
                        <a:rPr lang="en-US" sz="2000" dirty="0"/>
                        <a:t>ALLAH’IN MESAJLARINI İNSANLARA İLETMEK</a:t>
                      </a:r>
                      <a:endParaRPr lang="en-UM" sz="2000" b="0" dirty="0"/>
                    </a:p>
                  </a:txBody>
                  <a:tcPr vert="vert270" anchor="ctr"/>
                </a:tc>
                <a:tc>
                  <a:txBody>
                    <a:bodyPr/>
                    <a:lstStyle/>
                    <a:p>
                      <a:pPr algn="ctr"/>
                      <a:r>
                        <a:rPr lang="en-US" sz="2000" dirty="0"/>
                        <a:t>DÜRÜST OLMAK</a:t>
                      </a:r>
                      <a:endParaRPr lang="en-UM" sz="2000" b="0" dirty="0"/>
                    </a:p>
                  </a:txBody>
                  <a:tcPr vert="vert270" anchor="ctr"/>
                </a:tc>
                <a:tc>
                  <a:txBody>
                    <a:bodyPr/>
                    <a:lstStyle/>
                    <a:p>
                      <a:pPr algn="ctr"/>
                      <a:r>
                        <a:rPr lang="en-US" sz="2000" dirty="0"/>
                        <a:t>ZEKİ OLMAK</a:t>
                      </a:r>
                      <a:endParaRPr lang="en-UM" sz="2000" b="0" dirty="0"/>
                    </a:p>
                  </a:txBody>
                  <a:tcPr vert="vert270" anchor="ctr"/>
                </a:tc>
                <a:extLst>
                  <a:ext uri="{0D108BD9-81ED-4DB2-BD59-A6C34878D82A}">
                    <a16:rowId xmlns:a16="http://schemas.microsoft.com/office/drawing/2014/main" val="1303800549"/>
                  </a:ext>
                </a:extLst>
              </a:tr>
              <a:tr h="855331">
                <a:tc>
                  <a:txBody>
                    <a:bodyPr/>
                    <a:lstStyle/>
                    <a:p>
                      <a:pPr algn="ctr"/>
                      <a:r>
                        <a:rPr lang="en-US" sz="3200" dirty="0"/>
                        <a:t>SIDK</a:t>
                      </a:r>
                      <a:endParaRPr lang="en-UM" sz="3200" b="1" dirty="0"/>
                    </a:p>
                  </a:txBody>
                  <a:tcPr/>
                </a:tc>
                <a:tc>
                  <a:txBody>
                    <a:bodyPr/>
                    <a:lstStyle/>
                    <a:p>
                      <a:endParaRPr lang="en-UM" dirty="0"/>
                    </a:p>
                  </a:txBody>
                  <a:tcPr/>
                </a:tc>
                <a:tc>
                  <a:txBody>
                    <a:bodyPr/>
                    <a:lstStyle/>
                    <a:p>
                      <a:endParaRPr lang="en-UM" dirty="0"/>
                    </a:p>
                  </a:txBody>
                  <a:tcPr/>
                </a:tc>
                <a:tc>
                  <a:txBody>
                    <a:bodyPr/>
                    <a:lstStyle/>
                    <a:p>
                      <a:endParaRPr lang="en-UM" dirty="0"/>
                    </a:p>
                  </a:txBody>
                  <a:tcPr/>
                </a:tc>
                <a:tc>
                  <a:txBody>
                    <a:bodyPr/>
                    <a:lstStyle/>
                    <a:p>
                      <a:endParaRPr lang="en-UM" dirty="0"/>
                    </a:p>
                  </a:txBody>
                  <a:tcPr/>
                </a:tc>
                <a:tc>
                  <a:txBody>
                    <a:bodyPr/>
                    <a:lstStyle/>
                    <a:p>
                      <a:endParaRPr lang="en-UM"/>
                    </a:p>
                  </a:txBody>
                  <a:tcPr/>
                </a:tc>
                <a:tc>
                  <a:txBody>
                    <a:bodyPr/>
                    <a:lstStyle/>
                    <a:p>
                      <a:endParaRPr lang="en-UM" dirty="0"/>
                    </a:p>
                  </a:txBody>
                  <a:tcPr/>
                </a:tc>
                <a:tc>
                  <a:txBody>
                    <a:bodyPr/>
                    <a:lstStyle/>
                    <a:p>
                      <a:endParaRPr lang="en-UM" dirty="0"/>
                    </a:p>
                  </a:txBody>
                  <a:tcPr/>
                </a:tc>
                <a:extLst>
                  <a:ext uri="{0D108BD9-81ED-4DB2-BD59-A6C34878D82A}">
                    <a16:rowId xmlns:a16="http://schemas.microsoft.com/office/drawing/2014/main" val="144293043"/>
                  </a:ext>
                </a:extLst>
              </a:tr>
              <a:tr h="638649">
                <a:tc>
                  <a:txBody>
                    <a:bodyPr/>
                    <a:lstStyle/>
                    <a:p>
                      <a:pPr algn="ctr"/>
                      <a:r>
                        <a:rPr lang="en-US" sz="3200" dirty="0"/>
                        <a:t>EMANET</a:t>
                      </a:r>
                      <a:endParaRPr lang="en-UM" sz="3200" b="1" dirty="0"/>
                    </a:p>
                  </a:txBody>
                  <a:tcPr/>
                </a:tc>
                <a:tc>
                  <a:txBody>
                    <a:bodyPr/>
                    <a:lstStyle/>
                    <a:p>
                      <a:endParaRPr lang="en-UM" dirty="0"/>
                    </a:p>
                  </a:txBody>
                  <a:tcPr/>
                </a:tc>
                <a:tc>
                  <a:txBody>
                    <a:bodyPr/>
                    <a:lstStyle/>
                    <a:p>
                      <a:endParaRPr lang="en-UM"/>
                    </a:p>
                  </a:txBody>
                  <a:tcPr/>
                </a:tc>
                <a:tc>
                  <a:txBody>
                    <a:bodyPr/>
                    <a:lstStyle/>
                    <a:p>
                      <a:endParaRPr lang="en-UM"/>
                    </a:p>
                  </a:txBody>
                  <a:tcPr/>
                </a:tc>
                <a:tc>
                  <a:txBody>
                    <a:bodyPr/>
                    <a:lstStyle/>
                    <a:p>
                      <a:endParaRPr lang="en-UM"/>
                    </a:p>
                  </a:txBody>
                  <a:tcPr/>
                </a:tc>
                <a:tc>
                  <a:txBody>
                    <a:bodyPr/>
                    <a:lstStyle/>
                    <a:p>
                      <a:endParaRPr lang="en-UM" dirty="0"/>
                    </a:p>
                  </a:txBody>
                  <a:tcPr/>
                </a:tc>
                <a:tc>
                  <a:txBody>
                    <a:bodyPr/>
                    <a:lstStyle/>
                    <a:p>
                      <a:endParaRPr lang="en-UM"/>
                    </a:p>
                  </a:txBody>
                  <a:tcPr/>
                </a:tc>
                <a:tc>
                  <a:txBody>
                    <a:bodyPr/>
                    <a:lstStyle/>
                    <a:p>
                      <a:endParaRPr lang="en-UM" dirty="0"/>
                    </a:p>
                  </a:txBody>
                  <a:tcPr/>
                </a:tc>
                <a:extLst>
                  <a:ext uri="{0D108BD9-81ED-4DB2-BD59-A6C34878D82A}">
                    <a16:rowId xmlns:a16="http://schemas.microsoft.com/office/drawing/2014/main" val="195684902"/>
                  </a:ext>
                </a:extLst>
              </a:tr>
              <a:tr h="699816">
                <a:tc>
                  <a:txBody>
                    <a:bodyPr/>
                    <a:lstStyle/>
                    <a:p>
                      <a:pPr algn="ctr"/>
                      <a:r>
                        <a:rPr lang="en-US" sz="3200" dirty="0"/>
                        <a:t>FETANET</a:t>
                      </a:r>
                      <a:endParaRPr lang="en-UM" sz="3200" b="1" dirty="0"/>
                    </a:p>
                  </a:txBody>
                  <a:tcPr/>
                </a:tc>
                <a:tc>
                  <a:txBody>
                    <a:bodyPr/>
                    <a:lstStyle/>
                    <a:p>
                      <a:endParaRPr lang="en-UM"/>
                    </a:p>
                  </a:txBody>
                  <a:tcPr/>
                </a:tc>
                <a:tc>
                  <a:txBody>
                    <a:bodyPr/>
                    <a:lstStyle/>
                    <a:p>
                      <a:endParaRPr lang="en-UM"/>
                    </a:p>
                  </a:txBody>
                  <a:tcPr/>
                </a:tc>
                <a:tc>
                  <a:txBody>
                    <a:bodyPr/>
                    <a:lstStyle/>
                    <a:p>
                      <a:endParaRPr lang="en-UM"/>
                    </a:p>
                  </a:txBody>
                  <a:tcPr/>
                </a:tc>
                <a:tc>
                  <a:txBody>
                    <a:bodyPr/>
                    <a:lstStyle/>
                    <a:p>
                      <a:endParaRPr lang="en-UM"/>
                    </a:p>
                  </a:txBody>
                  <a:tcPr/>
                </a:tc>
                <a:tc>
                  <a:txBody>
                    <a:bodyPr/>
                    <a:lstStyle/>
                    <a:p>
                      <a:endParaRPr lang="en-UM" dirty="0"/>
                    </a:p>
                  </a:txBody>
                  <a:tcPr/>
                </a:tc>
                <a:tc>
                  <a:txBody>
                    <a:bodyPr/>
                    <a:lstStyle/>
                    <a:p>
                      <a:endParaRPr lang="en-UM"/>
                    </a:p>
                  </a:txBody>
                  <a:tcPr/>
                </a:tc>
                <a:tc>
                  <a:txBody>
                    <a:bodyPr/>
                    <a:lstStyle/>
                    <a:p>
                      <a:endParaRPr lang="en-UM"/>
                    </a:p>
                  </a:txBody>
                  <a:tcPr/>
                </a:tc>
                <a:extLst>
                  <a:ext uri="{0D108BD9-81ED-4DB2-BD59-A6C34878D82A}">
                    <a16:rowId xmlns:a16="http://schemas.microsoft.com/office/drawing/2014/main" val="2258844891"/>
                  </a:ext>
                </a:extLst>
              </a:tr>
              <a:tr h="699816">
                <a:tc>
                  <a:txBody>
                    <a:bodyPr/>
                    <a:lstStyle/>
                    <a:p>
                      <a:pPr algn="ctr"/>
                      <a:r>
                        <a:rPr lang="en-US" sz="3200" dirty="0"/>
                        <a:t>İSMET</a:t>
                      </a:r>
                      <a:endParaRPr lang="en-UM" sz="3200" b="1" dirty="0"/>
                    </a:p>
                  </a:txBody>
                  <a:tcPr/>
                </a:tc>
                <a:tc>
                  <a:txBody>
                    <a:bodyPr/>
                    <a:lstStyle/>
                    <a:p>
                      <a:endParaRPr lang="en-UM"/>
                    </a:p>
                  </a:txBody>
                  <a:tcPr/>
                </a:tc>
                <a:tc>
                  <a:txBody>
                    <a:bodyPr/>
                    <a:lstStyle/>
                    <a:p>
                      <a:endParaRPr lang="en-UM"/>
                    </a:p>
                  </a:txBody>
                  <a:tcPr/>
                </a:tc>
                <a:tc>
                  <a:txBody>
                    <a:bodyPr/>
                    <a:lstStyle/>
                    <a:p>
                      <a:endParaRPr lang="en-UM" dirty="0"/>
                    </a:p>
                  </a:txBody>
                  <a:tcPr/>
                </a:tc>
                <a:tc>
                  <a:txBody>
                    <a:bodyPr/>
                    <a:lstStyle/>
                    <a:p>
                      <a:endParaRPr lang="en-UM"/>
                    </a:p>
                  </a:txBody>
                  <a:tcPr/>
                </a:tc>
                <a:tc>
                  <a:txBody>
                    <a:bodyPr/>
                    <a:lstStyle/>
                    <a:p>
                      <a:endParaRPr lang="en-UM"/>
                    </a:p>
                  </a:txBody>
                  <a:tcPr/>
                </a:tc>
                <a:tc>
                  <a:txBody>
                    <a:bodyPr/>
                    <a:lstStyle/>
                    <a:p>
                      <a:endParaRPr lang="en-UM"/>
                    </a:p>
                  </a:txBody>
                  <a:tcPr/>
                </a:tc>
                <a:tc>
                  <a:txBody>
                    <a:bodyPr/>
                    <a:lstStyle/>
                    <a:p>
                      <a:endParaRPr lang="en-UM"/>
                    </a:p>
                  </a:txBody>
                  <a:tcPr/>
                </a:tc>
                <a:extLst>
                  <a:ext uri="{0D108BD9-81ED-4DB2-BD59-A6C34878D82A}">
                    <a16:rowId xmlns:a16="http://schemas.microsoft.com/office/drawing/2014/main" val="532089324"/>
                  </a:ext>
                </a:extLst>
              </a:tr>
              <a:tr h="855331">
                <a:tc>
                  <a:txBody>
                    <a:bodyPr/>
                    <a:lstStyle/>
                    <a:p>
                      <a:pPr algn="ctr"/>
                      <a:r>
                        <a:rPr lang="en-US" sz="3200" dirty="0"/>
                        <a:t>TEBLİĞ</a:t>
                      </a:r>
                      <a:endParaRPr lang="en-UM" sz="3200" b="1" dirty="0"/>
                    </a:p>
                  </a:txBody>
                  <a:tcPr/>
                </a:tc>
                <a:tc>
                  <a:txBody>
                    <a:bodyPr/>
                    <a:lstStyle/>
                    <a:p>
                      <a:endParaRPr lang="en-UM" dirty="0"/>
                    </a:p>
                  </a:txBody>
                  <a:tcPr/>
                </a:tc>
                <a:tc>
                  <a:txBody>
                    <a:bodyPr/>
                    <a:lstStyle/>
                    <a:p>
                      <a:endParaRPr lang="en-UM"/>
                    </a:p>
                  </a:txBody>
                  <a:tcPr/>
                </a:tc>
                <a:tc>
                  <a:txBody>
                    <a:bodyPr/>
                    <a:lstStyle/>
                    <a:p>
                      <a:endParaRPr lang="en-UM"/>
                    </a:p>
                  </a:txBody>
                  <a:tcPr/>
                </a:tc>
                <a:tc>
                  <a:txBody>
                    <a:bodyPr/>
                    <a:lstStyle/>
                    <a:p>
                      <a:endParaRPr lang="en-UM" dirty="0"/>
                    </a:p>
                  </a:txBody>
                  <a:tcPr/>
                </a:tc>
                <a:tc>
                  <a:txBody>
                    <a:bodyPr/>
                    <a:lstStyle/>
                    <a:p>
                      <a:endParaRPr lang="en-UM" dirty="0"/>
                    </a:p>
                  </a:txBody>
                  <a:tcPr/>
                </a:tc>
                <a:tc>
                  <a:txBody>
                    <a:bodyPr/>
                    <a:lstStyle/>
                    <a:p>
                      <a:endParaRPr lang="en-UM"/>
                    </a:p>
                  </a:txBody>
                  <a:tcPr/>
                </a:tc>
                <a:tc>
                  <a:txBody>
                    <a:bodyPr/>
                    <a:lstStyle/>
                    <a:p>
                      <a:endParaRPr lang="en-UM" dirty="0"/>
                    </a:p>
                  </a:txBody>
                  <a:tcPr/>
                </a:tc>
                <a:extLst>
                  <a:ext uri="{0D108BD9-81ED-4DB2-BD59-A6C34878D82A}">
                    <a16:rowId xmlns:a16="http://schemas.microsoft.com/office/drawing/2014/main" val="1363347542"/>
                  </a:ext>
                </a:extLst>
              </a:tr>
            </a:tbl>
          </a:graphicData>
        </a:graphic>
      </p:graphicFrame>
      <p:sp>
        <p:nvSpPr>
          <p:cNvPr id="2" name="Yarım Çerçeve 1"/>
          <p:cNvSpPr/>
          <p:nvPr/>
        </p:nvSpPr>
        <p:spPr>
          <a:xfrm rot="12781943">
            <a:off x="4543425" y="2890801"/>
            <a:ext cx="542152" cy="565195"/>
          </a:xfrm>
          <a:prstGeom prst="halfFrame">
            <a:avLst>
              <a:gd name="adj1" fmla="val 0"/>
              <a:gd name="adj2" fmla="val 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chemeClr val="tx1"/>
              </a:solidFill>
            </a:endParaRPr>
          </a:p>
        </p:txBody>
      </p:sp>
      <p:sp>
        <p:nvSpPr>
          <p:cNvPr id="3" name="Artı 2"/>
          <p:cNvSpPr/>
          <p:nvPr/>
        </p:nvSpPr>
        <p:spPr>
          <a:xfrm>
            <a:off x="10158151" y="4538506"/>
            <a:ext cx="526567" cy="578528"/>
          </a:xfrm>
          <a:prstGeom prst="mathPlus">
            <a:avLst>
              <a:gd name="adj1" fmla="val 1061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
        <p:nvSpPr>
          <p:cNvPr id="6" name="Artı 5"/>
          <p:cNvSpPr/>
          <p:nvPr/>
        </p:nvSpPr>
        <p:spPr>
          <a:xfrm>
            <a:off x="5195809" y="5117034"/>
            <a:ext cx="526567" cy="578528"/>
          </a:xfrm>
          <a:prstGeom prst="mathPlus">
            <a:avLst>
              <a:gd name="adj1" fmla="val 1061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
        <p:nvSpPr>
          <p:cNvPr id="7" name="Artı 6"/>
          <p:cNvSpPr/>
          <p:nvPr/>
        </p:nvSpPr>
        <p:spPr>
          <a:xfrm>
            <a:off x="7474556" y="5951014"/>
            <a:ext cx="526567" cy="578528"/>
          </a:xfrm>
          <a:prstGeom prst="mathPlus">
            <a:avLst>
              <a:gd name="adj1" fmla="val 1061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
        <p:nvSpPr>
          <p:cNvPr id="8" name="Artı 7"/>
          <p:cNvSpPr/>
          <p:nvPr/>
        </p:nvSpPr>
        <p:spPr>
          <a:xfrm>
            <a:off x="4153047" y="3217641"/>
            <a:ext cx="526567" cy="578528"/>
          </a:xfrm>
          <a:prstGeom prst="mathPlus">
            <a:avLst>
              <a:gd name="adj1" fmla="val 1061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
        <p:nvSpPr>
          <p:cNvPr id="9" name="Artı 8"/>
          <p:cNvSpPr/>
          <p:nvPr/>
        </p:nvSpPr>
        <p:spPr>
          <a:xfrm>
            <a:off x="8806887" y="3084907"/>
            <a:ext cx="526567" cy="578528"/>
          </a:xfrm>
          <a:prstGeom prst="mathPlus">
            <a:avLst>
              <a:gd name="adj1" fmla="val 1061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
        <p:nvSpPr>
          <p:cNvPr id="10" name="Artı 9"/>
          <p:cNvSpPr/>
          <p:nvPr/>
        </p:nvSpPr>
        <p:spPr>
          <a:xfrm>
            <a:off x="6215267" y="4529680"/>
            <a:ext cx="526567" cy="578528"/>
          </a:xfrm>
          <a:prstGeom prst="mathPlus">
            <a:avLst>
              <a:gd name="adj1" fmla="val 1061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
        <p:nvSpPr>
          <p:cNvPr id="11" name="Artı 10"/>
          <p:cNvSpPr/>
          <p:nvPr/>
        </p:nvSpPr>
        <p:spPr>
          <a:xfrm>
            <a:off x="3176189" y="3827461"/>
            <a:ext cx="526567" cy="578528"/>
          </a:xfrm>
          <a:prstGeom prst="mathPlus">
            <a:avLst>
              <a:gd name="adj1" fmla="val 1061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
        <p:nvSpPr>
          <p:cNvPr id="4" name="Dikdörtgen 3"/>
          <p:cNvSpPr/>
          <p:nvPr/>
        </p:nvSpPr>
        <p:spPr>
          <a:xfrm>
            <a:off x="1383541" y="85581"/>
            <a:ext cx="9037894" cy="6667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2800" dirty="0"/>
              <a:t>AŞAĞIDAKİ</a:t>
            </a:r>
            <a:r>
              <a:rPr lang="en-US" sz="2800" dirty="0"/>
              <a:t> </a:t>
            </a:r>
            <a:r>
              <a:rPr lang="tr-TR" sz="2800" dirty="0" smtClean="0"/>
              <a:t>TABLODA</a:t>
            </a:r>
            <a:r>
              <a:rPr lang="en-US" sz="2800" dirty="0" smtClean="0"/>
              <a:t> </a:t>
            </a:r>
            <a:r>
              <a:rPr lang="tr-TR" sz="2800" dirty="0"/>
              <a:t>VERİLEN</a:t>
            </a:r>
            <a:r>
              <a:rPr lang="en-US" sz="2800" dirty="0"/>
              <a:t> </a:t>
            </a:r>
            <a:r>
              <a:rPr lang="tr-TR" sz="2800" dirty="0"/>
              <a:t>BİLGİLERİ</a:t>
            </a:r>
            <a:r>
              <a:rPr lang="en-US" sz="2800" dirty="0"/>
              <a:t> </a:t>
            </a:r>
            <a:r>
              <a:rPr lang="tr-TR" sz="2800" dirty="0"/>
              <a:t>EŞLEŞTİRİN</a:t>
            </a:r>
            <a:r>
              <a:rPr lang="en-US" sz="2800" dirty="0"/>
              <a:t>  </a:t>
            </a:r>
            <a:endParaRPr lang="tr-TR" sz="2800" dirty="0"/>
          </a:p>
        </p:txBody>
      </p:sp>
    </p:spTree>
    <p:extLst>
      <p:ext uri="{BB962C8B-B14F-4D97-AF65-F5344CB8AC3E}">
        <p14:creationId xmlns:p14="http://schemas.microsoft.com/office/powerpoint/2010/main" val="425167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custDataLst>
              <p:tags r:id="rId2"/>
            </p:custDataLst>
          </p:nvPr>
        </p:nvSpPr>
        <p:spPr>
          <a:xfrm>
            <a:off x="4970207" y="5855110"/>
            <a:ext cx="6989564" cy="855406"/>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tr-TR" sz="3200" dirty="0"/>
              <a:t>Ayette peygamberlerin hangi niteliği özerinde durulmuştur?</a:t>
            </a:r>
          </a:p>
        </p:txBody>
      </p:sp>
      <p:sp>
        <p:nvSpPr>
          <p:cNvPr id="4" name="Yukarı Ok 3"/>
          <p:cNvSpPr/>
          <p:nvPr>
            <p:custDataLst>
              <p:tags r:id="rId3"/>
            </p:custDataLst>
          </p:nvPr>
        </p:nvSpPr>
        <p:spPr>
          <a:xfrm>
            <a:off x="8301038" y="4426856"/>
            <a:ext cx="484632" cy="1177531"/>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p>
        </p:txBody>
      </p:sp>
      <p:sp>
        <p:nvSpPr>
          <p:cNvPr id="6" name="İçerik Yer Tutucusu 2"/>
          <p:cNvSpPr txBox="1">
            <a:spLocks/>
          </p:cNvSpPr>
          <p:nvPr>
            <p:custDataLst>
              <p:tags r:id="rId4"/>
            </p:custDataLst>
          </p:nvPr>
        </p:nvSpPr>
        <p:spPr>
          <a:xfrm>
            <a:off x="5689600" y="261257"/>
            <a:ext cx="6270171" cy="4020457"/>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tr-TR" sz="4400" dirty="0"/>
              <a:t>«Kitapta (Kur’an’da) İbrahim’i de an. Şüphesiz ki o, özü sözü doğru bir peygamberdi.»</a:t>
            </a:r>
          </a:p>
          <a:p>
            <a:pPr marL="0" indent="0" algn="r">
              <a:buNone/>
            </a:pPr>
            <a:endParaRPr lang="tr-TR" sz="3200" dirty="0"/>
          </a:p>
          <a:p>
            <a:pPr marL="0" indent="0" algn="r">
              <a:buNone/>
            </a:pPr>
            <a:r>
              <a:rPr lang="tr-TR" sz="3200" dirty="0"/>
              <a:t>Meryem suresinin 41. ayetinde </a:t>
            </a:r>
            <a:endParaRPr lang="tr-TR" sz="3200" b="1" dirty="0"/>
          </a:p>
        </p:txBody>
      </p:sp>
      <p:pic>
        <p:nvPicPr>
          <p:cNvPr id="7" name="Resim 6"/>
          <p:cNvPicPr>
            <a:picLocks noChangeAspect="1"/>
          </p:cNvPicPr>
          <p:nvPr/>
        </p:nvPicPr>
        <p:blipFill>
          <a:blip r:embed="rId6"/>
          <a:stretch>
            <a:fillRect/>
          </a:stretch>
        </p:blipFill>
        <p:spPr>
          <a:xfrm>
            <a:off x="267381" y="261257"/>
            <a:ext cx="5090432" cy="5090432"/>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2416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33455" y="780762"/>
            <a:ext cx="3422073" cy="923348"/>
          </a:xfrm>
        </p:spPr>
        <p:style>
          <a:lnRef idx="0">
            <a:schemeClr val="accent1"/>
          </a:lnRef>
          <a:fillRef idx="3">
            <a:schemeClr val="accent1"/>
          </a:fillRef>
          <a:effectRef idx="3">
            <a:schemeClr val="accent1"/>
          </a:effectRef>
          <a:fontRef idx="minor">
            <a:schemeClr val="lt1"/>
          </a:fontRef>
        </p:style>
        <p:txBody>
          <a:bodyPr/>
          <a:lstStyle/>
          <a:p>
            <a:pPr algn="ctr"/>
            <a:r>
              <a:rPr lang="tr-TR" dirty="0" smtClean="0"/>
              <a:t>Etkinlik </a:t>
            </a:r>
            <a:endParaRPr lang="tr-TR" dirty="0"/>
          </a:p>
        </p:txBody>
      </p:sp>
      <p:sp>
        <p:nvSpPr>
          <p:cNvPr id="3" name="İçerik Yer Tutucusu 2"/>
          <p:cNvSpPr>
            <a:spLocks noGrp="1"/>
          </p:cNvSpPr>
          <p:nvPr>
            <p:ph idx="1"/>
          </p:nvPr>
        </p:nvSpPr>
        <p:spPr>
          <a:xfrm>
            <a:off x="2244435" y="2213553"/>
            <a:ext cx="8188037" cy="3189720"/>
          </a:xfrm>
        </p:spPr>
        <p:style>
          <a:lnRef idx="1">
            <a:schemeClr val="accent2"/>
          </a:lnRef>
          <a:fillRef idx="2">
            <a:schemeClr val="accent2"/>
          </a:fillRef>
          <a:effectRef idx="1">
            <a:schemeClr val="accent2"/>
          </a:effectRef>
          <a:fontRef idx="minor">
            <a:schemeClr val="dk1"/>
          </a:fontRef>
        </p:style>
        <p:txBody>
          <a:bodyPr>
            <a:normAutofit/>
          </a:bodyPr>
          <a:lstStyle/>
          <a:p>
            <a:r>
              <a:rPr lang="tr-TR" sz="3200" dirty="0" smtClean="0"/>
              <a:t>Peygamberlerin sıfatlarıyla ilgili afiş hazırlıyoruz.</a:t>
            </a:r>
          </a:p>
          <a:p>
            <a:r>
              <a:rPr lang="tr-TR" sz="3200" dirty="0" smtClean="0"/>
              <a:t>İkişer veya dörderli gruplar halinde peygamberlerin sıfatlarını tanıtan bir görsel hazırlıyoruz. </a:t>
            </a:r>
          </a:p>
          <a:p>
            <a:pPr marL="0" indent="0">
              <a:buNone/>
            </a:pPr>
            <a:endParaRPr lang="tr-TR" sz="3200" dirty="0"/>
          </a:p>
        </p:txBody>
      </p:sp>
      <p:sp>
        <p:nvSpPr>
          <p:cNvPr id="4" name="Dikdörtgen 3"/>
          <p:cNvSpPr/>
          <p:nvPr/>
        </p:nvSpPr>
        <p:spPr>
          <a:xfrm>
            <a:off x="10723418" y="124691"/>
            <a:ext cx="1205346" cy="98367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5400" dirty="0" smtClean="0"/>
              <a:t>2</a:t>
            </a:r>
            <a:endParaRPr lang="tr-TR" sz="5400" dirty="0"/>
          </a:p>
        </p:txBody>
      </p:sp>
    </p:spTree>
    <p:extLst>
      <p:ext uri="{BB962C8B-B14F-4D97-AF65-F5344CB8AC3E}">
        <p14:creationId xmlns:p14="http://schemas.microsoft.com/office/powerpoint/2010/main" val="36002503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10116" y="158647"/>
            <a:ext cx="4807974" cy="1168707"/>
          </a:xfrm>
        </p:spPr>
        <p:style>
          <a:lnRef idx="0">
            <a:schemeClr val="accent1"/>
          </a:lnRef>
          <a:fillRef idx="3">
            <a:schemeClr val="accent1"/>
          </a:fillRef>
          <a:effectRef idx="3">
            <a:schemeClr val="accent1"/>
          </a:effectRef>
          <a:fontRef idx="minor">
            <a:schemeClr val="lt1"/>
          </a:fontRef>
        </p:style>
        <p:txBody>
          <a:bodyPr/>
          <a:lstStyle/>
          <a:p>
            <a:pPr algn="ctr"/>
            <a:r>
              <a:rPr lang="tr-TR" dirty="0" smtClean="0"/>
              <a:t>MUCİZE</a:t>
            </a:r>
            <a:endParaRPr lang="tr-TR" dirty="0"/>
          </a:p>
        </p:txBody>
      </p:sp>
      <p:sp>
        <p:nvSpPr>
          <p:cNvPr id="3" name="İçerik Yer Tutucusu 2"/>
          <p:cNvSpPr>
            <a:spLocks noGrp="1"/>
          </p:cNvSpPr>
          <p:nvPr>
            <p:ph idx="1"/>
          </p:nvPr>
        </p:nvSpPr>
        <p:spPr>
          <a:xfrm>
            <a:off x="412956" y="1810876"/>
            <a:ext cx="11326760" cy="2082698"/>
          </a:xfrm>
        </p:spPr>
        <p:style>
          <a:lnRef idx="1">
            <a:schemeClr val="accent2"/>
          </a:lnRef>
          <a:fillRef idx="2">
            <a:schemeClr val="accent2"/>
          </a:fillRef>
          <a:effectRef idx="1">
            <a:schemeClr val="accent2"/>
          </a:effectRef>
          <a:fontRef idx="minor">
            <a:schemeClr val="dk1"/>
          </a:fontRef>
        </p:style>
        <p:txBody>
          <a:bodyPr>
            <a:normAutofit/>
          </a:bodyPr>
          <a:lstStyle/>
          <a:p>
            <a:pPr marL="0" indent="0" algn="just">
              <a:buNone/>
            </a:pPr>
            <a:r>
              <a:rPr lang="tr-TR" sz="3200" dirty="0"/>
              <a:t>Mucize, özellikle peygamberlere karşı çıkan, inanmayan kimseleri ikna etmek ve inananların imanlarını güçlendirmek amacıyla Yüce Allah’ın (</a:t>
            </a:r>
            <a:r>
              <a:rPr lang="tr-TR" sz="3200" dirty="0" err="1"/>
              <a:t>c.c</a:t>
            </a:r>
            <a:r>
              <a:rPr lang="tr-TR" sz="3200" dirty="0"/>
              <a:t>.) izniyle peygamberlerin göstermiş oldukları olağanüstü iş ve hâllerdir. </a:t>
            </a:r>
          </a:p>
        </p:txBody>
      </p:sp>
      <p:sp>
        <p:nvSpPr>
          <p:cNvPr id="4" name="Dikdörtgen 3"/>
          <p:cNvSpPr/>
          <p:nvPr/>
        </p:nvSpPr>
        <p:spPr>
          <a:xfrm>
            <a:off x="796413" y="5707626"/>
            <a:ext cx="10028903" cy="94389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3200" dirty="0" smtClean="0"/>
              <a:t>Verilen tanıma göre mucizelerin ne gibi özellikleri vardır?</a:t>
            </a:r>
            <a:endParaRPr lang="tr-TR" sz="3200" dirty="0"/>
          </a:p>
        </p:txBody>
      </p:sp>
      <p:sp>
        <p:nvSpPr>
          <p:cNvPr id="5" name="Aşağı Ok 4"/>
          <p:cNvSpPr/>
          <p:nvPr/>
        </p:nvSpPr>
        <p:spPr>
          <a:xfrm rot="10800000">
            <a:off x="4955459" y="4188542"/>
            <a:ext cx="484632" cy="1166962"/>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83832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100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custDataLst>
              <p:tags r:id="rId2"/>
            </p:custDataLst>
          </p:nvPr>
        </p:nvSpPr>
        <p:spPr>
          <a:xfrm>
            <a:off x="5689600" y="5560143"/>
            <a:ext cx="6389328" cy="963802"/>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tr-TR" sz="3200" dirty="0" smtClean="0"/>
              <a:t>Ayette göre mucizelerin hangi yönü </a:t>
            </a:r>
            <a:r>
              <a:rPr lang="tr-TR" sz="3200" u="sng" dirty="0" smtClean="0"/>
              <a:t>vurgulanmıştır?</a:t>
            </a:r>
            <a:endParaRPr lang="tr-TR" sz="3200" u="sng" dirty="0"/>
          </a:p>
        </p:txBody>
      </p:sp>
      <p:sp>
        <p:nvSpPr>
          <p:cNvPr id="4" name="Yukarı Ok 3"/>
          <p:cNvSpPr/>
          <p:nvPr>
            <p:custDataLst>
              <p:tags r:id="rId3"/>
            </p:custDataLst>
          </p:nvPr>
        </p:nvSpPr>
        <p:spPr>
          <a:xfrm>
            <a:off x="8301038" y="4426856"/>
            <a:ext cx="484632" cy="853067"/>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p>
        </p:txBody>
      </p:sp>
      <p:pic>
        <p:nvPicPr>
          <p:cNvPr id="5" name="Resim 4"/>
          <p:cNvPicPr>
            <a:picLocks noChangeAspect="1"/>
          </p:cNvPicPr>
          <p:nvPr>
            <p:custDataLst>
              <p:tags r:id="rId4"/>
            </p:custDataLst>
          </p:nvPr>
        </p:nvPicPr>
        <p:blipFill>
          <a:blip r:embed="rId7"/>
          <a:stretch>
            <a:fillRect/>
          </a:stretch>
        </p:blipFill>
        <p:spPr>
          <a:xfrm>
            <a:off x="0" y="261257"/>
            <a:ext cx="5554139" cy="4644572"/>
          </a:xfrm>
          <a:prstGeom prst="rect">
            <a:avLst/>
          </a:prstGeom>
          <a:ln>
            <a:noFill/>
          </a:ln>
          <a:effectLst>
            <a:softEdge rad="112500"/>
          </a:effectLst>
        </p:spPr>
      </p:pic>
      <p:sp>
        <p:nvSpPr>
          <p:cNvPr id="6" name="İçerik Yer Tutucusu 2"/>
          <p:cNvSpPr txBox="1">
            <a:spLocks/>
          </p:cNvSpPr>
          <p:nvPr>
            <p:custDataLst>
              <p:tags r:id="rId5"/>
            </p:custDataLst>
          </p:nvPr>
        </p:nvSpPr>
        <p:spPr>
          <a:xfrm>
            <a:off x="5689600" y="261257"/>
            <a:ext cx="6270171" cy="4020457"/>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lnSpc>
                <a:spcPct val="100000"/>
              </a:lnSpc>
              <a:buFont typeface="Arial" panose="020B0604020202020204" pitchFamily="34" charset="0"/>
              <a:buNone/>
            </a:pPr>
            <a:r>
              <a:rPr lang="tr-TR" sz="3200" dirty="0" smtClean="0"/>
              <a:t>«[Ey Muhammed!] Allah senden önce de birçok peygamber gönderdi. Onlardan bazılarının hikayelerini sana anlattı, bazılarınınkini ise anlatmadı. Bir peygamber Allah'ın izni olmadıkça herhangi bir mucize gösteremez.»                                                                        </a:t>
            </a:r>
            <a:r>
              <a:rPr lang="tr-TR" dirty="0" smtClean="0"/>
              <a:t>MU'MİN Suresi 78. ayet </a:t>
            </a:r>
            <a:endParaRPr lang="tr-TR" dirty="0"/>
          </a:p>
        </p:txBody>
      </p:sp>
    </p:spTree>
    <p:custDataLst>
      <p:tags r:id="rId1"/>
    </p:custDataLst>
    <p:extLst>
      <p:ext uri="{BB962C8B-B14F-4D97-AF65-F5344CB8AC3E}">
        <p14:creationId xmlns:p14="http://schemas.microsoft.com/office/powerpoint/2010/main" val="944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38167" y="3574177"/>
            <a:ext cx="8967019" cy="873330"/>
          </a:xfrm>
        </p:spPr>
        <p:style>
          <a:lnRef idx="1">
            <a:schemeClr val="accent3"/>
          </a:lnRef>
          <a:fillRef idx="2">
            <a:schemeClr val="accent3"/>
          </a:fillRef>
          <a:effectRef idx="1">
            <a:schemeClr val="accent3"/>
          </a:effectRef>
          <a:fontRef idx="minor">
            <a:schemeClr val="dk1"/>
          </a:fontRef>
        </p:style>
        <p:txBody>
          <a:bodyPr>
            <a:normAutofit/>
          </a:bodyPr>
          <a:lstStyle/>
          <a:p>
            <a:r>
              <a:rPr lang="tr-TR" dirty="0" smtClean="0"/>
              <a:t>Mucizeler peygamberlerin peygamberliğini ispat etmek için gösterilir.</a:t>
            </a:r>
          </a:p>
          <a:p>
            <a:pPr marL="0" indent="0">
              <a:buNone/>
            </a:pPr>
            <a:endParaRPr lang="tr-TR" dirty="0"/>
          </a:p>
        </p:txBody>
      </p:sp>
      <p:sp>
        <p:nvSpPr>
          <p:cNvPr id="5" name="İçerik Yer Tutucusu 2"/>
          <p:cNvSpPr txBox="1">
            <a:spLocks/>
          </p:cNvSpPr>
          <p:nvPr/>
        </p:nvSpPr>
        <p:spPr>
          <a:xfrm>
            <a:off x="3030793" y="1759691"/>
            <a:ext cx="8967019" cy="1001149"/>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smtClean="0"/>
              <a:t>Allah’ın izniyle gösterilir.</a:t>
            </a:r>
          </a:p>
          <a:p>
            <a:pPr marL="0" indent="0">
              <a:buFont typeface="Arial" panose="020B0604020202020204" pitchFamily="34" charset="0"/>
              <a:buNone/>
            </a:pPr>
            <a:r>
              <a:rPr lang="tr-TR" dirty="0" smtClean="0"/>
              <a:t>   Allah’ın izni olmadan hiçbir peygamber mucize göstermez.</a:t>
            </a:r>
            <a:endParaRPr lang="tr-TR" dirty="0"/>
          </a:p>
        </p:txBody>
      </p:sp>
      <p:sp>
        <p:nvSpPr>
          <p:cNvPr id="6" name="İçerik Yer Tutucusu 2"/>
          <p:cNvSpPr txBox="1">
            <a:spLocks/>
          </p:cNvSpPr>
          <p:nvPr/>
        </p:nvSpPr>
        <p:spPr>
          <a:xfrm>
            <a:off x="339214" y="5110465"/>
            <a:ext cx="11658599" cy="1345579"/>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tr-TR" sz="3200" dirty="0"/>
              <a:t>Peygamberimizin (s.a.v.) en büyük mucizesi ise kutsal kitabımız Kur’an-ı Kerim’dir. Çünkü hiç kimse onun bir benzerini meydana getirememiştir.</a:t>
            </a:r>
          </a:p>
        </p:txBody>
      </p:sp>
      <p:sp>
        <p:nvSpPr>
          <p:cNvPr id="8" name="Sağa Bükülü Ok 7"/>
          <p:cNvSpPr/>
          <p:nvPr/>
        </p:nvSpPr>
        <p:spPr>
          <a:xfrm>
            <a:off x="704544" y="292048"/>
            <a:ext cx="2138515" cy="2536722"/>
          </a:xfrm>
          <a:prstGeom prst="curvedRightArrow">
            <a:avLst>
              <a:gd name="adj1" fmla="val 12386"/>
              <a:gd name="adj2" fmla="val 50000"/>
              <a:gd name="adj3" fmla="val 25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solidFill>
                <a:schemeClr val="tx1"/>
              </a:solidFill>
            </a:endParaRPr>
          </a:p>
        </p:txBody>
      </p:sp>
      <p:sp>
        <p:nvSpPr>
          <p:cNvPr id="9" name="Sağa Bükülü Ok 8"/>
          <p:cNvSpPr/>
          <p:nvPr/>
        </p:nvSpPr>
        <p:spPr>
          <a:xfrm>
            <a:off x="339214" y="355698"/>
            <a:ext cx="2439319" cy="4290043"/>
          </a:xfrm>
          <a:prstGeom prst="curvedRightArrow">
            <a:avLst>
              <a:gd name="adj1" fmla="val 12386"/>
              <a:gd name="adj2" fmla="val 50000"/>
              <a:gd name="adj3" fmla="val 25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solidFill>
                <a:schemeClr val="tx1"/>
              </a:solidFill>
            </a:endParaRPr>
          </a:p>
        </p:txBody>
      </p:sp>
      <p:sp>
        <p:nvSpPr>
          <p:cNvPr id="4" name="Unvan 1"/>
          <p:cNvSpPr>
            <a:spLocks noGrp="1"/>
          </p:cNvSpPr>
          <p:nvPr>
            <p:ph type="title"/>
          </p:nvPr>
        </p:nvSpPr>
        <p:spPr>
          <a:xfrm>
            <a:off x="339214" y="143900"/>
            <a:ext cx="4011560" cy="1050720"/>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tr-TR" sz="6600" dirty="0" smtClean="0"/>
              <a:t>MUCİZE</a:t>
            </a:r>
            <a:endParaRPr lang="tr-TR" sz="6600" dirty="0"/>
          </a:p>
        </p:txBody>
      </p:sp>
    </p:spTree>
    <p:extLst>
      <p:ext uri="{BB962C8B-B14F-4D97-AF65-F5344CB8AC3E}">
        <p14:creationId xmlns:p14="http://schemas.microsoft.com/office/powerpoint/2010/main" val="11056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
                                            <p:bg/>
                                          </p:spTgt>
                                        </p:tgtEl>
                                        <p:attrNameLst>
                                          <p:attrName>style.visibility</p:attrName>
                                        </p:attrNameLst>
                                      </p:cBhvr>
                                      <p:to>
                                        <p:strVal val="visible"/>
                                      </p:to>
                                    </p:set>
                                    <p:animEffect transition="in" filter="fade">
                                      <p:cBhvr>
                                        <p:cTn id="28" dur="1000"/>
                                        <p:tgtEl>
                                          <p:spTgt spid="3">
                                            <p:bg/>
                                          </p:spTgt>
                                        </p:tgtEl>
                                      </p:cBhvr>
                                    </p:animEffect>
                                    <p:anim calcmode="lin" valueType="num">
                                      <p:cBhvr>
                                        <p:cTn id="29" dur="1000" fill="hold"/>
                                        <p:tgtEl>
                                          <p:spTgt spid="3">
                                            <p:bg/>
                                          </p:spTgt>
                                        </p:tgtEl>
                                        <p:attrNameLst>
                                          <p:attrName>ppt_x</p:attrName>
                                        </p:attrNameLst>
                                      </p:cBhvr>
                                      <p:tavLst>
                                        <p:tav tm="0">
                                          <p:val>
                                            <p:strVal val="#ppt_x"/>
                                          </p:val>
                                        </p:tav>
                                        <p:tav tm="100000">
                                          <p:val>
                                            <p:strVal val="#ppt_x"/>
                                          </p:val>
                                        </p:tav>
                                      </p:tavLst>
                                    </p:anim>
                                    <p:anim calcmode="lin" valueType="num">
                                      <p:cBhvr>
                                        <p:cTn id="30" dur="1000" fill="hold"/>
                                        <p:tgtEl>
                                          <p:spTgt spid="3">
                                            <p:bg/>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1000"/>
                                        <p:tgtEl>
                                          <p:spTgt spid="3">
                                            <p:txEl>
                                              <p:pRg st="0" end="0"/>
                                            </p:txEl>
                                          </p:spTgt>
                                        </p:tgtEl>
                                      </p:cBhvr>
                                    </p:animEffect>
                                    <p:anim calcmode="lin" valueType="num">
                                      <p:cBhvr>
                                        <p:cTn id="3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P spid="6" grpId="0" animBg="1"/>
      <p:bldP spid="8" grpId="0" animBg="1"/>
      <p:bldP spid="9"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custDataLst>
              <p:tags r:id="rId2"/>
            </p:custDataLst>
          </p:nvPr>
        </p:nvSpPr>
        <p:spPr>
          <a:xfrm>
            <a:off x="4403366" y="1802861"/>
            <a:ext cx="7135091" cy="1242228"/>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0" indent="0" algn="just">
              <a:buNone/>
            </a:pPr>
            <a:r>
              <a:rPr lang="tr-TR" dirty="0"/>
              <a:t>Hz. İbrahim’le (</a:t>
            </a:r>
            <a:r>
              <a:rPr lang="tr-TR" dirty="0" err="1"/>
              <a:t>a.s</a:t>
            </a:r>
            <a:r>
              <a:rPr lang="tr-TR" dirty="0"/>
              <a:t>.) ilgili olarak Kur’an-ı Kerim’de şöyle </a:t>
            </a:r>
            <a:r>
              <a:rPr lang="tr-TR" dirty="0" smtClean="0"/>
              <a:t>buyrulmaktadır: «Gerçekten </a:t>
            </a:r>
            <a:r>
              <a:rPr lang="tr-TR" dirty="0"/>
              <a:t>o, son derece dürüst bir kimse, bir peygamberdi</a:t>
            </a:r>
            <a:r>
              <a:rPr lang="tr-TR" dirty="0" smtClean="0"/>
              <a:t>.» </a:t>
            </a:r>
          </a:p>
          <a:p>
            <a:pPr marL="0" indent="0" algn="just">
              <a:buNone/>
            </a:pPr>
            <a:endParaRPr lang="tr-TR" dirty="0"/>
          </a:p>
        </p:txBody>
      </p:sp>
      <p:sp>
        <p:nvSpPr>
          <p:cNvPr id="4" name="Unvan 1"/>
          <p:cNvSpPr>
            <a:spLocks noGrp="1"/>
          </p:cNvSpPr>
          <p:nvPr>
            <p:ph type="title"/>
            <p:custDataLst>
              <p:tags r:id="rId3"/>
            </p:custDataLst>
          </p:nvPr>
        </p:nvSpPr>
        <p:spPr>
          <a:xfrm>
            <a:off x="110836" y="135371"/>
            <a:ext cx="11866470" cy="1011382"/>
          </a:xfrm>
        </p:spPr>
        <p:style>
          <a:lnRef idx="0">
            <a:schemeClr val="accent1"/>
          </a:lnRef>
          <a:fillRef idx="3">
            <a:schemeClr val="accent1"/>
          </a:fillRef>
          <a:effectRef idx="3">
            <a:schemeClr val="accent1"/>
          </a:effectRef>
          <a:fontRef idx="minor">
            <a:schemeClr val="lt1"/>
          </a:fontRef>
        </p:style>
        <p:txBody>
          <a:bodyPr anchor="ctr">
            <a:noAutofit/>
          </a:bodyPr>
          <a:lstStyle/>
          <a:p>
            <a:pPr algn="ctr"/>
            <a:r>
              <a:rPr lang="tr-TR" sz="5400" dirty="0" smtClean="0">
                <a:solidFill>
                  <a:schemeClr val="bg1"/>
                </a:solidFill>
              </a:rPr>
              <a:t/>
            </a:r>
            <a:br>
              <a:rPr lang="tr-TR" sz="5400" dirty="0" smtClean="0">
                <a:solidFill>
                  <a:schemeClr val="bg1"/>
                </a:solidFill>
              </a:rPr>
            </a:br>
            <a:r>
              <a:rPr lang="tr-TR" sz="5400" dirty="0" smtClean="0">
                <a:solidFill>
                  <a:schemeClr val="bg1"/>
                </a:solidFill>
              </a:rPr>
              <a:t>2</a:t>
            </a:r>
            <a:r>
              <a:rPr lang="tr-TR" sz="5400" dirty="0">
                <a:solidFill>
                  <a:schemeClr val="bg1"/>
                </a:solidFill>
              </a:rPr>
              <a:t>. Peygamberlerin Özellikleri ve Görevleri</a:t>
            </a:r>
            <a:r>
              <a:rPr lang="tr-TR" sz="6000" dirty="0">
                <a:solidFill>
                  <a:schemeClr val="tx1"/>
                </a:solidFill>
              </a:rPr>
              <a:t/>
            </a:r>
            <a:br>
              <a:rPr lang="tr-TR" sz="6000" dirty="0">
                <a:solidFill>
                  <a:schemeClr val="tx1"/>
                </a:solidFill>
              </a:rPr>
            </a:br>
            <a:endParaRPr lang="tr-TR" sz="6000" dirty="0"/>
          </a:p>
        </p:txBody>
      </p:sp>
      <p:sp>
        <p:nvSpPr>
          <p:cNvPr id="6" name="İçerik Yer Tutucusu 2"/>
          <p:cNvSpPr txBox="1">
            <a:spLocks/>
          </p:cNvSpPr>
          <p:nvPr>
            <p:custDataLst>
              <p:tags r:id="rId4"/>
            </p:custDataLst>
          </p:nvPr>
        </p:nvSpPr>
        <p:spPr>
          <a:xfrm>
            <a:off x="4403365" y="3350953"/>
            <a:ext cx="7135091" cy="1183985"/>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tr-TR" dirty="0" smtClean="0"/>
              <a:t>Hz. Salih’le (</a:t>
            </a:r>
            <a:r>
              <a:rPr lang="tr-TR" dirty="0" err="1" smtClean="0"/>
              <a:t>a.s</a:t>
            </a:r>
            <a:r>
              <a:rPr lang="tr-TR" dirty="0" smtClean="0"/>
              <a:t>.) ilgili olarak Kur’an-ı Kerim’de şöyle buyrulmaktadır</a:t>
            </a:r>
            <a:r>
              <a:rPr lang="tr-TR" dirty="0"/>
              <a:t>: </a:t>
            </a:r>
            <a:r>
              <a:rPr lang="tr-TR" dirty="0" smtClean="0"/>
              <a:t>“</a:t>
            </a:r>
            <a:r>
              <a:rPr lang="tr-TR" dirty="0"/>
              <a:t>Biliniz ki ben size gönderilen güvenilir bir elçiyim.”</a:t>
            </a:r>
            <a:endParaRPr lang="tr-TR" dirty="0" smtClean="0"/>
          </a:p>
          <a:p>
            <a:pPr marL="0" indent="0" algn="just">
              <a:buFont typeface="Arial" panose="020B0604020202020204" pitchFamily="34" charset="0"/>
              <a:buNone/>
            </a:pPr>
            <a:endParaRPr lang="tr-TR" dirty="0"/>
          </a:p>
        </p:txBody>
      </p:sp>
      <p:sp>
        <p:nvSpPr>
          <p:cNvPr id="8" name="İçerik Yer Tutucusu 2"/>
          <p:cNvSpPr txBox="1">
            <a:spLocks/>
          </p:cNvSpPr>
          <p:nvPr>
            <p:custDataLst>
              <p:tags r:id="rId5"/>
            </p:custDataLst>
          </p:nvPr>
        </p:nvSpPr>
        <p:spPr>
          <a:xfrm>
            <a:off x="4403365" y="4793640"/>
            <a:ext cx="7135090" cy="1176133"/>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tr-TR" dirty="0" smtClean="0"/>
              <a:t>“</a:t>
            </a:r>
            <a:r>
              <a:rPr lang="tr-TR" dirty="0"/>
              <a:t>O peygamberler ki Allah’ın gönderdiği emirleri duyururlar, Allah’tan korkan, başka hiç kimseden korkmayan kimselerdir...”</a:t>
            </a:r>
          </a:p>
        </p:txBody>
      </p:sp>
      <p:sp>
        <p:nvSpPr>
          <p:cNvPr id="9" name="Dikey Kaydırma 8"/>
          <p:cNvSpPr/>
          <p:nvPr/>
        </p:nvSpPr>
        <p:spPr>
          <a:xfrm>
            <a:off x="44240" y="2423975"/>
            <a:ext cx="3539888" cy="2698701"/>
          </a:xfrm>
          <a:prstGeom prst="vertic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tr-TR" sz="2800" dirty="0" smtClean="0"/>
              <a:t>Verilen ayetlerde peygamberlerin hangi özellikleri geçmektedir?</a:t>
            </a:r>
            <a:endParaRPr lang="tr-TR" sz="2800" dirty="0"/>
          </a:p>
        </p:txBody>
      </p:sp>
      <p:sp>
        <p:nvSpPr>
          <p:cNvPr id="11" name="Çift Ayraç 10"/>
          <p:cNvSpPr/>
          <p:nvPr/>
        </p:nvSpPr>
        <p:spPr>
          <a:xfrm>
            <a:off x="3584128" y="1649249"/>
            <a:ext cx="8547146" cy="4442545"/>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custDataLst>
      <p:tags r:id="rId1"/>
    </p:custDataLst>
    <p:extLst>
      <p:ext uri="{BB962C8B-B14F-4D97-AF65-F5344CB8AC3E}">
        <p14:creationId xmlns:p14="http://schemas.microsoft.com/office/powerpoint/2010/main" val="323542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fade">
                                      <p:cBhvr>
                                        <p:cTn id="19" dur="500"/>
                                        <p:tgtEl>
                                          <p:spTgt spid="3">
                                            <p:bg/>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406">
                                          <p:stCondLst>
                                            <p:cond delay="0"/>
                                          </p:stCondLst>
                                        </p:cTn>
                                        <p:tgtEl>
                                          <p:spTgt spid="9"/>
                                        </p:tgtEl>
                                      </p:cBhvr>
                                    </p:animEffect>
                                    <p:anim calcmode="lin" valueType="num">
                                      <p:cBhvr>
                                        <p:cTn id="28" dur="1275"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9" dur="465"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0" dur="465" tmFilter="0, 0; 0.125,0.2665; 0.25,0.4; 0.375,0.465; 0.5,0.5;  0.625,0.535; 0.75,0.6; 0.875,0.7335; 1,1">
                                          <p:stCondLst>
                                            <p:cond delay="465"/>
                                          </p:stCondLst>
                                        </p:cTn>
                                        <p:tgtEl>
                                          <p:spTgt spid="9"/>
                                        </p:tgtEl>
                                        <p:attrNameLst>
                                          <p:attrName>ppt_y</p:attrName>
                                        </p:attrNameLst>
                                      </p:cBhvr>
                                      <p:tavLst>
                                        <p:tav tm="0" fmla="#ppt_y-sin(pi*$)/9">
                                          <p:val>
                                            <p:fltVal val="0"/>
                                          </p:val>
                                        </p:tav>
                                        <p:tav tm="100000">
                                          <p:val>
                                            <p:fltVal val="1"/>
                                          </p:val>
                                        </p:tav>
                                      </p:tavLst>
                                    </p:anim>
                                    <p:anim calcmode="lin" valueType="num">
                                      <p:cBhvr>
                                        <p:cTn id="31" dur="232" tmFilter="0, 0; 0.125,0.2665; 0.25,0.4; 0.375,0.465; 0.5,0.5;  0.625,0.535; 0.75,0.6; 0.875,0.7335; 1,1">
                                          <p:stCondLst>
                                            <p:cond delay="927"/>
                                          </p:stCondLst>
                                        </p:cTn>
                                        <p:tgtEl>
                                          <p:spTgt spid="9"/>
                                        </p:tgtEl>
                                        <p:attrNameLst>
                                          <p:attrName>ppt_y</p:attrName>
                                        </p:attrNameLst>
                                      </p:cBhvr>
                                      <p:tavLst>
                                        <p:tav tm="0" fmla="#ppt_y-sin(pi*$)/27">
                                          <p:val>
                                            <p:fltVal val="0"/>
                                          </p:val>
                                        </p:tav>
                                        <p:tav tm="100000">
                                          <p:val>
                                            <p:fltVal val="1"/>
                                          </p:val>
                                        </p:tav>
                                      </p:tavLst>
                                    </p:anim>
                                    <p:anim calcmode="lin" valueType="num">
                                      <p:cBhvr>
                                        <p:cTn id="32" dur="115" tmFilter="0, 0; 0.125,0.2665; 0.25,0.4; 0.375,0.465; 0.5,0.5;  0.625,0.535; 0.75,0.6; 0.875,0.7335; 1,1">
                                          <p:stCondLst>
                                            <p:cond delay="1159"/>
                                          </p:stCondLst>
                                        </p:cTn>
                                        <p:tgtEl>
                                          <p:spTgt spid="9"/>
                                        </p:tgtEl>
                                        <p:attrNameLst>
                                          <p:attrName>ppt_y</p:attrName>
                                        </p:attrNameLst>
                                      </p:cBhvr>
                                      <p:tavLst>
                                        <p:tav tm="0" fmla="#ppt_y-sin(pi*$)/81">
                                          <p:val>
                                            <p:fltVal val="0"/>
                                          </p:val>
                                        </p:tav>
                                        <p:tav tm="100000">
                                          <p:val>
                                            <p:fltVal val="1"/>
                                          </p:val>
                                        </p:tav>
                                      </p:tavLst>
                                    </p:anim>
                                    <p:animScale>
                                      <p:cBhvr>
                                        <p:cTn id="33" dur="18">
                                          <p:stCondLst>
                                            <p:cond delay="455"/>
                                          </p:stCondLst>
                                        </p:cTn>
                                        <p:tgtEl>
                                          <p:spTgt spid="9"/>
                                        </p:tgtEl>
                                      </p:cBhvr>
                                      <p:to x="100000" y="60000"/>
                                    </p:animScale>
                                    <p:animScale>
                                      <p:cBhvr>
                                        <p:cTn id="34" dur="116" decel="50000">
                                          <p:stCondLst>
                                            <p:cond delay="473"/>
                                          </p:stCondLst>
                                        </p:cTn>
                                        <p:tgtEl>
                                          <p:spTgt spid="9"/>
                                        </p:tgtEl>
                                      </p:cBhvr>
                                      <p:to x="100000" y="100000"/>
                                    </p:animScale>
                                    <p:animScale>
                                      <p:cBhvr>
                                        <p:cTn id="35" dur="18">
                                          <p:stCondLst>
                                            <p:cond delay="918"/>
                                          </p:stCondLst>
                                        </p:cTn>
                                        <p:tgtEl>
                                          <p:spTgt spid="9"/>
                                        </p:tgtEl>
                                      </p:cBhvr>
                                      <p:to x="100000" y="80000"/>
                                    </p:animScale>
                                    <p:animScale>
                                      <p:cBhvr>
                                        <p:cTn id="36" dur="116" decel="50000">
                                          <p:stCondLst>
                                            <p:cond delay="937"/>
                                          </p:stCondLst>
                                        </p:cTn>
                                        <p:tgtEl>
                                          <p:spTgt spid="9"/>
                                        </p:tgtEl>
                                      </p:cBhvr>
                                      <p:to x="100000" y="100000"/>
                                    </p:animScale>
                                    <p:animScale>
                                      <p:cBhvr>
                                        <p:cTn id="37" dur="18">
                                          <p:stCondLst>
                                            <p:cond delay="1149"/>
                                          </p:stCondLst>
                                        </p:cTn>
                                        <p:tgtEl>
                                          <p:spTgt spid="9"/>
                                        </p:tgtEl>
                                      </p:cBhvr>
                                      <p:to x="100000" y="90000"/>
                                    </p:animScale>
                                    <p:animScale>
                                      <p:cBhvr>
                                        <p:cTn id="38" dur="116" decel="50000">
                                          <p:stCondLst>
                                            <p:cond delay="1168"/>
                                          </p:stCondLst>
                                        </p:cTn>
                                        <p:tgtEl>
                                          <p:spTgt spid="9"/>
                                        </p:tgtEl>
                                      </p:cBhvr>
                                      <p:to x="100000" y="100000"/>
                                    </p:animScale>
                                    <p:animScale>
                                      <p:cBhvr>
                                        <p:cTn id="39" dur="18">
                                          <p:stCondLst>
                                            <p:cond delay="1266"/>
                                          </p:stCondLst>
                                        </p:cTn>
                                        <p:tgtEl>
                                          <p:spTgt spid="9"/>
                                        </p:tgtEl>
                                      </p:cBhvr>
                                      <p:to x="100000" y="95000"/>
                                    </p:animScale>
                                    <p:animScale>
                                      <p:cBhvr>
                                        <p:cTn id="40" dur="116" decel="50000">
                                          <p:stCondLst>
                                            <p:cond delay="128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animBg="1"/>
      <p:bldP spid="8" grpId="0" animBg="1"/>
      <p:bldP spid="9"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custDataLst>
              <p:tags r:id="rId2"/>
            </p:custDataLst>
          </p:nvPr>
        </p:nvSpPr>
        <p:spPr>
          <a:xfrm>
            <a:off x="182814" y="259108"/>
            <a:ext cx="5550329" cy="568575"/>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p:spPr>
        <p:style>
          <a:lnRef idx="1">
            <a:schemeClr val="accent3"/>
          </a:lnRef>
          <a:fillRef idx="2">
            <a:schemeClr val="accent3"/>
          </a:fillRef>
          <a:effectRef idx="1">
            <a:schemeClr val="accent3"/>
          </a:effectRef>
          <a:fontRef idx="minor">
            <a:schemeClr val="dk1"/>
          </a:fontRef>
        </p:style>
        <p:txBody>
          <a:bodyPr anchor="ctr">
            <a:normAutofit/>
          </a:bodyPr>
          <a:lstStyle/>
          <a:p>
            <a:pPr marL="0" indent="0">
              <a:buNone/>
            </a:pPr>
            <a:r>
              <a:rPr lang="tr-TR" dirty="0"/>
              <a:t> </a:t>
            </a:r>
            <a:r>
              <a:rPr lang="tr-TR" dirty="0" smtClean="0"/>
              <a:t>Doğruluk : ________ </a:t>
            </a:r>
            <a:endParaRPr lang="tr-TR" dirty="0"/>
          </a:p>
        </p:txBody>
      </p:sp>
      <p:sp>
        <p:nvSpPr>
          <p:cNvPr id="5" name="İçerik Yer Tutucusu 2"/>
          <p:cNvSpPr txBox="1">
            <a:spLocks/>
          </p:cNvSpPr>
          <p:nvPr>
            <p:custDataLst>
              <p:tags r:id="rId3"/>
            </p:custDataLst>
          </p:nvPr>
        </p:nvSpPr>
        <p:spPr>
          <a:xfrm>
            <a:off x="182813" y="1351816"/>
            <a:ext cx="5651930" cy="581630"/>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None/>
            </a:pPr>
            <a:r>
              <a:rPr lang="tr-TR" sz="1800" dirty="0">
                <a:solidFill>
                  <a:schemeClr val="tx1"/>
                </a:solidFill>
              </a:rPr>
              <a:t> </a:t>
            </a:r>
            <a:r>
              <a:rPr lang="tr-TR" dirty="0" smtClean="0">
                <a:solidFill>
                  <a:schemeClr val="tx1"/>
                </a:solidFill>
              </a:rPr>
              <a:t>Güvenilir olmak</a:t>
            </a:r>
            <a:r>
              <a:rPr lang="tr-TR" sz="1800" dirty="0" smtClean="0">
                <a:solidFill>
                  <a:schemeClr val="tx1"/>
                </a:solidFill>
              </a:rPr>
              <a:t>: ________</a:t>
            </a:r>
            <a:endParaRPr lang="tr-TR" sz="1800" dirty="0">
              <a:solidFill>
                <a:schemeClr val="tx1"/>
              </a:solidFill>
            </a:endParaRPr>
          </a:p>
        </p:txBody>
      </p:sp>
      <p:sp>
        <p:nvSpPr>
          <p:cNvPr id="6" name="İçerik Yer Tutucusu 2"/>
          <p:cNvSpPr txBox="1">
            <a:spLocks/>
          </p:cNvSpPr>
          <p:nvPr>
            <p:custDataLst>
              <p:tags r:id="rId4"/>
            </p:custDataLst>
          </p:nvPr>
        </p:nvSpPr>
        <p:spPr>
          <a:xfrm>
            <a:off x="182813" y="2287988"/>
            <a:ext cx="5651930" cy="581630"/>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None/>
            </a:pPr>
            <a:r>
              <a:rPr lang="tr-TR" dirty="0">
                <a:solidFill>
                  <a:schemeClr val="tx1"/>
                </a:solidFill>
              </a:rPr>
              <a:t> </a:t>
            </a:r>
            <a:r>
              <a:rPr lang="tr-TR" dirty="0" smtClean="0">
                <a:solidFill>
                  <a:schemeClr val="tx1"/>
                </a:solidFill>
              </a:rPr>
              <a:t>akıllı ve zeki olmak:_________ </a:t>
            </a:r>
            <a:endParaRPr lang="tr-TR" dirty="0">
              <a:solidFill>
                <a:schemeClr val="tx1"/>
              </a:solidFill>
            </a:endParaRPr>
          </a:p>
        </p:txBody>
      </p:sp>
      <p:pic>
        <p:nvPicPr>
          <p:cNvPr id="8" name="Resim 7"/>
          <p:cNvPicPr>
            <a:picLocks noChangeAspect="1"/>
          </p:cNvPicPr>
          <p:nvPr/>
        </p:nvPicPr>
        <p:blipFill>
          <a:blip r:embed="rId24"/>
          <a:stretch>
            <a:fillRect/>
          </a:stretch>
        </p:blipFill>
        <p:spPr>
          <a:xfrm>
            <a:off x="6460303" y="-122458"/>
            <a:ext cx="5591792" cy="3146804"/>
          </a:xfrm>
          <a:prstGeom prst="rect">
            <a:avLst/>
          </a:prstGeom>
        </p:spPr>
      </p:pic>
      <p:sp>
        <p:nvSpPr>
          <p:cNvPr id="9" name="Dikdörtgen 8"/>
          <p:cNvSpPr/>
          <p:nvPr>
            <p:custDataLst>
              <p:tags r:id="rId5"/>
            </p:custDataLst>
          </p:nvPr>
        </p:nvSpPr>
        <p:spPr>
          <a:xfrm>
            <a:off x="6487778" y="2625213"/>
            <a:ext cx="5591792" cy="326338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dirty="0"/>
          </a:p>
        </p:txBody>
      </p:sp>
      <p:sp>
        <p:nvSpPr>
          <p:cNvPr id="10" name="Dikdörtgen 9"/>
          <p:cNvSpPr/>
          <p:nvPr>
            <p:custDataLst>
              <p:tags r:id="rId6"/>
            </p:custDataLst>
          </p:nvPr>
        </p:nvSpPr>
        <p:spPr>
          <a:xfrm rot="2051913">
            <a:off x="6618615" y="2725724"/>
            <a:ext cx="1688903" cy="597377"/>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5400" dirty="0" smtClean="0"/>
              <a:t>Sıdk</a:t>
            </a:r>
            <a:endParaRPr lang="tr-TR" sz="5400" dirty="0"/>
          </a:p>
        </p:txBody>
      </p:sp>
      <p:sp>
        <p:nvSpPr>
          <p:cNvPr id="11" name="Dikdörtgen 10"/>
          <p:cNvSpPr/>
          <p:nvPr>
            <p:custDataLst>
              <p:tags r:id="rId7"/>
            </p:custDataLst>
          </p:nvPr>
        </p:nvSpPr>
        <p:spPr>
          <a:xfrm rot="519644">
            <a:off x="9231569" y="3218797"/>
            <a:ext cx="2797621" cy="700494"/>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4800" dirty="0" smtClean="0"/>
              <a:t>Emanet </a:t>
            </a:r>
            <a:endParaRPr lang="tr-TR" sz="4800" dirty="0"/>
          </a:p>
        </p:txBody>
      </p:sp>
      <p:sp>
        <p:nvSpPr>
          <p:cNvPr id="14" name="İçerik Yer Tutucusu 2"/>
          <p:cNvSpPr txBox="1">
            <a:spLocks/>
          </p:cNvSpPr>
          <p:nvPr>
            <p:custDataLst>
              <p:tags r:id="rId8"/>
            </p:custDataLst>
          </p:nvPr>
        </p:nvSpPr>
        <p:spPr>
          <a:xfrm>
            <a:off x="182814" y="3403267"/>
            <a:ext cx="5618004" cy="581630"/>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None/>
            </a:pPr>
            <a:r>
              <a:rPr lang="tr-TR" dirty="0">
                <a:solidFill>
                  <a:schemeClr val="tx1"/>
                </a:solidFill>
              </a:rPr>
              <a:t> </a:t>
            </a:r>
            <a:r>
              <a:rPr lang="tr-TR" dirty="0" smtClean="0">
                <a:solidFill>
                  <a:schemeClr val="tx1"/>
                </a:solidFill>
              </a:rPr>
              <a:t>Günahtan uzak olmak :  _________ </a:t>
            </a:r>
            <a:endParaRPr lang="tr-TR" dirty="0">
              <a:solidFill>
                <a:schemeClr val="tx1"/>
              </a:solidFill>
            </a:endParaRPr>
          </a:p>
        </p:txBody>
      </p:sp>
      <p:sp>
        <p:nvSpPr>
          <p:cNvPr id="16" name="Dikdörtgen 15"/>
          <p:cNvSpPr/>
          <p:nvPr>
            <p:custDataLst>
              <p:tags r:id="rId9"/>
            </p:custDataLst>
          </p:nvPr>
        </p:nvSpPr>
        <p:spPr>
          <a:xfrm>
            <a:off x="1933211" y="236538"/>
            <a:ext cx="3799932" cy="581630"/>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5400" dirty="0" smtClean="0"/>
              <a:t>Sıdk</a:t>
            </a:r>
            <a:endParaRPr lang="tr-TR" sz="5400" dirty="0"/>
          </a:p>
        </p:txBody>
      </p:sp>
      <p:sp>
        <p:nvSpPr>
          <p:cNvPr id="17" name="Dikdörtgen 16"/>
          <p:cNvSpPr/>
          <p:nvPr>
            <p:custDataLst>
              <p:tags r:id="rId10"/>
            </p:custDataLst>
          </p:nvPr>
        </p:nvSpPr>
        <p:spPr>
          <a:xfrm>
            <a:off x="3052811" y="1357898"/>
            <a:ext cx="2781931" cy="569466"/>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4400" dirty="0" smtClean="0"/>
              <a:t>Emanet </a:t>
            </a:r>
            <a:endParaRPr lang="tr-TR" sz="4400" dirty="0"/>
          </a:p>
        </p:txBody>
      </p:sp>
      <p:sp>
        <p:nvSpPr>
          <p:cNvPr id="19" name="Dikdörtgen 18"/>
          <p:cNvSpPr/>
          <p:nvPr>
            <p:custDataLst>
              <p:tags r:id="rId11"/>
            </p:custDataLst>
          </p:nvPr>
        </p:nvSpPr>
        <p:spPr>
          <a:xfrm>
            <a:off x="3572754" y="2274733"/>
            <a:ext cx="2261988" cy="591878"/>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3600" dirty="0" smtClean="0"/>
              <a:t>Fetanet</a:t>
            </a:r>
            <a:endParaRPr lang="tr-TR" sz="3600" dirty="0"/>
          </a:p>
        </p:txBody>
      </p:sp>
      <p:sp>
        <p:nvSpPr>
          <p:cNvPr id="20" name="Dikdörtgen 19"/>
          <p:cNvSpPr/>
          <p:nvPr>
            <p:custDataLst>
              <p:tags r:id="rId12"/>
            </p:custDataLst>
          </p:nvPr>
        </p:nvSpPr>
        <p:spPr>
          <a:xfrm>
            <a:off x="3631746" y="3403267"/>
            <a:ext cx="2202996" cy="581630"/>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4400" dirty="0" smtClean="0"/>
              <a:t>İsmet </a:t>
            </a:r>
            <a:endParaRPr lang="tr-TR" sz="4400" dirty="0"/>
          </a:p>
        </p:txBody>
      </p:sp>
      <p:sp>
        <p:nvSpPr>
          <p:cNvPr id="21" name="Dikdörtgen 20"/>
          <p:cNvSpPr/>
          <p:nvPr>
            <p:custDataLst>
              <p:tags r:id="rId13"/>
            </p:custDataLst>
          </p:nvPr>
        </p:nvSpPr>
        <p:spPr>
          <a:xfrm>
            <a:off x="6723146" y="6115883"/>
            <a:ext cx="4941651" cy="538442"/>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2400" u="sng" dirty="0" smtClean="0"/>
              <a:t>Cevaplar için uygun kelimeye tıklayınız </a:t>
            </a:r>
            <a:endParaRPr lang="tr-TR" sz="2400" u="sng" dirty="0"/>
          </a:p>
        </p:txBody>
      </p:sp>
      <p:sp>
        <p:nvSpPr>
          <p:cNvPr id="22" name="Dikdörtgen 21"/>
          <p:cNvSpPr/>
          <p:nvPr>
            <p:custDataLst>
              <p:tags r:id="rId14"/>
            </p:custDataLst>
          </p:nvPr>
        </p:nvSpPr>
        <p:spPr>
          <a:xfrm>
            <a:off x="9977132" y="5192039"/>
            <a:ext cx="1792617" cy="591878"/>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3600" dirty="0" smtClean="0"/>
              <a:t>Fetanet </a:t>
            </a:r>
            <a:endParaRPr lang="tr-TR" sz="3600" dirty="0"/>
          </a:p>
        </p:txBody>
      </p:sp>
      <p:sp>
        <p:nvSpPr>
          <p:cNvPr id="23" name="Dikdörtgen 22"/>
          <p:cNvSpPr/>
          <p:nvPr>
            <p:custDataLst>
              <p:tags r:id="rId15"/>
            </p:custDataLst>
          </p:nvPr>
        </p:nvSpPr>
        <p:spPr>
          <a:xfrm rot="589244">
            <a:off x="7140290" y="3913757"/>
            <a:ext cx="2378200" cy="778501"/>
          </a:xfrm>
          <a:prstGeom prst="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solidFill>
            <a:prstDash val="solid"/>
            <a:miter lim="800000"/>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tr-TR" sz="4800" dirty="0" smtClean="0"/>
              <a:t>Tebliğ</a:t>
            </a:r>
            <a:endParaRPr lang="tr-TR" sz="4800" dirty="0"/>
          </a:p>
        </p:txBody>
      </p:sp>
      <p:sp>
        <p:nvSpPr>
          <p:cNvPr id="24" name="Dikdörtgen 23"/>
          <p:cNvSpPr/>
          <p:nvPr>
            <p:custDataLst>
              <p:tags r:id="rId16"/>
            </p:custDataLst>
          </p:nvPr>
        </p:nvSpPr>
        <p:spPr>
          <a:xfrm>
            <a:off x="9918327" y="4111002"/>
            <a:ext cx="1746470" cy="743280"/>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4800" dirty="0" smtClean="0"/>
              <a:t>İsmet </a:t>
            </a:r>
            <a:endParaRPr lang="tr-TR" sz="4800" dirty="0"/>
          </a:p>
        </p:txBody>
      </p:sp>
      <p:sp>
        <p:nvSpPr>
          <p:cNvPr id="25" name="İçerik Yer Tutucusu 2"/>
          <p:cNvSpPr txBox="1">
            <a:spLocks/>
          </p:cNvSpPr>
          <p:nvPr>
            <p:custDataLst>
              <p:tags r:id="rId17"/>
            </p:custDataLst>
          </p:nvPr>
        </p:nvSpPr>
        <p:spPr>
          <a:xfrm>
            <a:off x="182814" y="4390115"/>
            <a:ext cx="5714692" cy="923586"/>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None/>
            </a:pPr>
            <a:r>
              <a:rPr lang="tr-TR" sz="2400" dirty="0">
                <a:solidFill>
                  <a:schemeClr val="tx1"/>
                </a:solidFill>
              </a:rPr>
              <a:t> </a:t>
            </a:r>
            <a:r>
              <a:rPr lang="tr-TR" sz="2600" dirty="0" smtClean="0">
                <a:solidFill>
                  <a:schemeClr val="tx1"/>
                </a:solidFill>
              </a:rPr>
              <a:t>Allah’tan aldıkları mesajları</a:t>
            </a:r>
          </a:p>
          <a:p>
            <a:pPr marL="0" indent="0">
              <a:buNone/>
            </a:pPr>
            <a:r>
              <a:rPr lang="tr-TR" sz="2600" dirty="0" smtClean="0">
                <a:solidFill>
                  <a:schemeClr val="tx1"/>
                </a:solidFill>
              </a:rPr>
              <a:t>İnsanlara ulaştırmak:________________</a:t>
            </a:r>
            <a:endParaRPr lang="tr-TR" sz="2600" dirty="0">
              <a:solidFill>
                <a:schemeClr val="tx1"/>
              </a:solidFill>
            </a:endParaRPr>
          </a:p>
        </p:txBody>
      </p:sp>
      <p:sp>
        <p:nvSpPr>
          <p:cNvPr id="26" name="Dikdörtgen 25"/>
          <p:cNvSpPr/>
          <p:nvPr>
            <p:custDataLst>
              <p:tags r:id="rId18"/>
            </p:custDataLst>
          </p:nvPr>
        </p:nvSpPr>
        <p:spPr>
          <a:xfrm>
            <a:off x="4159045" y="4380535"/>
            <a:ext cx="1738459" cy="951833"/>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4800" dirty="0" smtClean="0"/>
              <a:t>Tebliğ</a:t>
            </a:r>
            <a:endParaRPr lang="tr-TR" sz="4800" dirty="0"/>
          </a:p>
        </p:txBody>
      </p:sp>
      <p:sp>
        <p:nvSpPr>
          <p:cNvPr id="27" name="İçerik Yer Tutucusu 2"/>
          <p:cNvSpPr txBox="1">
            <a:spLocks/>
          </p:cNvSpPr>
          <p:nvPr>
            <p:custDataLst>
              <p:tags r:id="rId19"/>
            </p:custDataLst>
          </p:nvPr>
        </p:nvSpPr>
        <p:spPr>
          <a:xfrm>
            <a:off x="189319" y="5654090"/>
            <a:ext cx="5899090" cy="923586"/>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None/>
            </a:pPr>
            <a:r>
              <a:rPr lang="tr-TR" sz="2400" dirty="0">
                <a:solidFill>
                  <a:schemeClr val="tx1"/>
                </a:solidFill>
              </a:rPr>
              <a:t> </a:t>
            </a:r>
            <a:r>
              <a:rPr lang="tr-TR" sz="2800" dirty="0" smtClean="0">
                <a:solidFill>
                  <a:schemeClr val="tx1"/>
                </a:solidFill>
              </a:rPr>
              <a:t>Peygamberlerin Allah’ın izniyle gösterdikleri olağanüstü olaylar</a:t>
            </a:r>
            <a:r>
              <a:rPr lang="tr-TR" sz="2600" dirty="0" smtClean="0">
                <a:solidFill>
                  <a:schemeClr val="tx1"/>
                </a:solidFill>
              </a:rPr>
              <a:t>:_______</a:t>
            </a:r>
            <a:endParaRPr lang="tr-TR" sz="2600" dirty="0">
              <a:solidFill>
                <a:schemeClr val="tx1"/>
              </a:solidFill>
            </a:endParaRPr>
          </a:p>
        </p:txBody>
      </p:sp>
      <p:sp>
        <p:nvSpPr>
          <p:cNvPr id="28" name="Dikdörtgen 27"/>
          <p:cNvSpPr/>
          <p:nvPr>
            <p:custDataLst>
              <p:tags r:id="rId20"/>
            </p:custDataLst>
          </p:nvPr>
        </p:nvSpPr>
        <p:spPr>
          <a:xfrm>
            <a:off x="4605735" y="5625843"/>
            <a:ext cx="1738459" cy="951833"/>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4000" dirty="0" smtClean="0"/>
              <a:t>Mucize</a:t>
            </a:r>
            <a:endParaRPr lang="tr-TR" sz="4000" dirty="0"/>
          </a:p>
        </p:txBody>
      </p:sp>
      <p:sp>
        <p:nvSpPr>
          <p:cNvPr id="29" name="Dikdörtgen 28"/>
          <p:cNvSpPr/>
          <p:nvPr>
            <p:custDataLst>
              <p:tags r:id="rId21"/>
            </p:custDataLst>
          </p:nvPr>
        </p:nvSpPr>
        <p:spPr>
          <a:xfrm>
            <a:off x="6775369" y="4976806"/>
            <a:ext cx="2208421" cy="71112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tr-TR" sz="4800" dirty="0" smtClean="0"/>
              <a:t>Mucize</a:t>
            </a:r>
            <a:endParaRPr lang="tr-TR" sz="4800" dirty="0"/>
          </a:p>
        </p:txBody>
      </p:sp>
    </p:spTree>
    <p:custDataLst>
      <p:tags r:id="rId1"/>
    </p:custDataLst>
    <p:extLst>
      <p:ext uri="{BB962C8B-B14F-4D97-AF65-F5344CB8AC3E}">
        <p14:creationId xmlns:p14="http://schemas.microsoft.com/office/powerpoint/2010/main" val="13656246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22"/>
                    </p:tgtEl>
                  </p:cond>
                </p:stCondLst>
                <p:endSync evt="end" delay="0">
                  <p:rtn val="all"/>
                </p:endSync>
                <p:childTnLst>
                  <p:par>
                    <p:cTn id="17" fill="hold">
                      <p:stCondLst>
                        <p:cond delay="0"/>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2"/>
                  </p:tgtEl>
                </p:cond>
              </p:nextCondLst>
            </p:seq>
            <p:seq concurrent="1" nextAc="seek">
              <p:cTn id="23" restart="whenNotActive" fill="hold" evtFilter="cancelBubble" nodeType="interactiveSeq">
                <p:stCondLst>
                  <p:cond evt="onClick" delay="0">
                    <p:tgtEl>
                      <p:spTgt spid="24"/>
                    </p:tgtEl>
                  </p:cond>
                </p:stCondLst>
                <p:endSync evt="end" delay="0">
                  <p:rtn val="all"/>
                </p:endSync>
                <p:childTnLst>
                  <p:par>
                    <p:cTn id="24" fill="hold">
                      <p:stCondLst>
                        <p:cond delay="0"/>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4"/>
                  </p:tgtEl>
                </p:cond>
              </p:nextCondLst>
            </p:seq>
            <p:seq concurrent="1" nextAc="seek">
              <p:cTn id="30" restart="whenNotActive" fill="hold" evtFilter="cancelBubble" nodeType="interactiveSeq">
                <p:stCondLst>
                  <p:cond evt="onClick" delay="0">
                    <p:tgtEl>
                      <p:spTgt spid="23"/>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subTnLst>
                                    <p:audio>
                                      <p:cMediaNode>
                                        <p:cTn display="0" masterRel="sameClick">
                                          <p:stCondLst>
                                            <p:cond evt="begin" delay="0">
                                              <p:tn val="33"/>
                                            </p:cond>
                                          </p:stCondLst>
                                          <p:endCondLst>
                                            <p:cond evt="onStopAudio" delay="0">
                                              <p:tgtEl>
                                                <p:sldTgt/>
                                              </p:tgtEl>
                                            </p:cond>
                                          </p:endCondLst>
                                        </p:cTn>
                                        <p:tgtEl>
                                          <p:sndTgt r:embed="rId23" name="Doğru (online-audio-converter.com).wav"/>
                                        </p:tgtEl>
                                      </p:cMediaNode>
                                    </p:audio>
                                  </p:subTnLst>
                                </p:cTn>
                              </p:par>
                            </p:childTnLst>
                          </p:cTn>
                        </p:par>
                      </p:childTnLst>
                    </p:cTn>
                  </p:par>
                </p:childTnLst>
              </p:cTn>
              <p:nextCondLst>
                <p:cond evt="onClick" delay="0">
                  <p:tgtEl>
                    <p:spTgt spid="23"/>
                  </p:tgtEl>
                </p:cond>
              </p:nextCondLst>
            </p:seq>
            <p:seq concurrent="1" nextAc="seek">
              <p:cTn id="36" restart="whenNotActive" fill="hold" evtFilter="cancelBubble" nodeType="interactiveSeq">
                <p:stCondLst>
                  <p:cond evt="onClick" delay="0">
                    <p:tgtEl>
                      <p:spTgt spid="29"/>
                    </p:tgtEl>
                  </p:cond>
                </p:stCondLst>
                <p:endSync evt="end" delay="0">
                  <p:rtn val="all"/>
                </p:endSync>
                <p:childTnLst>
                  <p:par>
                    <p:cTn id="37" fill="hold">
                      <p:stCondLst>
                        <p:cond delay="0"/>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800"/>
                                        <p:tgtEl>
                                          <p:spTgt spid="28"/>
                                        </p:tgtEl>
                                      </p:cBhvr>
                                    </p:animEffect>
                                    <p:anim calcmode="lin" valueType="num">
                                      <p:cBhvr>
                                        <p:cTn id="42" dur="800" fill="hold"/>
                                        <p:tgtEl>
                                          <p:spTgt spid="28"/>
                                        </p:tgtEl>
                                        <p:attrNameLst>
                                          <p:attrName>ppt_x</p:attrName>
                                        </p:attrNameLst>
                                      </p:cBhvr>
                                      <p:tavLst>
                                        <p:tav tm="0">
                                          <p:val>
                                            <p:strVal val="#ppt_x"/>
                                          </p:val>
                                        </p:tav>
                                        <p:tav tm="100000">
                                          <p:val>
                                            <p:strVal val="#ppt_x"/>
                                          </p:val>
                                        </p:tav>
                                      </p:tavLst>
                                    </p:anim>
                                    <p:anim calcmode="lin" valueType="num">
                                      <p:cBhvr>
                                        <p:cTn id="43" dur="8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3" name="Doğru (online-audio-converter.com).wav"/>
                                        </p:tgtEl>
                                      </p:cMediaNode>
                                    </p:audio>
                                  </p:subTnLst>
                                </p:cTn>
                              </p:par>
                            </p:childTnLst>
                          </p:cTn>
                        </p:par>
                      </p:childTnLst>
                    </p:cTn>
                  </p:par>
                </p:childTnLst>
              </p:cTn>
              <p:nextCondLst>
                <p:cond evt="onClick" delay="0">
                  <p:tgtEl>
                    <p:spTgt spid="29"/>
                  </p:tgtEl>
                </p:cond>
              </p:nextCondLst>
            </p:seq>
          </p:childTnLst>
        </p:cTn>
      </p:par>
    </p:tnLst>
    <p:bldLst>
      <p:bldP spid="16" grpId="0" animBg="1"/>
      <p:bldP spid="17" grpId="0" animBg="1"/>
      <p:bldP spid="19" grpId="0" animBg="1"/>
      <p:bldP spid="20" grpId="0" animBg="1"/>
      <p:bldP spid="26" grpId="0" animBg="1"/>
      <p:bldP spid="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02855" y="304801"/>
            <a:ext cx="6836229" cy="1001486"/>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tr-TR" sz="8000" dirty="0" smtClean="0"/>
              <a:t>Değerlendirme </a:t>
            </a:r>
            <a:endParaRPr lang="tr-TR" sz="8000" dirty="0"/>
          </a:p>
        </p:txBody>
      </p:sp>
      <p:sp>
        <p:nvSpPr>
          <p:cNvPr id="3" name="İçerik Yer Tutucusu 2"/>
          <p:cNvSpPr>
            <a:spLocks noGrp="1"/>
          </p:cNvSpPr>
          <p:nvPr>
            <p:ph idx="1"/>
          </p:nvPr>
        </p:nvSpPr>
        <p:spPr>
          <a:xfrm>
            <a:off x="4579252" y="2156278"/>
            <a:ext cx="3091545" cy="859518"/>
          </a:xfrm>
        </p:spPr>
        <p:style>
          <a:lnRef idx="1">
            <a:schemeClr val="accent4"/>
          </a:lnRef>
          <a:fillRef idx="2">
            <a:schemeClr val="accent4"/>
          </a:fillRef>
          <a:effectRef idx="1">
            <a:schemeClr val="accent4"/>
          </a:effectRef>
          <a:fontRef idx="minor">
            <a:schemeClr val="dk1"/>
          </a:fontRef>
        </p:style>
        <p:txBody>
          <a:bodyPr anchor="ctr"/>
          <a:lstStyle/>
          <a:p>
            <a:pPr marL="0" indent="0" algn="ctr">
              <a:buNone/>
            </a:pPr>
            <a:r>
              <a:rPr lang="tr-TR" dirty="0" smtClean="0">
                <a:hlinkClick r:id="rId2" action="ppaction://hlinksldjump"/>
              </a:rPr>
              <a:t>1. TEST SORULARI </a:t>
            </a:r>
            <a:endParaRPr lang="tr-TR" dirty="0">
              <a:hlinkClick r:id="rId2" action="ppaction://hlinksldjump"/>
            </a:endParaRPr>
          </a:p>
        </p:txBody>
      </p:sp>
      <p:sp>
        <p:nvSpPr>
          <p:cNvPr id="4" name="İçerik Yer Tutucusu 2">
            <a:hlinkClick r:id="rId3" action="ppaction://hlinksldjump"/>
          </p:cNvPr>
          <p:cNvSpPr txBox="1">
            <a:spLocks/>
          </p:cNvSpPr>
          <p:nvPr/>
        </p:nvSpPr>
        <p:spPr>
          <a:xfrm>
            <a:off x="4579253" y="3662587"/>
            <a:ext cx="3091545" cy="859518"/>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tr-TR" dirty="0" smtClean="0"/>
              <a:t>2. DOĞRU YANLIŞ</a:t>
            </a:r>
            <a:endParaRPr lang="tr-TR" dirty="0"/>
          </a:p>
        </p:txBody>
      </p:sp>
    </p:spTree>
    <p:extLst>
      <p:ext uri="{BB962C8B-B14F-4D97-AF65-F5344CB8AC3E}">
        <p14:creationId xmlns:p14="http://schemas.microsoft.com/office/powerpoint/2010/main" val="24904223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8686" y="217715"/>
            <a:ext cx="11845997" cy="2849950"/>
          </a:xfrm>
        </p:spPr>
        <p:style>
          <a:lnRef idx="1">
            <a:schemeClr val="accent2"/>
          </a:lnRef>
          <a:fillRef idx="2">
            <a:schemeClr val="accent2"/>
          </a:fillRef>
          <a:effectRef idx="1">
            <a:schemeClr val="accent2"/>
          </a:effectRef>
          <a:fontRef idx="minor">
            <a:schemeClr val="dk1"/>
          </a:fontRef>
        </p:style>
        <p:txBody>
          <a:bodyPr>
            <a:noAutofit/>
          </a:bodyPr>
          <a:lstStyle/>
          <a:p>
            <a:pPr marL="0" indent="0">
              <a:lnSpc>
                <a:spcPct val="100000"/>
              </a:lnSpc>
              <a:buNone/>
            </a:pPr>
            <a:r>
              <a:rPr lang="tr-TR" sz="3200" dirty="0"/>
              <a:t>“Öyle ise </a:t>
            </a:r>
            <a:r>
              <a:rPr lang="tr-TR" sz="3200" dirty="0" err="1"/>
              <a:t>emrolunduğun</a:t>
            </a:r>
            <a:r>
              <a:rPr lang="tr-TR" sz="3200" dirty="0"/>
              <a:t> gibi dosdoğru ol. Beraberindeki tövbe edenler de dosdoğru olsunlar. Hak ve adalet ölçülerini aşmayın. Şüphesiz O, yaptıklarınızı hakkıyla görür</a:t>
            </a:r>
            <a:r>
              <a:rPr lang="tr-TR" sz="3200" dirty="0" smtClean="0"/>
              <a:t>.” </a:t>
            </a:r>
          </a:p>
          <a:p>
            <a:pPr marL="0" indent="0">
              <a:lnSpc>
                <a:spcPct val="100000"/>
              </a:lnSpc>
              <a:buNone/>
            </a:pPr>
            <a:r>
              <a:rPr lang="tr-TR" sz="3200" dirty="0" smtClean="0"/>
              <a:t>                                                                                       Hûd </a:t>
            </a:r>
            <a:r>
              <a:rPr lang="tr-TR" sz="3200" dirty="0"/>
              <a:t>Suresi, 112. ayet</a:t>
            </a:r>
          </a:p>
          <a:p>
            <a:pPr marL="0" indent="0">
              <a:lnSpc>
                <a:spcPct val="100000"/>
              </a:lnSpc>
              <a:buNone/>
            </a:pPr>
            <a:r>
              <a:rPr lang="tr-TR" sz="3200" dirty="0" smtClean="0"/>
              <a:t>1. Verilen ayet peygamberlerin hangi özelliğiyle </a:t>
            </a:r>
            <a:r>
              <a:rPr lang="tr-TR" sz="3200" u="sng" dirty="0" smtClean="0"/>
              <a:t>ilgilidir? </a:t>
            </a:r>
            <a:endParaRPr lang="tr-TR" sz="3200" u="sng" dirty="0"/>
          </a:p>
        </p:txBody>
      </p:sp>
      <p:sp>
        <p:nvSpPr>
          <p:cNvPr id="4" name="Dikdörtgen 3"/>
          <p:cNvSpPr/>
          <p:nvPr/>
        </p:nvSpPr>
        <p:spPr>
          <a:xfrm>
            <a:off x="1049809" y="5174344"/>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000" dirty="0">
                <a:solidFill>
                  <a:srgbClr val="00B050"/>
                </a:solidFill>
              </a:rPr>
              <a:t>✔</a:t>
            </a:r>
          </a:p>
        </p:txBody>
      </p:sp>
      <p:sp>
        <p:nvSpPr>
          <p:cNvPr id="5" name="Dikdörtgen 4"/>
          <p:cNvSpPr/>
          <p:nvPr/>
        </p:nvSpPr>
        <p:spPr>
          <a:xfrm>
            <a:off x="1049808" y="4376057"/>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6" name="Dikdörtgen 5"/>
          <p:cNvSpPr/>
          <p:nvPr/>
        </p:nvSpPr>
        <p:spPr>
          <a:xfrm>
            <a:off x="1049809" y="3713848"/>
            <a:ext cx="583047"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7" name="Dikdörtgen 6"/>
          <p:cNvSpPr/>
          <p:nvPr/>
        </p:nvSpPr>
        <p:spPr>
          <a:xfrm>
            <a:off x="1049808" y="6014366"/>
            <a:ext cx="583047"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8" name="Dikdörtgen 7"/>
          <p:cNvSpPr/>
          <p:nvPr/>
        </p:nvSpPr>
        <p:spPr>
          <a:xfrm>
            <a:off x="1886858" y="5958117"/>
            <a:ext cx="4354312" cy="55154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200" dirty="0" smtClean="0"/>
              <a:t> </a:t>
            </a:r>
            <a:r>
              <a:rPr lang="tr-TR" sz="3200" dirty="0"/>
              <a:t> </a:t>
            </a:r>
            <a:endParaRPr lang="tr-TR" sz="3200" dirty="0" smtClean="0"/>
          </a:p>
          <a:p>
            <a:pPr algn="ctr"/>
            <a:r>
              <a:rPr lang="tr-TR" sz="3200" dirty="0" smtClean="0"/>
              <a:t>İsmet</a:t>
            </a:r>
            <a:endParaRPr lang="tr-TR" sz="3200" dirty="0"/>
          </a:p>
          <a:p>
            <a:pPr algn="ctr"/>
            <a:endParaRPr lang="tr-TR" sz="3200" dirty="0"/>
          </a:p>
        </p:txBody>
      </p:sp>
      <p:sp>
        <p:nvSpPr>
          <p:cNvPr id="9" name="Dikdörtgen 8"/>
          <p:cNvSpPr/>
          <p:nvPr/>
        </p:nvSpPr>
        <p:spPr>
          <a:xfrm>
            <a:off x="1821544" y="4376057"/>
            <a:ext cx="4372780" cy="5660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Fetanet</a:t>
            </a:r>
            <a:endParaRPr lang="tr-TR" sz="3600" dirty="0"/>
          </a:p>
        </p:txBody>
      </p:sp>
      <p:sp>
        <p:nvSpPr>
          <p:cNvPr id="10" name="Dikdörtgen 9"/>
          <p:cNvSpPr/>
          <p:nvPr/>
        </p:nvSpPr>
        <p:spPr>
          <a:xfrm>
            <a:off x="1886858" y="3657600"/>
            <a:ext cx="4331223" cy="56605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Emanet</a:t>
            </a:r>
          </a:p>
        </p:txBody>
      </p:sp>
      <p:sp>
        <p:nvSpPr>
          <p:cNvPr id="11" name="Oval 10"/>
          <p:cNvSpPr/>
          <p:nvPr/>
        </p:nvSpPr>
        <p:spPr>
          <a:xfrm>
            <a:off x="1531258" y="3657600"/>
            <a:ext cx="595086"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A</a:t>
            </a:r>
            <a:endParaRPr lang="tr-TR" sz="4400" dirty="0"/>
          </a:p>
        </p:txBody>
      </p:sp>
      <p:sp>
        <p:nvSpPr>
          <p:cNvPr id="12" name="Oval 11"/>
          <p:cNvSpPr/>
          <p:nvPr/>
        </p:nvSpPr>
        <p:spPr>
          <a:xfrm>
            <a:off x="1531258" y="4376057"/>
            <a:ext cx="595086"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B</a:t>
            </a:r>
          </a:p>
        </p:txBody>
      </p:sp>
      <p:sp>
        <p:nvSpPr>
          <p:cNvPr id="13" name="Oval 12"/>
          <p:cNvSpPr/>
          <p:nvPr/>
        </p:nvSpPr>
        <p:spPr>
          <a:xfrm>
            <a:off x="1531258" y="5958117"/>
            <a:ext cx="595086"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D</a:t>
            </a:r>
          </a:p>
        </p:txBody>
      </p:sp>
      <p:sp>
        <p:nvSpPr>
          <p:cNvPr id="14" name="Dikdörtgen 13"/>
          <p:cNvSpPr/>
          <p:nvPr/>
        </p:nvSpPr>
        <p:spPr>
          <a:xfrm>
            <a:off x="1886858" y="5174344"/>
            <a:ext cx="4354312" cy="5660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200" dirty="0"/>
              <a:t> </a:t>
            </a:r>
            <a:r>
              <a:rPr lang="tr-TR" sz="3200" dirty="0" smtClean="0"/>
              <a:t>Sıdk</a:t>
            </a:r>
            <a:endParaRPr lang="tr-TR" sz="3200" dirty="0"/>
          </a:p>
        </p:txBody>
      </p:sp>
      <p:sp>
        <p:nvSpPr>
          <p:cNvPr id="15" name="Oval 14"/>
          <p:cNvSpPr/>
          <p:nvPr/>
        </p:nvSpPr>
        <p:spPr>
          <a:xfrm>
            <a:off x="1531258" y="5174344"/>
            <a:ext cx="595086"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C</a:t>
            </a:r>
          </a:p>
        </p:txBody>
      </p:sp>
    </p:spTree>
    <p:extLst>
      <p:ext uri="{BB962C8B-B14F-4D97-AF65-F5344CB8AC3E}">
        <p14:creationId xmlns:p14="http://schemas.microsoft.com/office/powerpoint/2010/main" val="63471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Doğru (online-audio-converter.com).wav"/>
                                        </p:tgtEl>
                                      </p:cMediaNode>
                                    </p:audio>
                                  </p:subTnLst>
                                </p:cTn>
                              </p:par>
                            </p:childTnLst>
                          </p:cTn>
                        </p:par>
                      </p:childTnLst>
                    </p:cTn>
                  </p:par>
                </p:childTnLst>
              </p:cTn>
              <p:nextCondLst>
                <p:cond evt="onClick" delay="0">
                  <p:tgtEl>
                    <p:spTgt spid="15"/>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2"/>
                  </p:tgtEl>
                </p:cond>
              </p:nextCondLst>
            </p:seq>
            <p:seq concurrent="1" nextAc="seek">
              <p:cTn id="47" restart="whenNotActive" fill="hold" evtFilter="cancelBubble" nodeType="interactiveSeq">
                <p:stCondLst>
                  <p:cond evt="onClick" delay="0">
                    <p:tgtEl>
                      <p:spTgt spid="11"/>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1"/>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0" nodeType="clickEffect">
                                  <p:stCondLst>
                                    <p:cond delay="200"/>
                                  </p:stCondLst>
                                  <p:childTnLst>
                                    <p:set>
                                      <p:cBhvr>
                                        <p:cTn id="56"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3"/>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1814289" y="5159831"/>
            <a:ext cx="5574653" cy="5660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a:t> </a:t>
            </a:r>
            <a:r>
              <a:rPr lang="tr-TR" sz="3600" dirty="0" smtClean="0"/>
              <a:t>Fetanet-Emanet</a:t>
            </a:r>
            <a:endParaRPr lang="tr-TR" sz="3600" dirty="0"/>
          </a:p>
        </p:txBody>
      </p:sp>
      <p:sp>
        <p:nvSpPr>
          <p:cNvPr id="3" name="İçerik Yer Tutucusu 2"/>
          <p:cNvSpPr>
            <a:spLocks noGrp="1"/>
          </p:cNvSpPr>
          <p:nvPr>
            <p:ph idx="1"/>
          </p:nvPr>
        </p:nvSpPr>
        <p:spPr>
          <a:xfrm>
            <a:off x="188687" y="217715"/>
            <a:ext cx="11698514" cy="2746711"/>
          </a:xfrm>
        </p:spPr>
        <p:style>
          <a:lnRef idx="1">
            <a:schemeClr val="accent2"/>
          </a:lnRef>
          <a:fillRef idx="2">
            <a:schemeClr val="accent2"/>
          </a:fillRef>
          <a:effectRef idx="1">
            <a:schemeClr val="accent2"/>
          </a:effectRef>
          <a:fontRef idx="minor">
            <a:schemeClr val="dk1"/>
          </a:fontRef>
        </p:style>
        <p:txBody>
          <a:bodyPr>
            <a:noAutofit/>
          </a:bodyPr>
          <a:lstStyle/>
          <a:p>
            <a:pPr marL="0" indent="0">
              <a:lnSpc>
                <a:spcPct val="100000"/>
              </a:lnSpc>
              <a:buNone/>
            </a:pPr>
            <a:r>
              <a:rPr lang="tr-TR" sz="4000" dirty="0" smtClean="0"/>
              <a:t>2. Peygamberlerin </a:t>
            </a:r>
            <a:r>
              <a:rPr lang="tr-TR" sz="4000" dirty="0"/>
              <a:t>günah işlemekten uzak olmaları ve yalan söylemeyip doğru olmaları anlamına gelen sıfatlar aşağıdaki hangi seçenekte doğru verilmiştir</a:t>
            </a:r>
            <a:r>
              <a:rPr lang="tr-TR" sz="4000" dirty="0" smtClean="0"/>
              <a:t>?</a:t>
            </a:r>
          </a:p>
        </p:txBody>
      </p:sp>
      <p:sp>
        <p:nvSpPr>
          <p:cNvPr id="4" name="Dikdörtgen 3"/>
          <p:cNvSpPr/>
          <p:nvPr/>
        </p:nvSpPr>
        <p:spPr>
          <a:xfrm>
            <a:off x="1122381" y="4382410"/>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000" dirty="0">
                <a:solidFill>
                  <a:srgbClr val="00B050"/>
                </a:solidFill>
              </a:rPr>
              <a:t>✔</a:t>
            </a:r>
          </a:p>
        </p:txBody>
      </p:sp>
      <p:sp>
        <p:nvSpPr>
          <p:cNvPr id="5" name="Dikdörtgen 4"/>
          <p:cNvSpPr/>
          <p:nvPr/>
        </p:nvSpPr>
        <p:spPr>
          <a:xfrm>
            <a:off x="1133271" y="5159831"/>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6" name="Dikdörtgen 5"/>
          <p:cNvSpPr/>
          <p:nvPr/>
        </p:nvSpPr>
        <p:spPr>
          <a:xfrm>
            <a:off x="1049809" y="3713848"/>
            <a:ext cx="583047"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7" name="Dikdörtgen 6"/>
          <p:cNvSpPr/>
          <p:nvPr/>
        </p:nvSpPr>
        <p:spPr>
          <a:xfrm>
            <a:off x="1049808" y="6014366"/>
            <a:ext cx="583047"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8" name="Dikdörtgen 7"/>
          <p:cNvSpPr/>
          <p:nvPr/>
        </p:nvSpPr>
        <p:spPr>
          <a:xfrm>
            <a:off x="1886858" y="5958117"/>
            <a:ext cx="5515540" cy="55154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 </a:t>
            </a:r>
            <a:r>
              <a:rPr lang="tr-TR" sz="3600" dirty="0"/>
              <a:t> </a:t>
            </a:r>
            <a:endParaRPr lang="tr-TR" sz="3600" dirty="0" smtClean="0"/>
          </a:p>
          <a:p>
            <a:pPr algn="ctr"/>
            <a:r>
              <a:rPr lang="tr-TR" sz="3600" dirty="0" smtClean="0"/>
              <a:t>Tebliğ-İsmet</a:t>
            </a:r>
            <a:endParaRPr lang="tr-TR" sz="3600" dirty="0"/>
          </a:p>
          <a:p>
            <a:pPr algn="ctr"/>
            <a:endParaRPr lang="tr-TR" sz="3600" dirty="0"/>
          </a:p>
        </p:txBody>
      </p:sp>
      <p:sp>
        <p:nvSpPr>
          <p:cNvPr id="9" name="Dikdörtgen 8"/>
          <p:cNvSpPr/>
          <p:nvPr/>
        </p:nvSpPr>
        <p:spPr>
          <a:xfrm>
            <a:off x="1821543" y="4376057"/>
            <a:ext cx="5598297" cy="5660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İsmet-Sıdk</a:t>
            </a:r>
            <a:endParaRPr lang="tr-TR" sz="3600" dirty="0"/>
          </a:p>
        </p:txBody>
      </p:sp>
      <p:sp>
        <p:nvSpPr>
          <p:cNvPr id="10" name="Dikdörtgen 9"/>
          <p:cNvSpPr/>
          <p:nvPr/>
        </p:nvSpPr>
        <p:spPr>
          <a:xfrm>
            <a:off x="1886858" y="3657600"/>
            <a:ext cx="5545094" cy="56605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sz="3600" dirty="0" smtClean="0"/>
          </a:p>
          <a:p>
            <a:pPr algn="ctr"/>
            <a:r>
              <a:rPr lang="tr-TR" sz="3600" dirty="0" smtClean="0"/>
              <a:t>Sıdk-Emanet</a:t>
            </a:r>
            <a:endParaRPr lang="tr-TR" sz="3600" dirty="0"/>
          </a:p>
          <a:p>
            <a:pPr algn="ctr"/>
            <a:endParaRPr lang="tr-TR" sz="3600" dirty="0"/>
          </a:p>
        </p:txBody>
      </p:sp>
      <p:sp>
        <p:nvSpPr>
          <p:cNvPr id="11" name="Oval 10"/>
          <p:cNvSpPr/>
          <p:nvPr/>
        </p:nvSpPr>
        <p:spPr>
          <a:xfrm>
            <a:off x="1531258" y="3657600"/>
            <a:ext cx="653142"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A</a:t>
            </a:r>
            <a:endParaRPr lang="tr-TR" sz="4400" dirty="0"/>
          </a:p>
        </p:txBody>
      </p:sp>
      <p:sp>
        <p:nvSpPr>
          <p:cNvPr id="12" name="Oval 11"/>
          <p:cNvSpPr/>
          <p:nvPr/>
        </p:nvSpPr>
        <p:spPr>
          <a:xfrm>
            <a:off x="1567545" y="5142606"/>
            <a:ext cx="616855" cy="5832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C</a:t>
            </a:r>
            <a:endParaRPr lang="tr-TR" sz="4400" dirty="0"/>
          </a:p>
        </p:txBody>
      </p:sp>
      <p:sp>
        <p:nvSpPr>
          <p:cNvPr id="13" name="Oval 12"/>
          <p:cNvSpPr/>
          <p:nvPr/>
        </p:nvSpPr>
        <p:spPr>
          <a:xfrm>
            <a:off x="1589314" y="5958117"/>
            <a:ext cx="595086"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D</a:t>
            </a:r>
          </a:p>
        </p:txBody>
      </p:sp>
      <p:sp>
        <p:nvSpPr>
          <p:cNvPr id="15" name="Oval 14"/>
          <p:cNvSpPr/>
          <p:nvPr/>
        </p:nvSpPr>
        <p:spPr>
          <a:xfrm>
            <a:off x="1589314" y="4361545"/>
            <a:ext cx="595086"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B</a:t>
            </a:r>
            <a:endParaRPr lang="tr-TR" sz="4400" dirty="0"/>
          </a:p>
        </p:txBody>
      </p:sp>
    </p:spTree>
    <p:extLst>
      <p:ext uri="{BB962C8B-B14F-4D97-AF65-F5344CB8AC3E}">
        <p14:creationId xmlns:p14="http://schemas.microsoft.com/office/powerpoint/2010/main" val="171429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Doğru (online-audio-converter.com).wav"/>
                                        </p:tgtEl>
                                      </p:cMediaNode>
                                    </p:audio>
                                  </p:subTnLst>
                                </p:cTn>
                              </p:par>
                            </p:childTnLst>
                          </p:cTn>
                        </p:par>
                      </p:childTnLst>
                    </p:cTn>
                  </p:par>
                </p:childTnLst>
              </p:cTn>
              <p:nextCondLst>
                <p:cond evt="onClick" delay="0">
                  <p:tgtEl>
                    <p:spTgt spid="15"/>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2"/>
                  </p:tgtEl>
                </p:cond>
              </p:nextCondLst>
            </p:seq>
            <p:seq concurrent="1" nextAc="seek">
              <p:cTn id="47" restart="whenNotActive" fill="hold" evtFilter="cancelBubble" nodeType="interactiveSeq">
                <p:stCondLst>
                  <p:cond evt="onClick" delay="0">
                    <p:tgtEl>
                      <p:spTgt spid="11"/>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1"/>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0" nodeType="clickEffect">
                                  <p:stCondLst>
                                    <p:cond delay="200"/>
                                  </p:stCondLst>
                                  <p:childTnLst>
                                    <p:set>
                                      <p:cBhvr>
                                        <p:cTn id="56"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3"/>
                  </p:tgtEl>
                </p:cond>
              </p:nextCondLst>
            </p:seq>
          </p:childTnLst>
        </p:cTn>
      </p:par>
    </p:tnLst>
    <p:bldLst>
      <p:bldP spid="14"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1814289" y="5159831"/>
            <a:ext cx="6843487" cy="5660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a:t>Peygamberler gösterir.</a:t>
            </a:r>
          </a:p>
        </p:txBody>
      </p:sp>
      <p:sp>
        <p:nvSpPr>
          <p:cNvPr id="3" name="İçerik Yer Tutucusu 2"/>
          <p:cNvSpPr>
            <a:spLocks noGrp="1"/>
          </p:cNvSpPr>
          <p:nvPr>
            <p:ph idx="1"/>
          </p:nvPr>
        </p:nvSpPr>
        <p:spPr>
          <a:xfrm>
            <a:off x="162232" y="368711"/>
            <a:ext cx="11652398" cy="2005780"/>
          </a:xfrm>
        </p:spPr>
        <p:style>
          <a:lnRef idx="1">
            <a:schemeClr val="accent2"/>
          </a:lnRef>
          <a:fillRef idx="2">
            <a:schemeClr val="accent2"/>
          </a:fillRef>
          <a:effectRef idx="1">
            <a:schemeClr val="accent2"/>
          </a:effectRef>
          <a:fontRef idx="minor">
            <a:schemeClr val="dk1"/>
          </a:fontRef>
        </p:style>
        <p:txBody>
          <a:bodyPr>
            <a:noAutofit/>
          </a:bodyPr>
          <a:lstStyle/>
          <a:p>
            <a:pPr marL="0" indent="0">
              <a:lnSpc>
                <a:spcPct val="100000"/>
              </a:lnSpc>
              <a:buNone/>
            </a:pPr>
            <a:r>
              <a:rPr lang="tr-TR" sz="5400" dirty="0" smtClean="0"/>
              <a:t>3. Mucize </a:t>
            </a:r>
            <a:r>
              <a:rPr lang="tr-TR" sz="5400" dirty="0"/>
              <a:t>ile ilgili cümlelerden hangisi </a:t>
            </a:r>
            <a:r>
              <a:rPr lang="tr-TR" sz="5400" u="sng" dirty="0"/>
              <a:t>doğru değildir</a:t>
            </a:r>
            <a:r>
              <a:rPr lang="tr-TR" sz="5400" u="sng" dirty="0" smtClean="0"/>
              <a:t>?</a:t>
            </a:r>
            <a:endParaRPr lang="tr-TR" sz="5400" dirty="0"/>
          </a:p>
        </p:txBody>
      </p:sp>
      <p:sp>
        <p:nvSpPr>
          <p:cNvPr id="4" name="Dikdörtgen 3"/>
          <p:cNvSpPr/>
          <p:nvPr/>
        </p:nvSpPr>
        <p:spPr>
          <a:xfrm>
            <a:off x="1151412" y="5976283"/>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000" dirty="0">
                <a:solidFill>
                  <a:srgbClr val="00B050"/>
                </a:solidFill>
              </a:rPr>
              <a:t>✔</a:t>
            </a:r>
          </a:p>
        </p:txBody>
      </p:sp>
      <p:sp>
        <p:nvSpPr>
          <p:cNvPr id="5" name="Dikdörtgen 4"/>
          <p:cNvSpPr/>
          <p:nvPr/>
        </p:nvSpPr>
        <p:spPr>
          <a:xfrm>
            <a:off x="1133271" y="5159831"/>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6" name="Dikdörtgen 5"/>
          <p:cNvSpPr/>
          <p:nvPr/>
        </p:nvSpPr>
        <p:spPr>
          <a:xfrm>
            <a:off x="1049809" y="3713848"/>
            <a:ext cx="583047"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7" name="Dikdörtgen 6"/>
          <p:cNvSpPr/>
          <p:nvPr/>
        </p:nvSpPr>
        <p:spPr>
          <a:xfrm>
            <a:off x="1049809" y="4431391"/>
            <a:ext cx="583047"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8" name="Dikdörtgen 7"/>
          <p:cNvSpPr/>
          <p:nvPr/>
        </p:nvSpPr>
        <p:spPr>
          <a:xfrm>
            <a:off x="1886857" y="5958117"/>
            <a:ext cx="6770919" cy="55154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 </a:t>
            </a:r>
            <a:r>
              <a:rPr lang="tr-TR" sz="3600" dirty="0"/>
              <a:t> </a:t>
            </a:r>
            <a:endParaRPr lang="tr-TR" sz="3600" dirty="0" smtClean="0"/>
          </a:p>
          <a:p>
            <a:pPr algn="ctr"/>
            <a:r>
              <a:rPr lang="tr-TR" sz="3600" dirty="0"/>
              <a:t>Doğal olaylardan biridir.</a:t>
            </a:r>
          </a:p>
          <a:p>
            <a:pPr algn="ctr"/>
            <a:endParaRPr lang="tr-TR" sz="3600" dirty="0"/>
          </a:p>
        </p:txBody>
      </p:sp>
      <p:sp>
        <p:nvSpPr>
          <p:cNvPr id="9" name="Dikdörtgen 8"/>
          <p:cNvSpPr/>
          <p:nvPr/>
        </p:nvSpPr>
        <p:spPr>
          <a:xfrm>
            <a:off x="1821543" y="4376057"/>
            <a:ext cx="6872513" cy="5660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a:t>İnsanı aciz ve hayrette </a:t>
            </a:r>
            <a:r>
              <a:rPr lang="tr-TR" sz="3600" dirty="0" smtClean="0"/>
              <a:t>bırakır.</a:t>
            </a:r>
            <a:endParaRPr lang="tr-TR" sz="3600" dirty="0"/>
          </a:p>
        </p:txBody>
      </p:sp>
      <p:sp>
        <p:nvSpPr>
          <p:cNvPr id="10" name="Dikdörtgen 9"/>
          <p:cNvSpPr/>
          <p:nvPr/>
        </p:nvSpPr>
        <p:spPr>
          <a:xfrm>
            <a:off x="1886858" y="3657600"/>
            <a:ext cx="6807200" cy="56605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Allah’ın </a:t>
            </a:r>
            <a:r>
              <a:rPr lang="tr-TR" sz="3600" dirty="0"/>
              <a:t>izni ile gerçekleşir.</a:t>
            </a:r>
          </a:p>
        </p:txBody>
      </p:sp>
      <p:sp>
        <p:nvSpPr>
          <p:cNvPr id="11" name="Oval 10"/>
          <p:cNvSpPr/>
          <p:nvPr/>
        </p:nvSpPr>
        <p:spPr>
          <a:xfrm>
            <a:off x="1531258" y="3657600"/>
            <a:ext cx="653142"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A</a:t>
            </a:r>
            <a:endParaRPr lang="tr-TR" sz="4400" dirty="0"/>
          </a:p>
        </p:txBody>
      </p:sp>
      <p:sp>
        <p:nvSpPr>
          <p:cNvPr id="12" name="Oval 11"/>
          <p:cNvSpPr/>
          <p:nvPr/>
        </p:nvSpPr>
        <p:spPr>
          <a:xfrm>
            <a:off x="1567545" y="5142606"/>
            <a:ext cx="616855" cy="5832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C</a:t>
            </a:r>
            <a:endParaRPr lang="tr-TR" sz="4400" dirty="0"/>
          </a:p>
        </p:txBody>
      </p:sp>
      <p:sp>
        <p:nvSpPr>
          <p:cNvPr id="13" name="Oval 12"/>
          <p:cNvSpPr/>
          <p:nvPr/>
        </p:nvSpPr>
        <p:spPr>
          <a:xfrm>
            <a:off x="1560286" y="4354283"/>
            <a:ext cx="595086"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B</a:t>
            </a:r>
            <a:endParaRPr lang="tr-TR" sz="4400" dirty="0"/>
          </a:p>
        </p:txBody>
      </p:sp>
      <p:sp>
        <p:nvSpPr>
          <p:cNvPr id="15" name="Oval 14"/>
          <p:cNvSpPr/>
          <p:nvPr/>
        </p:nvSpPr>
        <p:spPr>
          <a:xfrm>
            <a:off x="1625600" y="5965379"/>
            <a:ext cx="595086"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D</a:t>
            </a:r>
            <a:endParaRPr lang="tr-TR" sz="4400" dirty="0"/>
          </a:p>
        </p:txBody>
      </p:sp>
    </p:spTree>
    <p:extLst>
      <p:ext uri="{BB962C8B-B14F-4D97-AF65-F5344CB8AC3E}">
        <p14:creationId xmlns:p14="http://schemas.microsoft.com/office/powerpoint/2010/main" val="368732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Doğru (online-audio-converter.com).wav"/>
                                        </p:tgtEl>
                                      </p:cMediaNode>
                                    </p:audio>
                                  </p:subTnLst>
                                </p:cTn>
                              </p:par>
                            </p:childTnLst>
                          </p:cTn>
                        </p:par>
                      </p:childTnLst>
                    </p:cTn>
                  </p:par>
                </p:childTnLst>
              </p:cTn>
              <p:nextCondLst>
                <p:cond evt="onClick" delay="0">
                  <p:tgtEl>
                    <p:spTgt spid="15"/>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2"/>
                  </p:tgtEl>
                </p:cond>
              </p:nextCondLst>
            </p:seq>
            <p:seq concurrent="1" nextAc="seek">
              <p:cTn id="47" restart="whenNotActive" fill="hold" evtFilter="cancelBubble" nodeType="interactiveSeq">
                <p:stCondLst>
                  <p:cond evt="onClick" delay="0">
                    <p:tgtEl>
                      <p:spTgt spid="11"/>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1"/>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0" nodeType="clickEffect">
                                  <p:stCondLst>
                                    <p:cond delay="200"/>
                                  </p:stCondLst>
                                  <p:childTnLst>
                                    <p:set>
                                      <p:cBhvr>
                                        <p:cTn id="56"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3"/>
                  </p:tgtEl>
                </p:cond>
              </p:nextCondLst>
            </p:seq>
          </p:childTnLst>
        </p:cTn>
      </p:par>
    </p:tnLst>
    <p:bldLst>
      <p:bldP spid="14"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1814289" y="5159831"/>
            <a:ext cx="6843487" cy="5465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a:t> </a:t>
            </a:r>
            <a:r>
              <a:rPr lang="tr-TR" sz="3600" dirty="0" smtClean="0"/>
              <a:t>Sıdk</a:t>
            </a:r>
            <a:endParaRPr lang="tr-TR" sz="3600" dirty="0"/>
          </a:p>
        </p:txBody>
      </p:sp>
      <p:sp>
        <p:nvSpPr>
          <p:cNvPr id="3" name="İçerik Yer Tutucusu 2"/>
          <p:cNvSpPr>
            <a:spLocks noGrp="1"/>
          </p:cNvSpPr>
          <p:nvPr>
            <p:ph idx="1"/>
          </p:nvPr>
        </p:nvSpPr>
        <p:spPr>
          <a:xfrm>
            <a:off x="116116" y="206478"/>
            <a:ext cx="11698514" cy="2743200"/>
          </a:xfrm>
        </p:spPr>
        <p:style>
          <a:lnRef idx="1">
            <a:schemeClr val="accent2"/>
          </a:lnRef>
          <a:fillRef idx="2">
            <a:schemeClr val="accent2"/>
          </a:fillRef>
          <a:effectRef idx="1">
            <a:schemeClr val="accent2"/>
          </a:effectRef>
          <a:fontRef idx="minor">
            <a:schemeClr val="dk1"/>
          </a:fontRef>
        </p:style>
        <p:txBody>
          <a:bodyPr>
            <a:noAutofit/>
          </a:bodyPr>
          <a:lstStyle/>
          <a:p>
            <a:pPr marL="0" indent="0">
              <a:lnSpc>
                <a:spcPct val="100000"/>
              </a:lnSpc>
              <a:buNone/>
            </a:pPr>
            <a:r>
              <a:rPr lang="tr-TR" sz="3600" dirty="0"/>
              <a:t>• </a:t>
            </a:r>
            <a:r>
              <a:rPr lang="tr-TR" sz="3600" dirty="0" smtClean="0"/>
              <a:t>peygamberin doğru sözlü olması</a:t>
            </a:r>
          </a:p>
          <a:p>
            <a:pPr marL="0" indent="0">
              <a:lnSpc>
                <a:spcPct val="100000"/>
              </a:lnSpc>
              <a:buNone/>
            </a:pPr>
            <a:r>
              <a:rPr lang="tr-TR" sz="3600" dirty="0" smtClean="0"/>
              <a:t>• Peygamberin dürüst olmaları. </a:t>
            </a:r>
          </a:p>
          <a:p>
            <a:pPr marL="0" indent="0">
              <a:lnSpc>
                <a:spcPct val="100000"/>
              </a:lnSpc>
              <a:buNone/>
            </a:pPr>
            <a:r>
              <a:rPr lang="tr-TR" sz="3600" dirty="0" smtClean="0"/>
              <a:t>• Peygamberlerin yalan sözden uzak olmaları. </a:t>
            </a:r>
          </a:p>
          <a:p>
            <a:pPr marL="0" indent="0">
              <a:lnSpc>
                <a:spcPct val="100000"/>
              </a:lnSpc>
              <a:buNone/>
            </a:pPr>
            <a:r>
              <a:rPr lang="tr-TR" sz="3600" dirty="0" smtClean="0"/>
              <a:t>4. Bu ifadeler peygamberlerin hangi özelliğini </a:t>
            </a:r>
            <a:r>
              <a:rPr lang="tr-TR" sz="3600" u="sng" dirty="0" smtClean="0"/>
              <a:t>kapsar?</a:t>
            </a:r>
            <a:endParaRPr lang="tr-TR" sz="3600" u="sng" dirty="0"/>
          </a:p>
        </p:txBody>
      </p:sp>
      <p:sp>
        <p:nvSpPr>
          <p:cNvPr id="4" name="Dikdörtgen 3"/>
          <p:cNvSpPr/>
          <p:nvPr/>
        </p:nvSpPr>
        <p:spPr>
          <a:xfrm>
            <a:off x="1065485" y="5152569"/>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000" dirty="0">
                <a:solidFill>
                  <a:srgbClr val="00B050"/>
                </a:solidFill>
              </a:rPr>
              <a:t>✔</a:t>
            </a:r>
          </a:p>
        </p:txBody>
      </p:sp>
      <p:sp>
        <p:nvSpPr>
          <p:cNvPr id="5" name="Dikdörtgen 4"/>
          <p:cNvSpPr/>
          <p:nvPr/>
        </p:nvSpPr>
        <p:spPr>
          <a:xfrm>
            <a:off x="1065485" y="5943605"/>
            <a:ext cx="632689"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6" name="Dikdörtgen 5"/>
          <p:cNvSpPr/>
          <p:nvPr/>
        </p:nvSpPr>
        <p:spPr>
          <a:xfrm>
            <a:off x="1065485" y="3713848"/>
            <a:ext cx="538343"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7" name="Dikdörtgen 6"/>
          <p:cNvSpPr/>
          <p:nvPr/>
        </p:nvSpPr>
        <p:spPr>
          <a:xfrm>
            <a:off x="1065485" y="4431391"/>
            <a:ext cx="538343"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8" name="Dikdörtgen 7"/>
          <p:cNvSpPr/>
          <p:nvPr/>
        </p:nvSpPr>
        <p:spPr>
          <a:xfrm>
            <a:off x="1886857" y="5958117"/>
            <a:ext cx="6770919" cy="55154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 </a:t>
            </a:r>
            <a:r>
              <a:rPr lang="tr-TR" sz="3600" dirty="0"/>
              <a:t> </a:t>
            </a:r>
            <a:endParaRPr lang="tr-TR" sz="3600" dirty="0" smtClean="0"/>
          </a:p>
          <a:p>
            <a:pPr algn="ctr"/>
            <a:r>
              <a:rPr lang="tr-TR" sz="3600" dirty="0" smtClean="0"/>
              <a:t>Fetanet</a:t>
            </a:r>
            <a:endParaRPr lang="tr-TR" sz="3600" dirty="0"/>
          </a:p>
          <a:p>
            <a:pPr algn="ctr"/>
            <a:endParaRPr lang="tr-TR" sz="3600" dirty="0"/>
          </a:p>
        </p:txBody>
      </p:sp>
      <p:sp>
        <p:nvSpPr>
          <p:cNvPr id="9" name="Dikdörtgen 8"/>
          <p:cNvSpPr/>
          <p:nvPr/>
        </p:nvSpPr>
        <p:spPr>
          <a:xfrm>
            <a:off x="1836291" y="4405085"/>
            <a:ext cx="6836233" cy="5161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İsmet</a:t>
            </a:r>
            <a:endParaRPr lang="tr-TR" sz="3600" dirty="0"/>
          </a:p>
        </p:txBody>
      </p:sp>
      <p:sp>
        <p:nvSpPr>
          <p:cNvPr id="10" name="Dikdörtgen 9"/>
          <p:cNvSpPr/>
          <p:nvPr/>
        </p:nvSpPr>
        <p:spPr>
          <a:xfrm>
            <a:off x="1886858" y="3657600"/>
            <a:ext cx="6807200" cy="56605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sz="3600" dirty="0"/>
          </a:p>
          <a:p>
            <a:pPr algn="ctr"/>
            <a:r>
              <a:rPr lang="tr-TR" sz="3600" dirty="0" smtClean="0"/>
              <a:t>Emanet</a:t>
            </a:r>
          </a:p>
          <a:p>
            <a:pPr algn="ctr"/>
            <a:endParaRPr lang="tr-TR" sz="3600" dirty="0"/>
          </a:p>
        </p:txBody>
      </p:sp>
      <p:sp>
        <p:nvSpPr>
          <p:cNvPr id="11" name="Oval 10"/>
          <p:cNvSpPr/>
          <p:nvPr/>
        </p:nvSpPr>
        <p:spPr>
          <a:xfrm>
            <a:off x="1531258" y="3657600"/>
            <a:ext cx="653142"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A</a:t>
            </a:r>
            <a:endParaRPr lang="tr-TR" sz="4400" dirty="0"/>
          </a:p>
        </p:txBody>
      </p:sp>
      <p:sp>
        <p:nvSpPr>
          <p:cNvPr id="12" name="Oval 11"/>
          <p:cNvSpPr/>
          <p:nvPr/>
        </p:nvSpPr>
        <p:spPr>
          <a:xfrm>
            <a:off x="1619502" y="5926380"/>
            <a:ext cx="616855" cy="5832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C</a:t>
            </a:r>
            <a:endParaRPr lang="tr-TR" sz="4400" dirty="0"/>
          </a:p>
        </p:txBody>
      </p:sp>
      <p:sp>
        <p:nvSpPr>
          <p:cNvPr id="13" name="Oval 12"/>
          <p:cNvSpPr/>
          <p:nvPr/>
        </p:nvSpPr>
        <p:spPr>
          <a:xfrm>
            <a:off x="1560286" y="4354283"/>
            <a:ext cx="595086"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B</a:t>
            </a:r>
            <a:endParaRPr lang="tr-TR" sz="4400" dirty="0"/>
          </a:p>
        </p:txBody>
      </p:sp>
      <p:sp>
        <p:nvSpPr>
          <p:cNvPr id="15" name="Oval 14"/>
          <p:cNvSpPr/>
          <p:nvPr/>
        </p:nvSpPr>
        <p:spPr>
          <a:xfrm>
            <a:off x="1611087" y="5140331"/>
            <a:ext cx="595086"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D</a:t>
            </a:r>
            <a:endParaRPr lang="tr-TR" sz="4400" dirty="0"/>
          </a:p>
        </p:txBody>
      </p:sp>
    </p:spTree>
    <p:extLst>
      <p:ext uri="{BB962C8B-B14F-4D97-AF65-F5344CB8AC3E}">
        <p14:creationId xmlns:p14="http://schemas.microsoft.com/office/powerpoint/2010/main" val="408811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Doğru (online-audio-converter.com).wav"/>
                                        </p:tgtEl>
                                      </p:cMediaNode>
                                    </p:audio>
                                  </p:subTnLst>
                                </p:cTn>
                              </p:par>
                            </p:childTnLst>
                          </p:cTn>
                        </p:par>
                      </p:childTnLst>
                    </p:cTn>
                  </p:par>
                </p:childTnLst>
              </p:cTn>
              <p:nextCondLst>
                <p:cond evt="onClick" delay="0">
                  <p:tgtEl>
                    <p:spTgt spid="15"/>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2"/>
                  </p:tgtEl>
                </p:cond>
              </p:nextCondLst>
            </p:seq>
            <p:seq concurrent="1" nextAc="seek">
              <p:cTn id="47" restart="whenNotActive" fill="hold" evtFilter="cancelBubble" nodeType="interactiveSeq">
                <p:stCondLst>
                  <p:cond evt="onClick" delay="0">
                    <p:tgtEl>
                      <p:spTgt spid="11"/>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1"/>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0" nodeType="clickEffect">
                                  <p:stCondLst>
                                    <p:cond delay="200"/>
                                  </p:stCondLst>
                                  <p:childTnLst>
                                    <p:set>
                                      <p:cBhvr>
                                        <p:cTn id="56"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3"/>
                  </p:tgtEl>
                </p:cond>
              </p:nextCondLst>
            </p:seq>
          </p:childTnLst>
        </p:cTn>
      </p:par>
    </p:tnLst>
    <p:bldLst>
      <p:bldP spid="14"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1933426" y="4382887"/>
            <a:ext cx="6146852" cy="5465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a:t> </a:t>
            </a:r>
            <a:r>
              <a:rPr lang="tr-TR" sz="3600" dirty="0" smtClean="0"/>
              <a:t>Sıdk-Fetanet</a:t>
            </a:r>
            <a:endParaRPr lang="tr-TR" sz="3600" dirty="0"/>
          </a:p>
        </p:txBody>
      </p:sp>
      <p:sp>
        <p:nvSpPr>
          <p:cNvPr id="14" name="Dikdörtgen 13"/>
          <p:cNvSpPr/>
          <p:nvPr/>
        </p:nvSpPr>
        <p:spPr>
          <a:xfrm>
            <a:off x="1897143" y="5159831"/>
            <a:ext cx="6146852" cy="5465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a:t> </a:t>
            </a:r>
            <a:r>
              <a:rPr lang="tr-TR" sz="3600" dirty="0" smtClean="0"/>
              <a:t>Tebliğ-Emanet</a:t>
            </a:r>
            <a:endParaRPr lang="tr-TR" sz="3600" dirty="0"/>
          </a:p>
        </p:txBody>
      </p:sp>
      <p:sp>
        <p:nvSpPr>
          <p:cNvPr id="3" name="İçerik Yer Tutucusu 2"/>
          <p:cNvSpPr>
            <a:spLocks noGrp="1"/>
          </p:cNvSpPr>
          <p:nvPr>
            <p:ph idx="1"/>
          </p:nvPr>
        </p:nvSpPr>
        <p:spPr>
          <a:xfrm>
            <a:off x="263599" y="63882"/>
            <a:ext cx="11698514" cy="3341990"/>
          </a:xfrm>
        </p:spPr>
        <p:style>
          <a:lnRef idx="1">
            <a:schemeClr val="accent2"/>
          </a:lnRef>
          <a:fillRef idx="2">
            <a:schemeClr val="accent2"/>
          </a:fillRef>
          <a:effectRef idx="1">
            <a:schemeClr val="accent2"/>
          </a:effectRef>
          <a:fontRef idx="minor">
            <a:schemeClr val="dk1"/>
          </a:fontRef>
        </p:style>
        <p:txBody>
          <a:bodyPr>
            <a:noAutofit/>
          </a:bodyPr>
          <a:lstStyle/>
          <a:p>
            <a:pPr marL="0" indent="0">
              <a:lnSpc>
                <a:spcPct val="100000"/>
              </a:lnSpc>
              <a:buNone/>
            </a:pPr>
            <a:r>
              <a:rPr lang="tr-TR" sz="4000" dirty="0"/>
              <a:t>“Size Rabbimin mesajlarını duyuruyorum ve ben sizin için güvenilir bir öğüt vericiyim.” </a:t>
            </a:r>
            <a:endParaRPr lang="tr-TR" sz="4000" dirty="0" smtClean="0"/>
          </a:p>
          <a:p>
            <a:pPr marL="0" indent="0">
              <a:lnSpc>
                <a:spcPct val="100000"/>
              </a:lnSpc>
              <a:buNone/>
            </a:pPr>
            <a:r>
              <a:rPr lang="tr-TR" sz="4000" dirty="0" smtClean="0"/>
              <a:t>(</a:t>
            </a:r>
            <a:r>
              <a:rPr lang="tr-TR" sz="4000" dirty="0" err="1"/>
              <a:t>A’raf</a:t>
            </a:r>
            <a:r>
              <a:rPr lang="tr-TR" sz="4000" dirty="0"/>
              <a:t> suresi, 68. ayet) </a:t>
            </a:r>
            <a:endParaRPr lang="tr-TR" sz="4000" dirty="0" smtClean="0"/>
          </a:p>
          <a:p>
            <a:pPr marL="0" indent="0">
              <a:lnSpc>
                <a:spcPct val="100000"/>
              </a:lnSpc>
              <a:buNone/>
            </a:pPr>
            <a:r>
              <a:rPr lang="tr-TR" sz="4000" dirty="0" smtClean="0"/>
              <a:t>5. Bu </a:t>
            </a:r>
            <a:r>
              <a:rPr lang="tr-TR" sz="4000" dirty="0"/>
              <a:t>ayette peygamberlerin aşağıdaki hangi özelliklerinden söz edilmektedir?</a:t>
            </a:r>
          </a:p>
        </p:txBody>
      </p:sp>
      <p:sp>
        <p:nvSpPr>
          <p:cNvPr id="4" name="Dikdörtgen 3"/>
          <p:cNvSpPr/>
          <p:nvPr/>
        </p:nvSpPr>
        <p:spPr>
          <a:xfrm>
            <a:off x="1065485" y="5152569"/>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000" dirty="0">
                <a:solidFill>
                  <a:srgbClr val="00B050"/>
                </a:solidFill>
              </a:rPr>
              <a:t>✔</a:t>
            </a:r>
          </a:p>
        </p:txBody>
      </p:sp>
      <p:sp>
        <p:nvSpPr>
          <p:cNvPr id="5" name="Dikdörtgen 4"/>
          <p:cNvSpPr/>
          <p:nvPr/>
        </p:nvSpPr>
        <p:spPr>
          <a:xfrm>
            <a:off x="1065485" y="5943605"/>
            <a:ext cx="632689"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6" name="Dikdörtgen 5"/>
          <p:cNvSpPr/>
          <p:nvPr/>
        </p:nvSpPr>
        <p:spPr>
          <a:xfrm>
            <a:off x="1065485" y="3713848"/>
            <a:ext cx="538343"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7" name="Dikdörtgen 6"/>
          <p:cNvSpPr/>
          <p:nvPr/>
        </p:nvSpPr>
        <p:spPr>
          <a:xfrm>
            <a:off x="1065485" y="4431391"/>
            <a:ext cx="538343"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8" name="Dikdörtgen 7"/>
          <p:cNvSpPr/>
          <p:nvPr/>
        </p:nvSpPr>
        <p:spPr>
          <a:xfrm>
            <a:off x="1966017" y="5958117"/>
            <a:ext cx="6081672" cy="55154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Tebliğ-Sıdk</a:t>
            </a:r>
          </a:p>
        </p:txBody>
      </p:sp>
      <p:sp>
        <p:nvSpPr>
          <p:cNvPr id="10" name="Dikdörtgen 9"/>
          <p:cNvSpPr/>
          <p:nvPr/>
        </p:nvSpPr>
        <p:spPr>
          <a:xfrm>
            <a:off x="1967865" y="3657600"/>
            <a:ext cx="6114258" cy="566057"/>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r>
              <a:rPr lang="tr-TR" sz="3600" dirty="0" smtClean="0"/>
              <a:t>İsmet-Tebliğ</a:t>
            </a:r>
          </a:p>
        </p:txBody>
      </p:sp>
      <p:sp>
        <p:nvSpPr>
          <p:cNvPr id="11" name="Oval 10"/>
          <p:cNvSpPr/>
          <p:nvPr/>
        </p:nvSpPr>
        <p:spPr>
          <a:xfrm>
            <a:off x="1531258" y="3657600"/>
            <a:ext cx="653142"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A</a:t>
            </a:r>
            <a:endParaRPr lang="tr-TR" sz="4400" dirty="0"/>
          </a:p>
        </p:txBody>
      </p:sp>
      <p:sp>
        <p:nvSpPr>
          <p:cNvPr id="12" name="Oval 11"/>
          <p:cNvSpPr/>
          <p:nvPr/>
        </p:nvSpPr>
        <p:spPr>
          <a:xfrm>
            <a:off x="1619502" y="5926380"/>
            <a:ext cx="616855" cy="5832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C</a:t>
            </a:r>
            <a:endParaRPr lang="tr-TR" sz="4400" dirty="0"/>
          </a:p>
        </p:txBody>
      </p:sp>
      <p:sp>
        <p:nvSpPr>
          <p:cNvPr id="13" name="Oval 12"/>
          <p:cNvSpPr/>
          <p:nvPr/>
        </p:nvSpPr>
        <p:spPr>
          <a:xfrm>
            <a:off x="1560286" y="4354283"/>
            <a:ext cx="595086"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B</a:t>
            </a:r>
            <a:endParaRPr lang="tr-TR" sz="4400" dirty="0"/>
          </a:p>
        </p:txBody>
      </p:sp>
      <p:sp>
        <p:nvSpPr>
          <p:cNvPr id="15" name="Oval 14"/>
          <p:cNvSpPr/>
          <p:nvPr/>
        </p:nvSpPr>
        <p:spPr>
          <a:xfrm>
            <a:off x="1611087" y="5140331"/>
            <a:ext cx="595086"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D</a:t>
            </a:r>
            <a:endParaRPr lang="tr-TR" sz="4400" dirty="0"/>
          </a:p>
        </p:txBody>
      </p:sp>
    </p:spTree>
    <p:extLst>
      <p:ext uri="{BB962C8B-B14F-4D97-AF65-F5344CB8AC3E}">
        <p14:creationId xmlns:p14="http://schemas.microsoft.com/office/powerpoint/2010/main" val="27212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Doğru (online-audio-converter.com).wav"/>
                                        </p:tgtEl>
                                      </p:cMediaNode>
                                    </p:audio>
                                  </p:subTnLst>
                                </p:cTn>
                              </p:par>
                            </p:childTnLst>
                          </p:cTn>
                        </p:par>
                      </p:childTnLst>
                    </p:cTn>
                  </p:par>
                </p:childTnLst>
              </p:cTn>
              <p:nextCondLst>
                <p:cond evt="onClick" delay="0">
                  <p:tgtEl>
                    <p:spTgt spid="15"/>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2"/>
                  </p:tgtEl>
                </p:cond>
              </p:nextCondLst>
            </p:seq>
            <p:seq concurrent="1" nextAc="seek">
              <p:cTn id="47" restart="whenNotActive" fill="hold" evtFilter="cancelBubble" nodeType="interactiveSeq">
                <p:stCondLst>
                  <p:cond evt="onClick" delay="0">
                    <p:tgtEl>
                      <p:spTgt spid="11"/>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1"/>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0" nodeType="clickEffect">
                                  <p:stCondLst>
                                    <p:cond delay="200"/>
                                  </p:stCondLst>
                                  <p:childTnLst>
                                    <p:set>
                                      <p:cBhvr>
                                        <p:cTn id="56"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3"/>
                  </p:tgtEl>
                </p:cond>
              </p:nextCondLst>
            </p:seq>
          </p:childTnLst>
        </p:cTn>
      </p:par>
    </p:tnLst>
    <p:bldLst>
      <p:bldP spid="16" grpId="0" animBg="1"/>
      <p:bldP spid="14" grpId="0" animBg="1"/>
      <p:bldP spid="4" grpId="0" animBg="1"/>
      <p:bldP spid="5" grpId="0" animBg="1"/>
      <p:bldP spid="6" grpId="0" animBg="1"/>
      <p:bldP spid="7" grpId="0" animBg="1"/>
      <p:bldP spid="8" grpId="0" animBg="1"/>
      <p:bldP spid="10" grpId="0" animBg="1"/>
      <p:bldP spid="11" grpId="0" animBg="1"/>
      <p:bldP spid="12" grpId="0" animBg="1"/>
      <p:bldP spid="13"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32228" y="1032330"/>
            <a:ext cx="11901717" cy="6632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3200" dirty="0" smtClean="0"/>
              <a:t>1. Peygamberler, mucizeleri Allah’ın izniyle gösterirler.</a:t>
            </a:r>
            <a:endParaRPr lang="tr-TR" sz="3200" dirty="0"/>
          </a:p>
        </p:txBody>
      </p:sp>
      <p:sp>
        <p:nvSpPr>
          <p:cNvPr id="10" name="İçerik Yer Tutucusu 2"/>
          <p:cNvSpPr txBox="1">
            <a:spLocks/>
          </p:cNvSpPr>
          <p:nvPr/>
        </p:nvSpPr>
        <p:spPr>
          <a:xfrm>
            <a:off x="1857828" y="143925"/>
            <a:ext cx="4078515" cy="537029"/>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tr-TR" dirty="0" smtClean="0"/>
              <a:t>2. DOĞRU YANLIŞ</a:t>
            </a:r>
            <a:endParaRPr lang="tr-TR" dirty="0"/>
          </a:p>
        </p:txBody>
      </p:sp>
      <p:graphicFrame>
        <p:nvGraphicFramePr>
          <p:cNvPr id="11" name="Tablo 10"/>
          <p:cNvGraphicFramePr>
            <a:graphicFrameLocks noGrp="1"/>
          </p:cNvGraphicFramePr>
          <p:nvPr>
            <p:extLst/>
          </p:nvPr>
        </p:nvGraphicFramePr>
        <p:xfrm>
          <a:off x="9670150" y="1032330"/>
          <a:ext cx="1090390" cy="663468"/>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6634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600" b="1" i="0" dirty="0" smtClean="0">
                        <a:solidFill>
                          <a:schemeClr val="accent6"/>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D</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12" name="Tablo 11"/>
          <p:cNvGraphicFramePr>
            <a:graphicFrameLocks noGrp="1"/>
          </p:cNvGraphicFramePr>
          <p:nvPr>
            <p:extLst/>
          </p:nvPr>
        </p:nvGraphicFramePr>
        <p:xfrm>
          <a:off x="11043555" y="1032330"/>
          <a:ext cx="1090712" cy="663285"/>
        </p:xfrm>
        <a:graphic>
          <a:graphicData uri="http://schemas.openxmlformats.org/drawingml/2006/table">
            <a:tbl>
              <a:tblPr firstRow="1" bandRow="1">
                <a:tableStyleId>{E8B1032C-EA38-4F05-BA0D-38AFFFC7BED3}</a:tableStyleId>
              </a:tblPr>
              <a:tblGrid>
                <a:gridCol w="545356">
                  <a:extLst>
                    <a:ext uri="{9D8B030D-6E8A-4147-A177-3AD203B41FA5}">
                      <a16:colId xmlns:a16="http://schemas.microsoft.com/office/drawing/2014/main" val="3679577254"/>
                    </a:ext>
                  </a:extLst>
                </a:gridCol>
                <a:gridCol w="545356">
                  <a:extLst>
                    <a:ext uri="{9D8B030D-6E8A-4147-A177-3AD203B41FA5}">
                      <a16:colId xmlns:a16="http://schemas.microsoft.com/office/drawing/2014/main" val="1375800293"/>
                    </a:ext>
                  </a:extLst>
                </a:gridCol>
              </a:tblGrid>
              <a:tr h="6632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00B050"/>
                        </a:solidFill>
                        <a:effectLst/>
                        <a:latin typeface="Segoe UI Light" panose="020B0502040204020203" pitchFamily="34" charset="0"/>
                      </a:endParaRPr>
                    </a:p>
                  </a:txBody>
                  <a:tcPr marL="91467" marR="91467" marT="45733" marB="45733"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Y</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marL="91467" marR="91467" marT="45733" marB="45733" anchor="ctr">
                    <a:solidFill>
                      <a:schemeClr val="bg1"/>
                    </a:solidFill>
                  </a:tcPr>
                </a:tc>
                <a:extLst>
                  <a:ext uri="{0D108BD9-81ED-4DB2-BD59-A6C34878D82A}">
                    <a16:rowId xmlns:a16="http://schemas.microsoft.com/office/drawing/2014/main" val="1970554408"/>
                  </a:ext>
                </a:extLst>
              </a:tr>
            </a:tbl>
          </a:graphicData>
        </a:graphic>
      </p:graphicFrame>
      <p:sp>
        <p:nvSpPr>
          <p:cNvPr id="15" name="Dikdörtgen 14"/>
          <p:cNvSpPr/>
          <p:nvPr/>
        </p:nvSpPr>
        <p:spPr>
          <a:xfrm>
            <a:off x="11036309" y="1046040"/>
            <a:ext cx="537950" cy="6437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b="1" dirty="0" smtClean="0">
                <a:solidFill>
                  <a:srgbClr val="FF0000"/>
                </a:solidFill>
              </a:rPr>
              <a:t>X</a:t>
            </a:r>
            <a:endParaRPr lang="tr-TR" sz="3600" b="1" dirty="0">
              <a:solidFill>
                <a:srgbClr val="FF0000"/>
              </a:solidFill>
              <a:latin typeface="Segoe UI Light" panose="020B0502040204020203" pitchFamily="34" charset="0"/>
            </a:endParaRPr>
          </a:p>
        </p:txBody>
      </p:sp>
      <p:sp>
        <p:nvSpPr>
          <p:cNvPr id="18" name="Dikdörtgen 17"/>
          <p:cNvSpPr/>
          <p:nvPr/>
        </p:nvSpPr>
        <p:spPr>
          <a:xfrm>
            <a:off x="231906" y="2091037"/>
            <a:ext cx="11901717" cy="6632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2700" dirty="0" smtClean="0"/>
              <a:t>2. </a:t>
            </a:r>
            <a:r>
              <a:rPr lang="tr-TR" sz="2700" dirty="0"/>
              <a:t>Peygamberler, herkese örnek olabilecek bir hayat yaşamışlardır.</a:t>
            </a:r>
          </a:p>
        </p:txBody>
      </p:sp>
      <p:graphicFrame>
        <p:nvGraphicFramePr>
          <p:cNvPr id="19" name="Tablo 18"/>
          <p:cNvGraphicFramePr>
            <a:graphicFrameLocks noGrp="1"/>
          </p:cNvGraphicFramePr>
          <p:nvPr>
            <p:extLst/>
          </p:nvPr>
        </p:nvGraphicFramePr>
        <p:xfrm>
          <a:off x="9662905" y="2086038"/>
          <a:ext cx="1090390" cy="663468"/>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6634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FF000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D</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20" name="Tablo 19"/>
          <p:cNvGraphicFramePr>
            <a:graphicFrameLocks noGrp="1"/>
          </p:cNvGraphicFramePr>
          <p:nvPr>
            <p:extLst/>
          </p:nvPr>
        </p:nvGraphicFramePr>
        <p:xfrm>
          <a:off x="11036310" y="2077211"/>
          <a:ext cx="1150598" cy="664483"/>
        </p:xfrm>
        <a:graphic>
          <a:graphicData uri="http://schemas.openxmlformats.org/drawingml/2006/table">
            <a:tbl>
              <a:tblPr firstRow="1" bandRow="1">
                <a:tableStyleId>{E8B1032C-EA38-4F05-BA0D-38AFFFC7BED3}</a:tableStyleId>
              </a:tblPr>
              <a:tblGrid>
                <a:gridCol w="575299">
                  <a:extLst>
                    <a:ext uri="{9D8B030D-6E8A-4147-A177-3AD203B41FA5}">
                      <a16:colId xmlns:a16="http://schemas.microsoft.com/office/drawing/2014/main" val="3679577254"/>
                    </a:ext>
                  </a:extLst>
                </a:gridCol>
                <a:gridCol w="575299">
                  <a:extLst>
                    <a:ext uri="{9D8B030D-6E8A-4147-A177-3AD203B41FA5}">
                      <a16:colId xmlns:a16="http://schemas.microsoft.com/office/drawing/2014/main" val="1375800293"/>
                    </a:ext>
                  </a:extLst>
                </a:gridCol>
              </a:tblGrid>
              <a:tr h="6644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400" b="0" i="0" dirty="0" smtClean="0">
                        <a:solidFill>
                          <a:srgbClr val="00B050"/>
                        </a:solidFill>
                        <a:effectLst/>
                        <a:latin typeface="Segoe UI Light" panose="020B0502040204020203" pitchFamily="34" charset="0"/>
                      </a:endParaRPr>
                    </a:p>
                  </a:txBody>
                  <a:tcPr marL="96489" marR="96489" marT="48244" marB="48244" anchor="ctr">
                    <a:solidFill>
                      <a:schemeClr val="bg1"/>
                    </a:solidFill>
                  </a:tcPr>
                </a:tc>
                <a:tc>
                  <a:txBody>
                    <a:bodyPr/>
                    <a:lstStyle/>
                    <a:p>
                      <a:pPr algn="ctr"/>
                      <a:r>
                        <a:rPr lang="tr-TR" sz="3400" b="0" dirty="0" smtClean="0">
                          <a:ln w="28575">
                            <a:solidFill>
                              <a:schemeClr val="tx1">
                                <a:lumMod val="95000"/>
                                <a:lumOff val="5000"/>
                              </a:schemeClr>
                            </a:solidFill>
                          </a:ln>
                          <a:latin typeface="Articulate Light" panose="02000503040000020004" pitchFamily="2" charset="0"/>
                        </a:rPr>
                        <a:t>Y</a:t>
                      </a:r>
                      <a:endParaRPr lang="tr-TR" sz="34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marL="96489" marR="96489" marT="48244" marB="48244" anchor="ctr">
                    <a:solidFill>
                      <a:schemeClr val="bg1"/>
                    </a:solidFill>
                  </a:tcPr>
                </a:tc>
                <a:extLst>
                  <a:ext uri="{0D108BD9-81ED-4DB2-BD59-A6C34878D82A}">
                    <a16:rowId xmlns:a16="http://schemas.microsoft.com/office/drawing/2014/main" val="1970554408"/>
                  </a:ext>
                </a:extLst>
              </a:tr>
            </a:tbl>
          </a:graphicData>
        </a:graphic>
      </p:graphicFrame>
      <p:sp>
        <p:nvSpPr>
          <p:cNvPr id="23" name="Dikdörtgen 22"/>
          <p:cNvSpPr/>
          <p:nvPr/>
        </p:nvSpPr>
        <p:spPr>
          <a:xfrm>
            <a:off x="225305" y="3070152"/>
            <a:ext cx="11901717" cy="6632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3200" dirty="0" smtClean="0"/>
              <a:t>3. Fetanet peygamberlerin akıllı ve zeki olmalardır.</a:t>
            </a:r>
            <a:endParaRPr lang="tr-TR" sz="3200" dirty="0"/>
          </a:p>
        </p:txBody>
      </p:sp>
      <p:graphicFrame>
        <p:nvGraphicFramePr>
          <p:cNvPr id="24" name="Tablo 23"/>
          <p:cNvGraphicFramePr>
            <a:graphicFrameLocks noGrp="1"/>
          </p:cNvGraphicFramePr>
          <p:nvPr>
            <p:extLst/>
          </p:nvPr>
        </p:nvGraphicFramePr>
        <p:xfrm>
          <a:off x="9727883" y="3079941"/>
          <a:ext cx="1090390" cy="663468"/>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6634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FF000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D</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25" name="Tablo 24"/>
          <p:cNvGraphicFramePr>
            <a:graphicFrameLocks noGrp="1"/>
          </p:cNvGraphicFramePr>
          <p:nvPr>
            <p:extLst/>
          </p:nvPr>
        </p:nvGraphicFramePr>
        <p:xfrm>
          <a:off x="11101288" y="3105699"/>
          <a:ext cx="1090712" cy="637527"/>
        </p:xfrm>
        <a:graphic>
          <a:graphicData uri="http://schemas.openxmlformats.org/drawingml/2006/table">
            <a:tbl>
              <a:tblPr firstRow="1" bandRow="1">
                <a:tableStyleId>{E8B1032C-EA38-4F05-BA0D-38AFFFC7BED3}</a:tableStyleId>
              </a:tblPr>
              <a:tblGrid>
                <a:gridCol w="545356">
                  <a:extLst>
                    <a:ext uri="{9D8B030D-6E8A-4147-A177-3AD203B41FA5}">
                      <a16:colId xmlns:a16="http://schemas.microsoft.com/office/drawing/2014/main" val="3679577254"/>
                    </a:ext>
                  </a:extLst>
                </a:gridCol>
                <a:gridCol w="545356">
                  <a:extLst>
                    <a:ext uri="{9D8B030D-6E8A-4147-A177-3AD203B41FA5}">
                      <a16:colId xmlns:a16="http://schemas.microsoft.com/office/drawing/2014/main" val="1375800293"/>
                    </a:ext>
                  </a:extLst>
                </a:gridCol>
              </a:tblGrid>
              <a:tr h="6375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00B050"/>
                        </a:solidFill>
                        <a:effectLst/>
                        <a:latin typeface="Segoe UI Light" panose="020B0502040204020203" pitchFamily="34" charset="0"/>
                      </a:endParaRPr>
                    </a:p>
                  </a:txBody>
                  <a:tcPr marL="91467" marR="91467" marT="45733" marB="45733"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Y</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marL="91467" marR="91467" marT="45733" marB="45733" anchor="ctr">
                    <a:solidFill>
                      <a:schemeClr val="bg1"/>
                    </a:solidFill>
                  </a:tcPr>
                </a:tc>
                <a:extLst>
                  <a:ext uri="{0D108BD9-81ED-4DB2-BD59-A6C34878D82A}">
                    <a16:rowId xmlns:a16="http://schemas.microsoft.com/office/drawing/2014/main" val="1970554408"/>
                  </a:ext>
                </a:extLst>
              </a:tr>
            </a:tbl>
          </a:graphicData>
        </a:graphic>
      </p:graphicFrame>
      <p:sp>
        <p:nvSpPr>
          <p:cNvPr id="28" name="Dikdörtgen 27"/>
          <p:cNvSpPr/>
          <p:nvPr/>
        </p:nvSpPr>
        <p:spPr>
          <a:xfrm>
            <a:off x="225304" y="4020795"/>
            <a:ext cx="11901717" cy="6632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3200" dirty="0" smtClean="0"/>
              <a:t>4. İsmet peygamberlerin doğru sözlü olmalarına denir.</a:t>
            </a:r>
            <a:endParaRPr lang="tr-TR" sz="3200" dirty="0"/>
          </a:p>
        </p:txBody>
      </p:sp>
      <p:graphicFrame>
        <p:nvGraphicFramePr>
          <p:cNvPr id="29" name="Tablo 28"/>
          <p:cNvGraphicFramePr>
            <a:graphicFrameLocks noGrp="1"/>
          </p:cNvGraphicFramePr>
          <p:nvPr>
            <p:extLst/>
          </p:nvPr>
        </p:nvGraphicFramePr>
        <p:xfrm>
          <a:off x="9727561" y="4036904"/>
          <a:ext cx="1090390" cy="663468"/>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6634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FF000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D</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30" name="Tablo 29"/>
          <p:cNvGraphicFramePr>
            <a:graphicFrameLocks noGrp="1"/>
          </p:cNvGraphicFramePr>
          <p:nvPr>
            <p:extLst/>
          </p:nvPr>
        </p:nvGraphicFramePr>
        <p:xfrm>
          <a:off x="11100966" y="4062662"/>
          <a:ext cx="1090712" cy="637527"/>
        </p:xfrm>
        <a:graphic>
          <a:graphicData uri="http://schemas.openxmlformats.org/drawingml/2006/table">
            <a:tbl>
              <a:tblPr firstRow="1" bandRow="1">
                <a:tableStyleId>{E8B1032C-EA38-4F05-BA0D-38AFFFC7BED3}</a:tableStyleId>
              </a:tblPr>
              <a:tblGrid>
                <a:gridCol w="545356">
                  <a:extLst>
                    <a:ext uri="{9D8B030D-6E8A-4147-A177-3AD203B41FA5}">
                      <a16:colId xmlns:a16="http://schemas.microsoft.com/office/drawing/2014/main" val="3679577254"/>
                    </a:ext>
                  </a:extLst>
                </a:gridCol>
                <a:gridCol w="545356">
                  <a:extLst>
                    <a:ext uri="{9D8B030D-6E8A-4147-A177-3AD203B41FA5}">
                      <a16:colId xmlns:a16="http://schemas.microsoft.com/office/drawing/2014/main" val="1375800293"/>
                    </a:ext>
                  </a:extLst>
                </a:gridCol>
              </a:tblGrid>
              <a:tr h="6375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00B050"/>
                        </a:solidFill>
                        <a:effectLst/>
                        <a:latin typeface="Segoe UI Light" panose="020B0502040204020203" pitchFamily="34" charset="0"/>
                      </a:endParaRPr>
                    </a:p>
                  </a:txBody>
                  <a:tcPr marL="91467" marR="91467" marT="45733" marB="45733"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Y</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marL="91467" marR="91467" marT="45733" marB="45733" anchor="ctr">
                    <a:solidFill>
                      <a:schemeClr val="bg1"/>
                    </a:solidFill>
                  </a:tcPr>
                </a:tc>
                <a:extLst>
                  <a:ext uri="{0D108BD9-81ED-4DB2-BD59-A6C34878D82A}">
                    <a16:rowId xmlns:a16="http://schemas.microsoft.com/office/drawing/2014/main" val="1970554408"/>
                  </a:ext>
                </a:extLst>
              </a:tr>
            </a:tbl>
          </a:graphicData>
        </a:graphic>
      </p:graphicFrame>
      <p:sp>
        <p:nvSpPr>
          <p:cNvPr id="31" name="Dikdörtgen 30"/>
          <p:cNvSpPr/>
          <p:nvPr/>
        </p:nvSpPr>
        <p:spPr>
          <a:xfrm>
            <a:off x="11100965" y="4062851"/>
            <a:ext cx="552624" cy="6177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dirty="0">
                <a:solidFill>
                  <a:srgbClr val="00B050"/>
                </a:solidFill>
              </a:rPr>
              <a:t>✔</a:t>
            </a:r>
            <a:endParaRPr lang="tr-TR" sz="3600" dirty="0">
              <a:solidFill>
                <a:srgbClr val="00B050"/>
              </a:solidFill>
              <a:latin typeface="Segoe UI Light" panose="020B0502040204020203" pitchFamily="34" charset="0"/>
            </a:endParaRPr>
          </a:p>
        </p:txBody>
      </p:sp>
      <p:sp>
        <p:nvSpPr>
          <p:cNvPr id="32" name="Dikdörtgen 31"/>
          <p:cNvSpPr/>
          <p:nvPr/>
        </p:nvSpPr>
        <p:spPr>
          <a:xfrm>
            <a:off x="11108302" y="3097782"/>
            <a:ext cx="537950" cy="6437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b="1" dirty="0" smtClean="0">
                <a:solidFill>
                  <a:srgbClr val="FF0000"/>
                </a:solidFill>
              </a:rPr>
              <a:t>X</a:t>
            </a:r>
            <a:endParaRPr lang="tr-TR" sz="3600" b="1" dirty="0">
              <a:solidFill>
                <a:srgbClr val="FF0000"/>
              </a:solidFill>
              <a:latin typeface="Segoe UI Light" panose="020B0502040204020203" pitchFamily="34" charset="0"/>
            </a:endParaRPr>
          </a:p>
        </p:txBody>
      </p:sp>
      <p:sp>
        <p:nvSpPr>
          <p:cNvPr id="33" name="Dikdörtgen 32"/>
          <p:cNvSpPr/>
          <p:nvPr/>
        </p:nvSpPr>
        <p:spPr>
          <a:xfrm>
            <a:off x="225303" y="4971438"/>
            <a:ext cx="11901717" cy="6632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2500" dirty="0" smtClean="0"/>
              <a:t>5. Peygamberlerin, </a:t>
            </a:r>
            <a:r>
              <a:rPr lang="tr-TR" sz="2500" dirty="0"/>
              <a:t>Allah’ın mesajlarını insanlara </a:t>
            </a:r>
            <a:r>
              <a:rPr lang="tr-TR" sz="2500" dirty="0" smtClean="0"/>
              <a:t>iletmelerine tebliğ denir. </a:t>
            </a:r>
            <a:endParaRPr lang="tr-TR" sz="2500" dirty="0"/>
          </a:p>
        </p:txBody>
      </p:sp>
      <p:graphicFrame>
        <p:nvGraphicFramePr>
          <p:cNvPr id="34" name="Tablo 33"/>
          <p:cNvGraphicFramePr>
            <a:graphicFrameLocks noGrp="1"/>
          </p:cNvGraphicFramePr>
          <p:nvPr>
            <p:extLst>
              <p:ext uri="{D42A27DB-BD31-4B8C-83A1-F6EECF244321}">
                <p14:modId xmlns:p14="http://schemas.microsoft.com/office/powerpoint/2010/main" val="2928735687"/>
              </p:ext>
            </p:extLst>
          </p:nvPr>
        </p:nvGraphicFramePr>
        <p:xfrm>
          <a:off x="9742545" y="4961971"/>
          <a:ext cx="1046148" cy="663468"/>
        </p:xfrm>
        <a:graphic>
          <a:graphicData uri="http://schemas.openxmlformats.org/drawingml/2006/table">
            <a:tbl>
              <a:tblPr firstRow="1" bandRow="1">
                <a:tableStyleId>{E8B1032C-EA38-4F05-BA0D-38AFFFC7BED3}</a:tableStyleId>
              </a:tblPr>
              <a:tblGrid>
                <a:gridCol w="523074">
                  <a:extLst>
                    <a:ext uri="{9D8B030D-6E8A-4147-A177-3AD203B41FA5}">
                      <a16:colId xmlns:a16="http://schemas.microsoft.com/office/drawing/2014/main" val="3679577254"/>
                    </a:ext>
                  </a:extLst>
                </a:gridCol>
                <a:gridCol w="523074">
                  <a:extLst>
                    <a:ext uri="{9D8B030D-6E8A-4147-A177-3AD203B41FA5}">
                      <a16:colId xmlns:a16="http://schemas.microsoft.com/office/drawing/2014/main" val="1375800293"/>
                    </a:ext>
                  </a:extLst>
                </a:gridCol>
              </a:tblGrid>
              <a:tr h="6634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FF000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D</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35" name="Tablo 34"/>
          <p:cNvGraphicFramePr>
            <a:graphicFrameLocks noGrp="1"/>
          </p:cNvGraphicFramePr>
          <p:nvPr>
            <p:extLst/>
          </p:nvPr>
        </p:nvGraphicFramePr>
        <p:xfrm>
          <a:off x="11071708" y="4987729"/>
          <a:ext cx="1090712" cy="637527"/>
        </p:xfrm>
        <a:graphic>
          <a:graphicData uri="http://schemas.openxmlformats.org/drawingml/2006/table">
            <a:tbl>
              <a:tblPr firstRow="1" bandRow="1">
                <a:tableStyleId>{E8B1032C-EA38-4F05-BA0D-38AFFFC7BED3}</a:tableStyleId>
              </a:tblPr>
              <a:tblGrid>
                <a:gridCol w="545356">
                  <a:extLst>
                    <a:ext uri="{9D8B030D-6E8A-4147-A177-3AD203B41FA5}">
                      <a16:colId xmlns:a16="http://schemas.microsoft.com/office/drawing/2014/main" val="3679577254"/>
                    </a:ext>
                  </a:extLst>
                </a:gridCol>
                <a:gridCol w="545356">
                  <a:extLst>
                    <a:ext uri="{9D8B030D-6E8A-4147-A177-3AD203B41FA5}">
                      <a16:colId xmlns:a16="http://schemas.microsoft.com/office/drawing/2014/main" val="1375800293"/>
                    </a:ext>
                  </a:extLst>
                </a:gridCol>
              </a:tblGrid>
              <a:tr h="6375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00B050"/>
                        </a:solidFill>
                        <a:effectLst/>
                        <a:latin typeface="Segoe UI Light" panose="020B0502040204020203" pitchFamily="34" charset="0"/>
                      </a:endParaRPr>
                    </a:p>
                  </a:txBody>
                  <a:tcPr marL="91467" marR="91467" marT="45733" marB="45733"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Y</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marL="91467" marR="91467" marT="45733" marB="45733" anchor="ctr">
                    <a:solidFill>
                      <a:schemeClr val="bg1"/>
                    </a:solidFill>
                  </a:tcPr>
                </a:tc>
                <a:extLst>
                  <a:ext uri="{0D108BD9-81ED-4DB2-BD59-A6C34878D82A}">
                    <a16:rowId xmlns:a16="http://schemas.microsoft.com/office/drawing/2014/main" val="1970554408"/>
                  </a:ext>
                </a:extLst>
              </a:tr>
            </a:tbl>
          </a:graphicData>
        </a:graphic>
      </p:graphicFrame>
      <p:sp>
        <p:nvSpPr>
          <p:cNvPr id="37" name="Dikdörtgen 36"/>
          <p:cNvSpPr/>
          <p:nvPr/>
        </p:nvSpPr>
        <p:spPr>
          <a:xfrm>
            <a:off x="9734806" y="4034486"/>
            <a:ext cx="537950" cy="6437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b="1" dirty="0" smtClean="0">
                <a:solidFill>
                  <a:srgbClr val="FF0000"/>
                </a:solidFill>
              </a:rPr>
              <a:t>X</a:t>
            </a:r>
            <a:endParaRPr lang="tr-TR" sz="3600" b="1" dirty="0">
              <a:solidFill>
                <a:srgbClr val="FF0000"/>
              </a:solidFill>
              <a:latin typeface="Segoe UI Light" panose="020B0502040204020203" pitchFamily="34" charset="0"/>
            </a:endParaRPr>
          </a:p>
        </p:txBody>
      </p:sp>
      <p:sp>
        <p:nvSpPr>
          <p:cNvPr id="38" name="Dikdörtgen 37"/>
          <p:cNvSpPr/>
          <p:nvPr/>
        </p:nvSpPr>
        <p:spPr>
          <a:xfrm>
            <a:off x="225303" y="5893037"/>
            <a:ext cx="11901717" cy="81560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3200" dirty="0" smtClean="0"/>
              <a:t>6. </a:t>
            </a:r>
            <a:r>
              <a:rPr lang="tr-TR" sz="2800" dirty="0"/>
              <a:t>Hz. Muhammed (s.a.v.), peygamber olmadan önce de </a:t>
            </a:r>
            <a:endParaRPr lang="tr-TR" sz="2800" dirty="0" smtClean="0"/>
          </a:p>
          <a:p>
            <a:r>
              <a:rPr lang="tr-TR" sz="2800" dirty="0" smtClean="0"/>
              <a:t>sonra </a:t>
            </a:r>
            <a:r>
              <a:rPr lang="tr-TR" sz="2800" dirty="0"/>
              <a:t>da </a:t>
            </a:r>
            <a:r>
              <a:rPr lang="tr-TR" sz="2800" dirty="0" smtClean="0"/>
              <a:t>insanlara </a:t>
            </a:r>
            <a:r>
              <a:rPr lang="tr-TR" sz="2800" dirty="0"/>
              <a:t>yalan </a:t>
            </a:r>
            <a:r>
              <a:rPr lang="tr-TR" sz="2800" u="sng" dirty="0"/>
              <a:t>söylememiştir. </a:t>
            </a:r>
          </a:p>
        </p:txBody>
      </p:sp>
      <p:graphicFrame>
        <p:nvGraphicFramePr>
          <p:cNvPr id="39" name="Tablo 38"/>
          <p:cNvGraphicFramePr>
            <a:graphicFrameLocks noGrp="1"/>
          </p:cNvGraphicFramePr>
          <p:nvPr>
            <p:extLst>
              <p:ext uri="{D42A27DB-BD31-4B8C-83A1-F6EECF244321}">
                <p14:modId xmlns:p14="http://schemas.microsoft.com/office/powerpoint/2010/main" val="3333502933"/>
              </p:ext>
            </p:extLst>
          </p:nvPr>
        </p:nvGraphicFramePr>
        <p:xfrm>
          <a:off x="9698303" y="5887037"/>
          <a:ext cx="1090390" cy="815939"/>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8159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FF000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D</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40" name="Tablo 39"/>
          <p:cNvGraphicFramePr>
            <a:graphicFrameLocks noGrp="1"/>
          </p:cNvGraphicFramePr>
          <p:nvPr>
            <p:extLst>
              <p:ext uri="{D42A27DB-BD31-4B8C-83A1-F6EECF244321}">
                <p14:modId xmlns:p14="http://schemas.microsoft.com/office/powerpoint/2010/main" val="2415524884"/>
              </p:ext>
            </p:extLst>
          </p:nvPr>
        </p:nvGraphicFramePr>
        <p:xfrm>
          <a:off x="11071708" y="5871622"/>
          <a:ext cx="1090712" cy="825076"/>
        </p:xfrm>
        <a:graphic>
          <a:graphicData uri="http://schemas.openxmlformats.org/drawingml/2006/table">
            <a:tbl>
              <a:tblPr firstRow="1" bandRow="1">
                <a:tableStyleId>{E8B1032C-EA38-4F05-BA0D-38AFFFC7BED3}</a:tableStyleId>
              </a:tblPr>
              <a:tblGrid>
                <a:gridCol w="545356">
                  <a:extLst>
                    <a:ext uri="{9D8B030D-6E8A-4147-A177-3AD203B41FA5}">
                      <a16:colId xmlns:a16="http://schemas.microsoft.com/office/drawing/2014/main" val="3679577254"/>
                    </a:ext>
                  </a:extLst>
                </a:gridCol>
                <a:gridCol w="545356">
                  <a:extLst>
                    <a:ext uri="{9D8B030D-6E8A-4147-A177-3AD203B41FA5}">
                      <a16:colId xmlns:a16="http://schemas.microsoft.com/office/drawing/2014/main" val="1375800293"/>
                    </a:ext>
                  </a:extLst>
                </a:gridCol>
              </a:tblGrid>
              <a:tr h="8250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00B050"/>
                        </a:solidFill>
                        <a:effectLst/>
                        <a:latin typeface="Segoe UI Light" panose="020B0502040204020203" pitchFamily="34" charset="0"/>
                      </a:endParaRPr>
                    </a:p>
                  </a:txBody>
                  <a:tcPr marL="91467" marR="91467" marT="45733" marB="45733"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Y</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marL="91467" marR="91467" marT="45733" marB="45733" anchor="ctr">
                    <a:solidFill>
                      <a:schemeClr val="bg1"/>
                    </a:solidFill>
                  </a:tcPr>
                </a:tc>
                <a:extLst>
                  <a:ext uri="{0D108BD9-81ED-4DB2-BD59-A6C34878D82A}">
                    <a16:rowId xmlns:a16="http://schemas.microsoft.com/office/drawing/2014/main" val="1970554408"/>
                  </a:ext>
                </a:extLst>
              </a:tr>
            </a:tbl>
          </a:graphicData>
        </a:graphic>
      </p:graphicFrame>
      <p:sp>
        <p:nvSpPr>
          <p:cNvPr id="42" name="Dikdörtgen 41"/>
          <p:cNvSpPr/>
          <p:nvPr/>
        </p:nvSpPr>
        <p:spPr>
          <a:xfrm>
            <a:off x="11069895" y="4981546"/>
            <a:ext cx="537950" cy="6025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b="1" dirty="0" smtClean="0">
                <a:solidFill>
                  <a:srgbClr val="FF0000"/>
                </a:solidFill>
              </a:rPr>
              <a:t>X</a:t>
            </a:r>
            <a:endParaRPr lang="tr-TR" sz="3600" b="1" dirty="0">
              <a:solidFill>
                <a:srgbClr val="FF0000"/>
              </a:solidFill>
              <a:latin typeface="Segoe UI Light" panose="020B0502040204020203" pitchFamily="34" charset="0"/>
            </a:endParaRPr>
          </a:p>
        </p:txBody>
      </p:sp>
      <p:sp>
        <p:nvSpPr>
          <p:cNvPr id="43" name="Dikdörtgen 42"/>
          <p:cNvSpPr/>
          <p:nvPr/>
        </p:nvSpPr>
        <p:spPr>
          <a:xfrm>
            <a:off x="9662905" y="1012571"/>
            <a:ext cx="552624" cy="6602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dirty="0">
                <a:solidFill>
                  <a:srgbClr val="00B050"/>
                </a:solidFill>
              </a:rPr>
              <a:t>✔</a:t>
            </a:r>
            <a:endParaRPr lang="tr-TR" sz="3600" dirty="0">
              <a:solidFill>
                <a:srgbClr val="00B050"/>
              </a:solidFill>
              <a:latin typeface="Segoe UI Light" panose="020B0502040204020203" pitchFamily="34" charset="0"/>
            </a:endParaRPr>
          </a:p>
        </p:txBody>
      </p:sp>
      <p:sp>
        <p:nvSpPr>
          <p:cNvPr id="44" name="Dikdörtgen 43"/>
          <p:cNvSpPr/>
          <p:nvPr/>
        </p:nvSpPr>
        <p:spPr>
          <a:xfrm>
            <a:off x="9655476" y="2090855"/>
            <a:ext cx="552624" cy="6388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dirty="0">
                <a:solidFill>
                  <a:srgbClr val="00B050"/>
                </a:solidFill>
              </a:rPr>
              <a:t>✔</a:t>
            </a:r>
            <a:endParaRPr lang="tr-TR" sz="3600" dirty="0">
              <a:solidFill>
                <a:srgbClr val="00B050"/>
              </a:solidFill>
              <a:latin typeface="Segoe UI Light" panose="020B0502040204020203" pitchFamily="34" charset="0"/>
            </a:endParaRPr>
          </a:p>
        </p:txBody>
      </p:sp>
      <p:sp>
        <p:nvSpPr>
          <p:cNvPr id="46" name="Dikdörtgen 45"/>
          <p:cNvSpPr/>
          <p:nvPr/>
        </p:nvSpPr>
        <p:spPr>
          <a:xfrm>
            <a:off x="11040357" y="2087556"/>
            <a:ext cx="567487" cy="6413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b="1" dirty="0" smtClean="0">
                <a:solidFill>
                  <a:srgbClr val="FF0000"/>
                </a:solidFill>
              </a:rPr>
              <a:t>X</a:t>
            </a:r>
            <a:endParaRPr lang="tr-TR" sz="3600" b="1" dirty="0">
              <a:solidFill>
                <a:srgbClr val="FF0000"/>
              </a:solidFill>
              <a:latin typeface="Segoe UI Light" panose="020B0502040204020203" pitchFamily="34" charset="0"/>
            </a:endParaRPr>
          </a:p>
        </p:txBody>
      </p:sp>
      <p:sp>
        <p:nvSpPr>
          <p:cNvPr id="21" name="Dikdörtgen 20"/>
          <p:cNvSpPr/>
          <p:nvPr/>
        </p:nvSpPr>
        <p:spPr>
          <a:xfrm>
            <a:off x="9727469" y="3092883"/>
            <a:ext cx="552624" cy="6177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dirty="0">
                <a:solidFill>
                  <a:srgbClr val="00B050"/>
                </a:solidFill>
              </a:rPr>
              <a:t>✔</a:t>
            </a:r>
            <a:endParaRPr lang="tr-TR" sz="3600" dirty="0">
              <a:solidFill>
                <a:srgbClr val="00B050"/>
              </a:solidFill>
              <a:latin typeface="Segoe UI Light" panose="020B0502040204020203" pitchFamily="34" charset="0"/>
            </a:endParaRPr>
          </a:p>
        </p:txBody>
      </p:sp>
      <p:sp>
        <p:nvSpPr>
          <p:cNvPr id="26" name="Dikdörtgen 25"/>
          <p:cNvSpPr/>
          <p:nvPr/>
        </p:nvSpPr>
        <p:spPr>
          <a:xfrm>
            <a:off x="9742546" y="4942394"/>
            <a:ext cx="552624" cy="6601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dirty="0">
                <a:solidFill>
                  <a:srgbClr val="00B050"/>
                </a:solidFill>
              </a:rPr>
              <a:t>✔</a:t>
            </a:r>
            <a:endParaRPr lang="tr-TR" sz="3600" dirty="0">
              <a:solidFill>
                <a:srgbClr val="00B050"/>
              </a:solidFill>
              <a:latin typeface="Segoe UI Light" panose="020B0502040204020203" pitchFamily="34" charset="0"/>
            </a:endParaRPr>
          </a:p>
        </p:txBody>
      </p:sp>
      <p:sp>
        <p:nvSpPr>
          <p:cNvPr id="36" name="Dikdörtgen 35"/>
          <p:cNvSpPr/>
          <p:nvPr/>
        </p:nvSpPr>
        <p:spPr>
          <a:xfrm>
            <a:off x="9690874" y="5887038"/>
            <a:ext cx="552624" cy="7792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dirty="0">
                <a:solidFill>
                  <a:srgbClr val="00B050"/>
                </a:solidFill>
              </a:rPr>
              <a:t>✔</a:t>
            </a:r>
            <a:endParaRPr lang="tr-TR" sz="3600" dirty="0">
              <a:solidFill>
                <a:srgbClr val="00B050"/>
              </a:solidFill>
              <a:latin typeface="Segoe UI Light" panose="020B0502040204020203" pitchFamily="34" charset="0"/>
            </a:endParaRPr>
          </a:p>
        </p:txBody>
      </p:sp>
      <p:sp>
        <p:nvSpPr>
          <p:cNvPr id="47" name="Dikdörtgen 46"/>
          <p:cNvSpPr/>
          <p:nvPr/>
        </p:nvSpPr>
        <p:spPr>
          <a:xfrm>
            <a:off x="11078380" y="5883569"/>
            <a:ext cx="537950" cy="7791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b="1" dirty="0" smtClean="0">
                <a:solidFill>
                  <a:srgbClr val="FF0000"/>
                </a:solidFill>
              </a:rPr>
              <a:t>X</a:t>
            </a:r>
            <a:endParaRPr lang="tr-TR" sz="3600" b="1" dirty="0">
              <a:solidFill>
                <a:srgbClr val="FF0000"/>
              </a:solidFill>
              <a:latin typeface="Segoe UI Light" panose="020B0502040204020203" pitchFamily="34" charset="0"/>
            </a:endParaRPr>
          </a:p>
        </p:txBody>
      </p:sp>
      <p:sp>
        <p:nvSpPr>
          <p:cNvPr id="2" name="Dikdörtgen 1"/>
          <p:cNvSpPr/>
          <p:nvPr/>
        </p:nvSpPr>
        <p:spPr>
          <a:xfrm>
            <a:off x="7373257" y="29047"/>
            <a:ext cx="4813651" cy="7257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4000" dirty="0" smtClean="0"/>
              <a:t>Doğru cevabı tıklayınız</a:t>
            </a:r>
            <a:endParaRPr lang="tr-TR" sz="4000" dirty="0"/>
          </a:p>
        </p:txBody>
      </p:sp>
    </p:spTree>
    <p:extLst>
      <p:ext uri="{BB962C8B-B14F-4D97-AF65-F5344CB8AC3E}">
        <p14:creationId xmlns:p14="http://schemas.microsoft.com/office/powerpoint/2010/main" val="15404120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remove"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1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2" name="Yanlış (online-audio-converter.com).wav"/>
                                        </p:tgtEl>
                                      </p:cMediaNode>
                                    </p:audio>
                                  </p:sub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subTnLst>
                                    <p:audio>
                                      <p:cMediaNode>
                                        <p:cTn display="0" masterRel="sameClick">
                                          <p:stCondLst>
                                            <p:cond evt="begin" delay="0">
                                              <p:tn val="11"/>
                                            </p:cond>
                                          </p:stCondLst>
                                          <p:endCondLst>
                                            <p:cond evt="onStopAudio" delay="0">
                                              <p:tgtEl>
                                                <p:sldTgt/>
                                              </p:tgtEl>
                                            </p:cond>
                                          </p:endCondLst>
                                        </p:cTn>
                                        <p:tgtEl>
                                          <p:sndTgt r:embed="rId3" name="Doğru (online-audio-converter.com).wav"/>
                                        </p:tgtEl>
                                      </p:cMediaNode>
                                    </p:audio>
                                  </p:sub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subTnLst>
                                    <p:audio>
                                      <p:cMediaNode>
                                        <p:cTn display="0" masterRel="sameClick">
                                          <p:stCondLst>
                                            <p:cond evt="begin" delay="0">
                                              <p:tn val="17"/>
                                            </p:cond>
                                          </p:stCondLst>
                                          <p:endCondLst>
                                            <p:cond evt="onStopAudio" delay="0">
                                              <p:tgtEl>
                                                <p:sldTgt/>
                                              </p:tgtEl>
                                            </p:cond>
                                          </p:endCondLst>
                                        </p:cTn>
                                        <p:tgtEl>
                                          <p:sndTgt r:embed="rId3" name="Doğru (online-audio-converter.com).wav"/>
                                        </p:tgtEl>
                                      </p:cMediaNode>
                                    </p:audio>
                                  </p:sub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remove"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subTnLst>
                                    <p:audio>
                                      <p:cMediaNode>
                                        <p:cTn display="0" masterRel="sameClick">
                                          <p:stCondLst>
                                            <p:cond evt="begin" delay="0">
                                              <p:tn val="23"/>
                                            </p:cond>
                                          </p:stCondLst>
                                          <p:endCondLst>
                                            <p:cond evt="onStopAudio" delay="0">
                                              <p:tgtEl>
                                                <p:sldTgt/>
                                              </p:tgtEl>
                                            </p:cond>
                                          </p:endCondLst>
                                        </p:cTn>
                                        <p:tgtEl>
                                          <p:sndTgt r:embed="rId2" name="Yanlış (online-audio-converter.com).wav"/>
                                        </p:tgtEl>
                                      </p:cMediaNode>
                                    </p:audio>
                                  </p:sub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4"/>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subTnLst>
                                    <p:audio>
                                      <p:cMediaNode>
                                        <p:cTn display="0" masterRel="sameClick">
                                          <p:stCondLst>
                                            <p:cond evt="begin" delay="0">
                                              <p:tn val="29"/>
                                            </p:cond>
                                          </p:stCondLst>
                                          <p:endCondLst>
                                            <p:cond evt="onStopAudio" delay="0">
                                              <p:tgtEl>
                                                <p:sldTgt/>
                                              </p:tgtEl>
                                            </p:cond>
                                          </p:endCondLst>
                                        </p:cTn>
                                        <p:tgtEl>
                                          <p:sndTgt r:embed="rId3" name="Doğru (online-audio-converter.com).wav"/>
                                        </p:tgtEl>
                                      </p:cMediaNode>
                                    </p:audio>
                                  </p:subTnLst>
                                </p:cTn>
                              </p:par>
                            </p:childTnLst>
                          </p:cTn>
                        </p:par>
                      </p:childTnLst>
                    </p:cTn>
                  </p:par>
                </p:childTnLst>
              </p:cTn>
              <p:nextCondLst>
                <p:cond evt="onClick" delay="0">
                  <p:tgtEl>
                    <p:spTgt spid="24"/>
                  </p:tgtEl>
                </p:cond>
              </p:nextCondLst>
            </p:seq>
            <p:seq concurrent="1" nextAc="seek">
              <p:cTn id="32" restart="whenNotActive" fill="hold" evtFilter="cancelBubble" nodeType="interactiveSeq">
                <p:stCondLst>
                  <p:cond evt="onClick" delay="0">
                    <p:tgtEl>
                      <p:spTgt spid="25"/>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remove"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subTnLst>
                                    <p:audio>
                                      <p:cMediaNode>
                                        <p:cTn display="0" masterRel="sameClick">
                                          <p:stCondLst>
                                            <p:cond evt="begin" delay="0">
                                              <p:tn val="35"/>
                                            </p:cond>
                                          </p:stCondLst>
                                          <p:endCondLst>
                                            <p:cond evt="onStopAudio" delay="0">
                                              <p:tgtEl>
                                                <p:sldTgt/>
                                              </p:tgtEl>
                                            </p:cond>
                                          </p:endCondLst>
                                        </p:cTn>
                                        <p:tgtEl>
                                          <p:sndTgt r:embed="rId2" name="Yanlış (online-audio-converter.com).wav"/>
                                        </p:tgtEl>
                                      </p:cMediaNode>
                                    </p:audio>
                                  </p:subTnLst>
                                </p:cTn>
                              </p:par>
                            </p:childTnLst>
                          </p:cTn>
                        </p:par>
                      </p:childTnLst>
                    </p:cTn>
                  </p:par>
                </p:childTnLst>
              </p:cTn>
              <p:nextCondLst>
                <p:cond evt="onClick" delay="0">
                  <p:tgtEl>
                    <p:spTgt spid="25"/>
                  </p:tgtEl>
                </p:cond>
              </p:nextCondLst>
            </p:seq>
            <p:seq concurrent="1" nextAc="seek">
              <p:cTn id="38" restart="whenNotActive" fill="hold" evtFilter="cancelBubble" nodeType="interactiveSeq">
                <p:stCondLst>
                  <p:cond evt="onClick" delay="0">
                    <p:tgtEl>
                      <p:spTgt spid="29"/>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remove"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subTnLst>
                                    <p:audio>
                                      <p:cMediaNode>
                                        <p:cTn display="0" masterRel="sameClick">
                                          <p:stCondLst>
                                            <p:cond evt="begin" delay="0">
                                              <p:tn val="41"/>
                                            </p:cond>
                                          </p:stCondLst>
                                          <p:endCondLst>
                                            <p:cond evt="onStopAudio" delay="0">
                                              <p:tgtEl>
                                                <p:sldTgt/>
                                              </p:tgtEl>
                                            </p:cond>
                                          </p:endCondLst>
                                        </p:cTn>
                                        <p:tgtEl>
                                          <p:sndTgt r:embed="rId2" name="Yanlış (online-audio-converter.com).wav"/>
                                        </p:tgtEl>
                                      </p:cMediaNode>
                                    </p:audio>
                                  </p:subTnLst>
                                </p:cTn>
                              </p:par>
                            </p:childTnLst>
                          </p:cTn>
                        </p:par>
                      </p:childTnLst>
                    </p:cTn>
                  </p:par>
                </p:childTnLst>
              </p:cTn>
              <p:nextCondLst>
                <p:cond evt="onClick" delay="0">
                  <p:tgtEl>
                    <p:spTgt spid="29"/>
                  </p:tgtEl>
                </p:cond>
              </p:nextCondLst>
            </p:seq>
            <p:seq concurrent="1" nextAc="seek">
              <p:cTn id="44" restart="whenNotActive" fill="hold" evtFilter="cancelBubble" nodeType="interactiveSeq">
                <p:stCondLst>
                  <p:cond evt="onClick" delay="0">
                    <p:tgtEl>
                      <p:spTgt spid="30"/>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subTnLst>
                                    <p:audio>
                                      <p:cMediaNode>
                                        <p:cTn display="0" masterRel="sameClick">
                                          <p:stCondLst>
                                            <p:cond evt="begin" delay="0">
                                              <p:tn val="47"/>
                                            </p:cond>
                                          </p:stCondLst>
                                          <p:endCondLst>
                                            <p:cond evt="onStopAudio" delay="0">
                                              <p:tgtEl>
                                                <p:sldTgt/>
                                              </p:tgtEl>
                                            </p:cond>
                                          </p:endCondLst>
                                        </p:cTn>
                                        <p:tgtEl>
                                          <p:sndTgt r:embed="rId3" name="Doğru (online-audio-converter.com).wav"/>
                                        </p:tgtEl>
                                      </p:cMediaNode>
                                    </p:audio>
                                  </p:subTnLst>
                                </p:cTn>
                              </p:par>
                            </p:childTnLst>
                          </p:cTn>
                        </p:par>
                      </p:childTnLst>
                    </p:cTn>
                  </p:par>
                </p:childTnLst>
              </p:cTn>
              <p:nextCondLst>
                <p:cond evt="onClick" delay="0">
                  <p:tgtEl>
                    <p:spTgt spid="30"/>
                  </p:tgtEl>
                </p:cond>
              </p:nextCondLst>
            </p:seq>
            <p:seq concurrent="1" nextAc="seek">
              <p:cTn id="50" restart="whenNotActive" fill="hold" evtFilter="cancelBubble" nodeType="interactiveSeq">
                <p:stCondLst>
                  <p:cond evt="onClick" delay="0">
                    <p:tgtEl>
                      <p:spTgt spid="34"/>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subTnLst>
                                    <p:audio>
                                      <p:cMediaNode>
                                        <p:cTn display="0" masterRel="sameClick">
                                          <p:stCondLst>
                                            <p:cond evt="begin" delay="0">
                                              <p:tn val="53"/>
                                            </p:cond>
                                          </p:stCondLst>
                                          <p:endCondLst>
                                            <p:cond evt="onStopAudio" delay="0">
                                              <p:tgtEl>
                                                <p:sldTgt/>
                                              </p:tgtEl>
                                            </p:cond>
                                          </p:endCondLst>
                                        </p:cTn>
                                        <p:tgtEl>
                                          <p:sndTgt r:embed="rId3" name="Doğru (online-audio-converter.com).wav"/>
                                        </p:tgtEl>
                                      </p:cMediaNode>
                                    </p:audio>
                                  </p:subTnLst>
                                </p:cTn>
                              </p:par>
                            </p:childTnLst>
                          </p:cTn>
                        </p:par>
                      </p:childTnLst>
                    </p:cTn>
                  </p:par>
                </p:childTnLst>
              </p:cTn>
              <p:nextCondLst>
                <p:cond evt="onClick" delay="0">
                  <p:tgtEl>
                    <p:spTgt spid="34"/>
                  </p:tgtEl>
                </p:cond>
              </p:nextCondLst>
            </p:seq>
            <p:seq concurrent="1" nextAc="seek">
              <p:cTn id="56" restart="whenNotActive" fill="hold" evtFilter="cancelBubble" nodeType="interactiveSeq">
                <p:stCondLst>
                  <p:cond evt="onClick" delay="0">
                    <p:tgtEl>
                      <p:spTgt spid="35"/>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remove" grpId="0" nodeType="click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subTnLst>
                                    <p:audio>
                                      <p:cMediaNode>
                                        <p:cTn display="0" masterRel="sameClick">
                                          <p:stCondLst>
                                            <p:cond evt="begin" delay="0">
                                              <p:tn val="59"/>
                                            </p:cond>
                                          </p:stCondLst>
                                          <p:endCondLst>
                                            <p:cond evt="onStopAudio" delay="0">
                                              <p:tgtEl>
                                                <p:sldTgt/>
                                              </p:tgtEl>
                                            </p:cond>
                                          </p:endCondLst>
                                        </p:cTn>
                                        <p:tgtEl>
                                          <p:sndTgt r:embed="rId2" name="Yanlış (online-audio-converter.com).wav"/>
                                        </p:tgtEl>
                                      </p:cMediaNode>
                                    </p:audio>
                                  </p:subTnLst>
                                </p:cTn>
                              </p:par>
                            </p:childTnLst>
                          </p:cTn>
                        </p:par>
                      </p:childTnLst>
                    </p:cTn>
                  </p:par>
                </p:childTnLst>
              </p:cTn>
              <p:nextCondLst>
                <p:cond evt="onClick" delay="0">
                  <p:tgtEl>
                    <p:spTgt spid="35"/>
                  </p:tgtEl>
                </p:cond>
              </p:nextCondLst>
            </p:seq>
            <p:seq concurrent="1" nextAc="seek">
              <p:cTn id="62" restart="whenNotActive" fill="hold" evtFilter="cancelBubble" nodeType="interactiveSeq">
                <p:stCondLst>
                  <p:cond evt="onClick" delay="0">
                    <p:tgtEl>
                      <p:spTgt spid="39"/>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subTnLst>
                                    <p:audio>
                                      <p:cMediaNode>
                                        <p:cTn display="0" masterRel="sameClick">
                                          <p:stCondLst>
                                            <p:cond evt="begin" delay="0">
                                              <p:tn val="65"/>
                                            </p:cond>
                                          </p:stCondLst>
                                          <p:endCondLst>
                                            <p:cond evt="onStopAudio" delay="0">
                                              <p:tgtEl>
                                                <p:sldTgt/>
                                              </p:tgtEl>
                                            </p:cond>
                                          </p:endCondLst>
                                        </p:cTn>
                                        <p:tgtEl>
                                          <p:sndTgt r:embed="rId3" name="Doğru (online-audio-converter.com).wav"/>
                                        </p:tgtEl>
                                      </p:cMediaNode>
                                    </p:audio>
                                  </p:subTnLst>
                                </p:cTn>
                              </p:par>
                            </p:childTnLst>
                          </p:cTn>
                        </p:par>
                      </p:childTnLst>
                    </p:cTn>
                  </p:par>
                </p:childTnLst>
              </p:cTn>
              <p:nextCondLst>
                <p:cond evt="onClick" delay="0">
                  <p:tgtEl>
                    <p:spTgt spid="39"/>
                  </p:tgtEl>
                </p:cond>
              </p:nextCondLst>
            </p:seq>
            <p:seq concurrent="1" nextAc="seek">
              <p:cTn id="68" restart="whenNotActive" fill="hold" evtFilter="cancelBubble" nodeType="interactiveSeq">
                <p:stCondLst>
                  <p:cond evt="onClick" delay="0">
                    <p:tgtEl>
                      <p:spTgt spid="40"/>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remove" grpId="0" nodeType="click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500"/>
                                        <p:tgtEl>
                                          <p:spTgt spid="47"/>
                                        </p:tgtEl>
                                      </p:cBhvr>
                                    </p:animEffect>
                                  </p:childTnLst>
                                  <p:subTnLst>
                                    <p:audio>
                                      <p:cMediaNode>
                                        <p:cTn display="0" masterRel="sameClick">
                                          <p:stCondLst>
                                            <p:cond evt="begin" delay="0">
                                              <p:tn val="71"/>
                                            </p:cond>
                                          </p:stCondLst>
                                          <p:endCondLst>
                                            <p:cond evt="onStopAudio" delay="0">
                                              <p:tgtEl>
                                                <p:sldTgt/>
                                              </p:tgtEl>
                                            </p:cond>
                                          </p:endCondLst>
                                        </p:cTn>
                                        <p:tgtEl>
                                          <p:sndTgt r:embed="rId2" name="Yanlış (online-audio-converter.com).wav"/>
                                        </p:tgtEl>
                                      </p:cMediaNode>
                                    </p:audio>
                                  </p:subTnLst>
                                </p:cTn>
                              </p:par>
                            </p:childTnLst>
                          </p:cTn>
                        </p:par>
                      </p:childTnLst>
                    </p:cTn>
                  </p:par>
                </p:childTnLst>
              </p:cTn>
              <p:nextCondLst>
                <p:cond evt="onClick" delay="0">
                  <p:tgtEl>
                    <p:spTgt spid="40"/>
                  </p:tgtEl>
                </p:cond>
              </p:nextCondLst>
            </p:seq>
          </p:childTnLst>
        </p:cTn>
      </p:par>
    </p:tnLst>
    <p:bldLst>
      <p:bldP spid="15" grpId="0" animBg="1"/>
      <p:bldP spid="31" grpId="0" animBg="1"/>
      <p:bldP spid="32" grpId="0" animBg="1"/>
      <p:bldP spid="37" grpId="0" animBg="1"/>
      <p:bldP spid="42" grpId="0" animBg="1"/>
      <p:bldP spid="43" grpId="0" animBg="1"/>
      <p:bldP spid="44" grpId="0" animBg="1"/>
      <p:bldP spid="46" grpId="0" animBg="1"/>
      <p:bldP spid="21" grpId="0" animBg="1"/>
      <p:bldP spid="26" grpId="0" animBg="1"/>
      <p:bldP spid="3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79871" y="943896"/>
            <a:ext cx="10382864" cy="752169"/>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tr-TR" dirty="0"/>
              <a:t>Peygamberlerin özellikler neler olabilir?</a:t>
            </a:r>
          </a:p>
        </p:txBody>
      </p:sp>
      <p:sp>
        <p:nvSpPr>
          <p:cNvPr id="3" name="İçerik Yer Tutucusu 2"/>
          <p:cNvSpPr>
            <a:spLocks noGrp="1"/>
          </p:cNvSpPr>
          <p:nvPr>
            <p:ph idx="1"/>
          </p:nvPr>
        </p:nvSpPr>
        <p:spPr>
          <a:xfrm>
            <a:off x="6253317" y="2168013"/>
            <a:ext cx="5309418" cy="4390341"/>
          </a:xfrm>
        </p:spPr>
        <p:style>
          <a:lnRef idx="2">
            <a:schemeClr val="accent2"/>
          </a:lnRef>
          <a:fillRef idx="1">
            <a:schemeClr val="lt1"/>
          </a:fillRef>
          <a:effectRef idx="0">
            <a:schemeClr val="accent2"/>
          </a:effectRef>
          <a:fontRef idx="minor">
            <a:schemeClr val="dk1"/>
          </a:fontRef>
        </p:style>
        <p:txBody>
          <a:bodyPr>
            <a:normAutofit/>
          </a:bodyPr>
          <a:lstStyle/>
          <a:p>
            <a:pPr>
              <a:lnSpc>
                <a:spcPct val="150000"/>
              </a:lnSpc>
              <a:buFont typeface="Wingdings" panose="05000000000000000000" pitchFamily="2" charset="2"/>
              <a:buChar char="ü"/>
            </a:pPr>
            <a:r>
              <a:rPr lang="tr-TR" dirty="0"/>
              <a:t>1 ………………………….</a:t>
            </a:r>
          </a:p>
          <a:p>
            <a:pPr>
              <a:lnSpc>
                <a:spcPct val="150000"/>
              </a:lnSpc>
              <a:buFont typeface="Wingdings" panose="05000000000000000000" pitchFamily="2" charset="2"/>
              <a:buChar char="ü"/>
            </a:pPr>
            <a:r>
              <a:rPr lang="tr-TR" dirty="0"/>
              <a:t>2 …………………………</a:t>
            </a:r>
          </a:p>
          <a:p>
            <a:pPr>
              <a:lnSpc>
                <a:spcPct val="150000"/>
              </a:lnSpc>
              <a:buFont typeface="Wingdings" panose="05000000000000000000" pitchFamily="2" charset="2"/>
              <a:buChar char="ü"/>
            </a:pPr>
            <a:r>
              <a:rPr lang="tr-TR" dirty="0"/>
              <a:t>3 …………………………</a:t>
            </a:r>
          </a:p>
          <a:p>
            <a:pPr>
              <a:lnSpc>
                <a:spcPct val="150000"/>
              </a:lnSpc>
              <a:buFont typeface="Wingdings" panose="05000000000000000000" pitchFamily="2" charset="2"/>
              <a:buChar char="ü"/>
            </a:pPr>
            <a:r>
              <a:rPr lang="tr-TR" dirty="0"/>
              <a:t>4 </a:t>
            </a:r>
            <a:r>
              <a:rPr lang="tr-TR" dirty="0" smtClean="0"/>
              <a:t>…………………………</a:t>
            </a:r>
          </a:p>
          <a:p>
            <a:pPr>
              <a:lnSpc>
                <a:spcPct val="150000"/>
              </a:lnSpc>
              <a:buFont typeface="Wingdings" panose="05000000000000000000" pitchFamily="2" charset="2"/>
              <a:buChar char="ü"/>
            </a:pPr>
            <a:r>
              <a:rPr lang="tr-TR" dirty="0" smtClean="0"/>
              <a:t>5 ………………………….</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59" y="1563836"/>
            <a:ext cx="5493683" cy="499451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p:spPr>
      </p:pic>
      <p:sp>
        <p:nvSpPr>
          <p:cNvPr id="4" name="Dikdörtgen 3"/>
          <p:cNvSpPr/>
          <p:nvPr/>
        </p:nvSpPr>
        <p:spPr>
          <a:xfrm>
            <a:off x="3043901" y="0"/>
            <a:ext cx="5097209" cy="82138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4000" dirty="0" smtClean="0"/>
              <a:t>LİSTELEYELİM</a:t>
            </a:r>
            <a:r>
              <a:rPr lang="tr-TR" dirty="0" smtClean="0"/>
              <a:t> </a:t>
            </a:r>
            <a:endParaRPr lang="tr-TR" dirty="0"/>
          </a:p>
        </p:txBody>
      </p:sp>
    </p:spTree>
    <p:extLst>
      <p:ext uri="{BB962C8B-B14F-4D97-AF65-F5344CB8AC3E}">
        <p14:creationId xmlns:p14="http://schemas.microsoft.com/office/powerpoint/2010/main" val="259895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additive="base">
                                        <p:cTn id="19"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3">
                                            <p:bg/>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1" presetID="10" presetClass="entr" presetSubtype="0" fill="hold" nodeType="withEffect">
                                  <p:stCondLst>
                                    <p:cond delay="0"/>
                                  </p:stCondLst>
                                  <p:childTnLst>
                                    <p:set>
                                      <p:cBhvr>
                                        <p:cTn id="42" dur="1" fill="hold">
                                          <p:stCondLst>
                                            <p:cond delay="0"/>
                                          </p:stCondLst>
                                        </p:cTn>
                                        <p:tgtEl>
                                          <p:spTgt spid="3074"/>
                                        </p:tgtEl>
                                        <p:attrNameLst>
                                          <p:attrName>style.visibility</p:attrName>
                                        </p:attrNameLst>
                                      </p:cBhvr>
                                      <p:to>
                                        <p:strVal val="visible"/>
                                      </p:to>
                                    </p:set>
                                    <p:animEffect transition="in" filter="fade">
                                      <p:cBhvr>
                                        <p:cTn id="4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477730" y="117986"/>
            <a:ext cx="8082116" cy="1135625"/>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tr-TR" sz="5400" dirty="0" smtClean="0"/>
              <a:t>PEYGAMBERLER</a:t>
            </a:r>
            <a:endParaRPr lang="tr-TR" sz="5400" dirty="0"/>
          </a:p>
        </p:txBody>
      </p:sp>
      <p:sp>
        <p:nvSpPr>
          <p:cNvPr id="3" name="İçerik Yer Tutucusu 2"/>
          <p:cNvSpPr>
            <a:spLocks noGrp="1"/>
          </p:cNvSpPr>
          <p:nvPr>
            <p:ph idx="1"/>
          </p:nvPr>
        </p:nvSpPr>
        <p:spPr>
          <a:xfrm>
            <a:off x="6518788" y="1470245"/>
            <a:ext cx="5427406" cy="5143204"/>
          </a:xfrm>
        </p:spPr>
        <p:style>
          <a:lnRef idx="2">
            <a:schemeClr val="accent2"/>
          </a:lnRef>
          <a:fillRef idx="1">
            <a:schemeClr val="lt1"/>
          </a:fillRef>
          <a:effectRef idx="0">
            <a:schemeClr val="accent2"/>
          </a:effectRef>
          <a:fontRef idx="minor">
            <a:schemeClr val="dk1"/>
          </a:fontRef>
        </p:style>
        <p:txBody>
          <a:bodyPr>
            <a:normAutofit/>
          </a:bodyPr>
          <a:lstStyle/>
          <a:p>
            <a:pPr>
              <a:lnSpc>
                <a:spcPct val="150000"/>
              </a:lnSpc>
              <a:buFont typeface="Wingdings" panose="05000000000000000000" pitchFamily="2" charset="2"/>
              <a:buChar char="v"/>
            </a:pPr>
            <a:r>
              <a:rPr lang="tr-TR" dirty="0"/>
              <a:t>1. Doğru ve dürüst kişiler</a:t>
            </a:r>
          </a:p>
          <a:p>
            <a:pPr>
              <a:lnSpc>
                <a:spcPct val="150000"/>
              </a:lnSpc>
              <a:buFont typeface="Wingdings" panose="05000000000000000000" pitchFamily="2" charset="2"/>
              <a:buChar char="v"/>
            </a:pPr>
            <a:r>
              <a:rPr lang="tr-TR" dirty="0"/>
              <a:t>2. Güvenilir ve emin kişiler</a:t>
            </a:r>
          </a:p>
          <a:p>
            <a:pPr>
              <a:lnSpc>
                <a:spcPct val="150000"/>
              </a:lnSpc>
              <a:buFont typeface="Wingdings" panose="05000000000000000000" pitchFamily="2" charset="2"/>
              <a:buChar char="v"/>
            </a:pPr>
            <a:r>
              <a:rPr lang="tr-TR" dirty="0"/>
              <a:t>3. Günah işlemekten kaçınlar</a:t>
            </a:r>
          </a:p>
          <a:p>
            <a:pPr>
              <a:lnSpc>
                <a:spcPct val="150000"/>
              </a:lnSpc>
              <a:buFont typeface="Wingdings" panose="05000000000000000000" pitchFamily="2" charset="2"/>
              <a:buChar char="v"/>
            </a:pPr>
            <a:r>
              <a:rPr lang="tr-TR" dirty="0"/>
              <a:t>4. Akıllı ve zekiler</a:t>
            </a:r>
          </a:p>
          <a:p>
            <a:pPr>
              <a:lnSpc>
                <a:spcPct val="150000"/>
              </a:lnSpc>
              <a:buFont typeface="Wingdings" panose="05000000000000000000" pitchFamily="2" charset="2"/>
              <a:buChar char="v"/>
            </a:pPr>
            <a:r>
              <a:rPr lang="tr-TR" dirty="0"/>
              <a:t>5. Allah'tan aldığı mesajları hiçbir şekilde değiştirmeden insanlığa ulaştırırlar</a:t>
            </a:r>
          </a:p>
          <a:p>
            <a:pPr>
              <a:lnSpc>
                <a:spcPct val="150000"/>
              </a:lnSpc>
            </a:pPr>
            <a:endParaRPr lang="tr-TR" dirty="0"/>
          </a:p>
        </p:txBody>
      </p:sp>
      <p:pic>
        <p:nvPicPr>
          <p:cNvPr id="6" name="Resim 5"/>
          <p:cNvPicPr>
            <a:picLocks noChangeAspect="1"/>
          </p:cNvPicPr>
          <p:nvPr/>
        </p:nvPicPr>
        <p:blipFill>
          <a:blip r:embed="rId2"/>
          <a:stretch>
            <a:fillRect/>
          </a:stretch>
        </p:blipFill>
        <p:spPr>
          <a:xfrm>
            <a:off x="0" y="1470245"/>
            <a:ext cx="6371964" cy="5143204"/>
          </a:xfrm>
          <a:prstGeom prst="rect">
            <a:avLst/>
          </a:prstGeom>
        </p:spPr>
      </p:pic>
    </p:spTree>
    <p:extLst>
      <p:ext uri="{BB962C8B-B14F-4D97-AF65-F5344CB8AC3E}">
        <p14:creationId xmlns:p14="http://schemas.microsoft.com/office/powerpoint/2010/main" val="37719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 calcmode="lin" valueType="num">
                                      <p:cBhvr additive="base">
                                        <p:cTn id="18"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additive="base">
                                        <p:cTn id="2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additive="base">
                                        <p:cTn id="3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additive="base">
                                        <p:cTn id="3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additive="base">
                                        <p:cTn id="4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additive="base">
                                        <p:cTn id="4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48980" y="132734"/>
            <a:ext cx="7285703" cy="4807976"/>
          </a:xfrm>
        </p:spPr>
        <p:style>
          <a:lnRef idx="1">
            <a:schemeClr val="accent2"/>
          </a:lnRef>
          <a:fillRef idx="2">
            <a:schemeClr val="accent2"/>
          </a:fillRef>
          <a:effectRef idx="1">
            <a:schemeClr val="accent2"/>
          </a:effectRef>
          <a:fontRef idx="minor">
            <a:schemeClr val="dk1"/>
          </a:fontRef>
        </p:style>
        <p:txBody>
          <a:bodyPr>
            <a:noAutofit/>
          </a:bodyPr>
          <a:lstStyle/>
          <a:p>
            <a:pPr marL="0" indent="0" algn="ctr">
              <a:lnSpc>
                <a:spcPct val="100000"/>
              </a:lnSpc>
              <a:buNone/>
            </a:pPr>
            <a:r>
              <a:rPr lang="tr-TR" dirty="0"/>
              <a:t> Hz. Muhammed’e peygamberlik verildiğinde Mekkeliler ona hakaret ettiler, büyücü dediler. İftira attılar fakat hiçbir zaman şahsını yalancılıkla suçlayamadılar. Hatta bir defasında Mekkelilerin önderlerinden Nadir adında biri, Peygamberimize </a:t>
            </a:r>
            <a:r>
              <a:rPr lang="sv-SE" dirty="0"/>
              <a:t>bu şekilde ifadeler kullananlara, “Siz</a:t>
            </a:r>
            <a:r>
              <a:rPr lang="tr-TR" dirty="0"/>
              <a:t> akılsız mısınız? Küçüklüğünde aranızda en sevilen, en güvenilen ve en dürüst olan o idi. Şimdi o daha olgun iken bunları nasıl söylersiniz?” sözleriyle onların bu haksızlıklarını yüzlerine </a:t>
            </a:r>
            <a:r>
              <a:rPr lang="tr-TR" dirty="0" smtClean="0"/>
              <a:t>vurmuştur.    </a:t>
            </a:r>
            <a:r>
              <a:rPr lang="tr-TR" sz="1800" dirty="0" err="1" smtClean="0"/>
              <a:t>Afzalur</a:t>
            </a:r>
            <a:r>
              <a:rPr lang="tr-TR" sz="1800" dirty="0" smtClean="0"/>
              <a:t> </a:t>
            </a:r>
            <a:r>
              <a:rPr lang="tr-TR" sz="1800" dirty="0"/>
              <a:t>Rahman, </a:t>
            </a:r>
            <a:r>
              <a:rPr lang="tr-TR" sz="1800" dirty="0" err="1"/>
              <a:t>Siret</a:t>
            </a:r>
            <a:r>
              <a:rPr lang="tr-TR" sz="1800" dirty="0"/>
              <a:t> Ansiklopedisi, C 1, s. 69</a:t>
            </a:r>
            <a:r>
              <a:rPr lang="tr-TR" dirty="0"/>
              <a:t>.</a:t>
            </a:r>
          </a:p>
        </p:txBody>
      </p:sp>
      <p:sp>
        <p:nvSpPr>
          <p:cNvPr id="4" name="Dikdörtgen 3"/>
          <p:cNvSpPr/>
          <p:nvPr/>
        </p:nvSpPr>
        <p:spPr>
          <a:xfrm>
            <a:off x="4350774" y="5830628"/>
            <a:ext cx="7841226" cy="93516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2800" dirty="0"/>
              <a:t>Yukarıdaki paragrafta peygamberin ne gibi özellikleri vardır?</a:t>
            </a:r>
          </a:p>
        </p:txBody>
      </p:sp>
      <p:sp>
        <p:nvSpPr>
          <p:cNvPr id="6" name="Yukarı Ok 5"/>
          <p:cNvSpPr/>
          <p:nvPr/>
        </p:nvSpPr>
        <p:spPr>
          <a:xfrm>
            <a:off x="8029071" y="5058697"/>
            <a:ext cx="484632" cy="653944"/>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p>
        </p:txBody>
      </p:sp>
      <p:pic>
        <p:nvPicPr>
          <p:cNvPr id="7" name="Resim 6"/>
          <p:cNvPicPr>
            <a:picLocks noChangeAspect="1"/>
          </p:cNvPicPr>
          <p:nvPr/>
        </p:nvPicPr>
        <p:blipFill>
          <a:blip r:embed="rId3"/>
          <a:stretch>
            <a:fillRect/>
          </a:stretch>
        </p:blipFill>
        <p:spPr>
          <a:xfrm>
            <a:off x="139187" y="486696"/>
            <a:ext cx="4448883" cy="4100052"/>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45060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ey Kaydırma 3"/>
          <p:cNvSpPr/>
          <p:nvPr/>
        </p:nvSpPr>
        <p:spPr>
          <a:xfrm>
            <a:off x="0" y="3530419"/>
            <a:ext cx="2285898" cy="2664296"/>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1600" b="1" dirty="0"/>
              <a:t>SIDK</a:t>
            </a:r>
          </a:p>
          <a:p>
            <a:pPr algn="ctr"/>
            <a:endParaRPr lang="tr-TR" sz="1600" dirty="0"/>
          </a:p>
          <a:p>
            <a:pPr algn="ctr"/>
            <a:r>
              <a:rPr lang="tr-TR" sz="1600" dirty="0" smtClean="0"/>
              <a:t>DOĞRULUK</a:t>
            </a:r>
          </a:p>
          <a:p>
            <a:pPr algn="ctr"/>
            <a:r>
              <a:rPr lang="tr-TR" sz="1600" dirty="0" smtClean="0"/>
              <a:t>Doğru sözlü olmak</a:t>
            </a:r>
            <a:endParaRPr lang="tr-TR" sz="1600" dirty="0"/>
          </a:p>
        </p:txBody>
      </p:sp>
      <p:sp>
        <p:nvSpPr>
          <p:cNvPr id="5" name="Dikey Kaydırma 4"/>
          <p:cNvSpPr/>
          <p:nvPr/>
        </p:nvSpPr>
        <p:spPr>
          <a:xfrm>
            <a:off x="2597910" y="3577045"/>
            <a:ext cx="1710080" cy="2703294"/>
          </a:xfrm>
          <a:prstGeom prst="vertic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a:t>EMANET</a:t>
            </a:r>
          </a:p>
          <a:p>
            <a:pPr algn="ctr"/>
            <a:endParaRPr lang="tr-TR" dirty="0"/>
          </a:p>
          <a:p>
            <a:pPr algn="ctr"/>
            <a:r>
              <a:rPr lang="tr-TR" dirty="0"/>
              <a:t>GÜVENİLİR OLMAK</a:t>
            </a:r>
          </a:p>
        </p:txBody>
      </p:sp>
      <p:sp>
        <p:nvSpPr>
          <p:cNvPr id="6" name="Dikey Kaydırma 5"/>
          <p:cNvSpPr/>
          <p:nvPr/>
        </p:nvSpPr>
        <p:spPr>
          <a:xfrm>
            <a:off x="4662045" y="3569417"/>
            <a:ext cx="1826235" cy="2664296"/>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a:t>FETANET</a:t>
            </a:r>
          </a:p>
          <a:p>
            <a:pPr algn="ctr"/>
            <a:endParaRPr lang="tr-TR" dirty="0"/>
          </a:p>
          <a:p>
            <a:pPr algn="ctr"/>
            <a:r>
              <a:rPr lang="tr-TR" dirty="0"/>
              <a:t>AKILLI VE ZEKİ</a:t>
            </a:r>
          </a:p>
          <a:p>
            <a:pPr algn="ctr"/>
            <a:r>
              <a:rPr lang="tr-TR" dirty="0"/>
              <a:t>OLMALARI </a:t>
            </a:r>
          </a:p>
        </p:txBody>
      </p:sp>
      <p:sp>
        <p:nvSpPr>
          <p:cNvPr id="7" name="Dikey Kaydırma 6"/>
          <p:cNvSpPr/>
          <p:nvPr/>
        </p:nvSpPr>
        <p:spPr>
          <a:xfrm>
            <a:off x="6488280" y="3477910"/>
            <a:ext cx="2415095" cy="2922890"/>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1600" b="1" dirty="0"/>
              <a:t>İSMET</a:t>
            </a:r>
          </a:p>
          <a:p>
            <a:pPr algn="ctr"/>
            <a:endParaRPr lang="tr-TR" sz="1600" dirty="0"/>
          </a:p>
          <a:p>
            <a:pPr algn="ctr"/>
            <a:r>
              <a:rPr lang="tr-TR" sz="1600" dirty="0"/>
              <a:t>GÜNAH İŞLEMEKTEN UZAK OLMALARI</a:t>
            </a:r>
          </a:p>
        </p:txBody>
      </p:sp>
      <p:sp>
        <p:nvSpPr>
          <p:cNvPr id="8" name="Dikey Kaydırma 7"/>
          <p:cNvSpPr/>
          <p:nvPr/>
        </p:nvSpPr>
        <p:spPr>
          <a:xfrm>
            <a:off x="8870567" y="3525669"/>
            <a:ext cx="3215670" cy="2669046"/>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b="1" dirty="0"/>
              <a:t>TEBLİĞ</a:t>
            </a:r>
          </a:p>
          <a:p>
            <a:pPr algn="ctr"/>
            <a:endParaRPr lang="tr-TR" dirty="0"/>
          </a:p>
          <a:p>
            <a:pPr algn="ctr"/>
            <a:r>
              <a:rPr lang="tr-TR" dirty="0"/>
              <a:t>ALLAH’TAN ALDIKLARI MESAJLARI İNSANLARA İLTEMELERİ </a:t>
            </a:r>
          </a:p>
        </p:txBody>
      </p:sp>
      <p:cxnSp>
        <p:nvCxnSpPr>
          <p:cNvPr id="10" name="Düz Ok Bağlayıcısı 9"/>
          <p:cNvCxnSpPr/>
          <p:nvPr/>
        </p:nvCxnSpPr>
        <p:spPr>
          <a:xfrm flipH="1">
            <a:off x="1634894" y="1124744"/>
            <a:ext cx="4187974" cy="220580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Düz Ok Bağlayıcısı 13"/>
          <p:cNvCxnSpPr/>
          <p:nvPr/>
        </p:nvCxnSpPr>
        <p:spPr>
          <a:xfrm flipH="1">
            <a:off x="3716594" y="1124744"/>
            <a:ext cx="2122680" cy="235316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Düz Ok Bağlayıcısı 16"/>
          <p:cNvCxnSpPr/>
          <p:nvPr/>
        </p:nvCxnSpPr>
        <p:spPr>
          <a:xfrm>
            <a:off x="5839272" y="1124744"/>
            <a:ext cx="0" cy="220580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2" name="Düz Ok Bağlayıcısı 21"/>
          <p:cNvCxnSpPr/>
          <p:nvPr/>
        </p:nvCxnSpPr>
        <p:spPr>
          <a:xfrm>
            <a:off x="5855677" y="1124744"/>
            <a:ext cx="1840150" cy="213536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5" name="Düz Ok Bağlayıcısı 24"/>
          <p:cNvCxnSpPr/>
          <p:nvPr/>
        </p:nvCxnSpPr>
        <p:spPr>
          <a:xfrm>
            <a:off x="5822868" y="1095248"/>
            <a:ext cx="4220784" cy="219653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 name="Başlık 1"/>
          <p:cNvSpPr>
            <a:spLocks noGrp="1"/>
          </p:cNvSpPr>
          <p:nvPr>
            <p:ph type="title"/>
          </p:nvPr>
        </p:nvSpPr>
        <p:spPr>
          <a:xfrm>
            <a:off x="1991544" y="44624"/>
            <a:ext cx="8699468" cy="1080120"/>
          </a:xfrm>
        </p:spPr>
        <p:style>
          <a:lnRef idx="0">
            <a:schemeClr val="accent1"/>
          </a:lnRef>
          <a:fillRef idx="3">
            <a:schemeClr val="accent1"/>
          </a:fillRef>
          <a:effectRef idx="3">
            <a:schemeClr val="accent1"/>
          </a:effectRef>
          <a:fontRef idx="minor">
            <a:schemeClr val="lt1"/>
          </a:fontRef>
        </p:style>
        <p:txBody>
          <a:bodyPr>
            <a:normAutofit/>
          </a:bodyPr>
          <a:lstStyle/>
          <a:p>
            <a:r>
              <a:rPr lang="tr-TR" dirty="0"/>
              <a:t>Peygamberlerin </a:t>
            </a:r>
            <a:r>
              <a:rPr lang="tr-TR" dirty="0" smtClean="0"/>
              <a:t>Sıfatları (Özellikleri)</a:t>
            </a:r>
            <a:endParaRPr lang="tr-TR" dirty="0"/>
          </a:p>
        </p:txBody>
      </p:sp>
    </p:spTree>
    <p:extLst>
      <p:ext uri="{BB962C8B-B14F-4D97-AF65-F5344CB8AC3E}">
        <p14:creationId xmlns:p14="http://schemas.microsoft.com/office/powerpoint/2010/main" val="222947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87688" y="17358"/>
            <a:ext cx="5695658" cy="725159"/>
          </a:xfrm>
        </p:spPr>
        <p:style>
          <a:lnRef idx="0">
            <a:schemeClr val="accent1"/>
          </a:lnRef>
          <a:fillRef idx="3">
            <a:schemeClr val="accent1"/>
          </a:fillRef>
          <a:effectRef idx="3">
            <a:schemeClr val="accent1"/>
          </a:effectRef>
          <a:fontRef idx="minor">
            <a:schemeClr val="lt1"/>
          </a:fontRef>
        </p:style>
        <p:txBody>
          <a:bodyPr/>
          <a:lstStyle/>
          <a:p>
            <a:pPr algn="ctr"/>
            <a:r>
              <a:rPr lang="tr-TR" dirty="0"/>
              <a:t>DÜZELTELİM</a:t>
            </a:r>
          </a:p>
        </p:txBody>
      </p:sp>
      <p:sp>
        <p:nvSpPr>
          <p:cNvPr id="4" name="Dikdörtgen 3"/>
          <p:cNvSpPr/>
          <p:nvPr/>
        </p:nvSpPr>
        <p:spPr>
          <a:xfrm>
            <a:off x="8940805" y="905479"/>
            <a:ext cx="2990639" cy="70384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4000" dirty="0">
                <a:solidFill>
                  <a:prstClr val="black"/>
                </a:solidFill>
              </a:rPr>
              <a:t> BĞİLTE </a:t>
            </a:r>
          </a:p>
        </p:txBody>
      </p:sp>
      <p:sp>
        <p:nvSpPr>
          <p:cNvPr id="7" name="Dikdörtgen 6"/>
          <p:cNvSpPr/>
          <p:nvPr/>
        </p:nvSpPr>
        <p:spPr>
          <a:xfrm>
            <a:off x="201408" y="1070382"/>
            <a:ext cx="3367702" cy="6480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4800" dirty="0">
                <a:solidFill>
                  <a:prstClr val="black"/>
                </a:solidFill>
              </a:rPr>
              <a:t>SKDI</a:t>
            </a:r>
          </a:p>
        </p:txBody>
      </p:sp>
      <p:sp>
        <p:nvSpPr>
          <p:cNvPr id="8" name="Dikdörtgen 7"/>
          <p:cNvSpPr/>
          <p:nvPr/>
        </p:nvSpPr>
        <p:spPr>
          <a:xfrm>
            <a:off x="4222882" y="1024296"/>
            <a:ext cx="3825270" cy="6619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3600" dirty="0">
                <a:solidFill>
                  <a:prstClr val="black"/>
                </a:solidFill>
              </a:rPr>
              <a:t>TNTEAFE</a:t>
            </a:r>
            <a:endParaRPr lang="tr-TR" sz="4800" dirty="0">
              <a:solidFill>
                <a:prstClr val="black"/>
              </a:solidFill>
            </a:endParaRPr>
          </a:p>
        </p:txBody>
      </p:sp>
      <p:sp>
        <p:nvSpPr>
          <p:cNvPr id="10" name="Dikdörtgen 9"/>
          <p:cNvSpPr/>
          <p:nvPr/>
        </p:nvSpPr>
        <p:spPr>
          <a:xfrm>
            <a:off x="201408" y="3970963"/>
            <a:ext cx="3367702" cy="86409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3200" dirty="0">
                <a:solidFill>
                  <a:prstClr val="black"/>
                </a:solidFill>
              </a:rPr>
              <a:t>PEERBAMGY</a:t>
            </a:r>
          </a:p>
        </p:txBody>
      </p:sp>
      <p:sp>
        <p:nvSpPr>
          <p:cNvPr id="11" name="Dikdörtgen 10"/>
          <p:cNvSpPr/>
          <p:nvPr/>
        </p:nvSpPr>
        <p:spPr>
          <a:xfrm>
            <a:off x="4356018" y="3970963"/>
            <a:ext cx="3491291" cy="86409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5400" dirty="0">
                <a:solidFill>
                  <a:prstClr val="black"/>
                </a:solidFill>
              </a:rPr>
              <a:t> İSTME</a:t>
            </a:r>
          </a:p>
        </p:txBody>
      </p:sp>
      <p:sp>
        <p:nvSpPr>
          <p:cNvPr id="12" name="Dikdörtgen 11"/>
          <p:cNvSpPr/>
          <p:nvPr/>
        </p:nvSpPr>
        <p:spPr>
          <a:xfrm>
            <a:off x="8940805" y="3929054"/>
            <a:ext cx="2990639" cy="8853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3200" dirty="0">
                <a:solidFill>
                  <a:prstClr val="black"/>
                </a:solidFill>
              </a:rPr>
              <a:t>EMETNA</a:t>
            </a:r>
          </a:p>
        </p:txBody>
      </p:sp>
      <p:sp>
        <p:nvSpPr>
          <p:cNvPr id="17" name="Dikdörtgen 16"/>
          <p:cNvSpPr/>
          <p:nvPr/>
        </p:nvSpPr>
        <p:spPr>
          <a:xfrm>
            <a:off x="499861" y="2667160"/>
            <a:ext cx="2787827" cy="82867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4800" dirty="0"/>
              <a:t>SIDK</a:t>
            </a:r>
          </a:p>
        </p:txBody>
      </p:sp>
      <p:sp>
        <p:nvSpPr>
          <p:cNvPr id="18" name="Dikdörtgen 17"/>
          <p:cNvSpPr/>
          <p:nvPr/>
        </p:nvSpPr>
        <p:spPr>
          <a:xfrm>
            <a:off x="4723561" y="2636912"/>
            <a:ext cx="2498576" cy="82752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4400" dirty="0"/>
              <a:t>FETANET</a:t>
            </a:r>
          </a:p>
        </p:txBody>
      </p:sp>
      <p:sp>
        <p:nvSpPr>
          <p:cNvPr id="20" name="Dikdörtgen 19"/>
          <p:cNvSpPr/>
          <p:nvPr/>
        </p:nvSpPr>
        <p:spPr>
          <a:xfrm>
            <a:off x="9290266" y="2574373"/>
            <a:ext cx="2338582"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4800" dirty="0"/>
              <a:t>TEBLİĞ</a:t>
            </a:r>
          </a:p>
        </p:txBody>
      </p:sp>
      <p:sp>
        <p:nvSpPr>
          <p:cNvPr id="21" name="Dikdörtgen 20"/>
          <p:cNvSpPr/>
          <p:nvPr/>
        </p:nvSpPr>
        <p:spPr>
          <a:xfrm>
            <a:off x="499861" y="5775575"/>
            <a:ext cx="2907016"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4000" dirty="0"/>
              <a:t>PEYGAMBER</a:t>
            </a:r>
          </a:p>
        </p:txBody>
      </p:sp>
      <p:sp>
        <p:nvSpPr>
          <p:cNvPr id="22" name="Dikdörtgen 21"/>
          <p:cNvSpPr/>
          <p:nvPr/>
        </p:nvSpPr>
        <p:spPr>
          <a:xfrm>
            <a:off x="4723561" y="5816339"/>
            <a:ext cx="2498576"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3600" dirty="0"/>
              <a:t>İSMET</a:t>
            </a:r>
          </a:p>
        </p:txBody>
      </p:sp>
      <p:sp>
        <p:nvSpPr>
          <p:cNvPr id="23" name="Dikdörtgen 22"/>
          <p:cNvSpPr/>
          <p:nvPr/>
        </p:nvSpPr>
        <p:spPr>
          <a:xfrm>
            <a:off x="9290267" y="5853828"/>
            <a:ext cx="2338581"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3200" dirty="0"/>
              <a:t>EMANET</a:t>
            </a:r>
          </a:p>
        </p:txBody>
      </p:sp>
      <p:sp>
        <p:nvSpPr>
          <p:cNvPr id="24" name="Aşağı Ok 23"/>
          <p:cNvSpPr/>
          <p:nvPr/>
        </p:nvSpPr>
        <p:spPr>
          <a:xfrm>
            <a:off x="1681951" y="1854293"/>
            <a:ext cx="298168" cy="72008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sp>
        <p:nvSpPr>
          <p:cNvPr id="30" name="Aşağı Ok 29"/>
          <p:cNvSpPr/>
          <p:nvPr/>
        </p:nvSpPr>
        <p:spPr>
          <a:xfrm>
            <a:off x="5997929" y="1797390"/>
            <a:ext cx="298168" cy="72008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sp>
        <p:nvSpPr>
          <p:cNvPr id="31" name="Aşağı Ok 30"/>
          <p:cNvSpPr/>
          <p:nvPr/>
        </p:nvSpPr>
        <p:spPr>
          <a:xfrm>
            <a:off x="10146995" y="1731808"/>
            <a:ext cx="298168" cy="72008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sp>
        <p:nvSpPr>
          <p:cNvPr id="32" name="Aşağı Ok 31"/>
          <p:cNvSpPr/>
          <p:nvPr/>
        </p:nvSpPr>
        <p:spPr>
          <a:xfrm>
            <a:off x="1630474" y="4945277"/>
            <a:ext cx="298168" cy="720080"/>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8110" y="4946900"/>
            <a:ext cx="407987"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5565" y="4987664"/>
            <a:ext cx="407987"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879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7">
                                            <p:txEl>
                                              <p:pRg st="0" end="0"/>
                                            </p:txEl>
                                          </p:spTgt>
                                        </p:tgtEl>
                                        <p:attrNameLst>
                                          <p:attrName>style.visibility</p:attrName>
                                        </p:attrNameLst>
                                      </p:cBhvr>
                                      <p:to>
                                        <p:strVal val="visible"/>
                                      </p:to>
                                    </p:set>
                                    <p:anim calcmode="lin" valueType="num">
                                      <p:cBhvr additive="base">
                                        <p:cTn id="5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ppt_x"/>
                                          </p:val>
                                        </p:tav>
                                        <p:tav tm="100000">
                                          <p:val>
                                            <p:strVal val="#ppt_x"/>
                                          </p:val>
                                        </p:tav>
                                      </p:tavLst>
                                    </p:anim>
                                    <p:anim calcmode="lin" valueType="num">
                                      <p:cBhvr additive="base">
                                        <p:cTn id="5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8">
                                            <p:txEl>
                                              <p:pRg st="0" end="0"/>
                                            </p:txEl>
                                          </p:spTgt>
                                        </p:tgtEl>
                                        <p:attrNameLst>
                                          <p:attrName>style.visibility</p:attrName>
                                        </p:attrNameLst>
                                      </p:cBhvr>
                                      <p:to>
                                        <p:strVal val="visible"/>
                                      </p:to>
                                    </p:set>
                                    <p:animEffect transition="in" filter="fade">
                                      <p:cBhvr>
                                        <p:cTn id="69" dur="500"/>
                                        <p:tgtEl>
                                          <p:spTgt spid="18">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additive="base">
                                        <p:cTn id="74" dur="500" fill="hold"/>
                                        <p:tgtEl>
                                          <p:spTgt spid="31"/>
                                        </p:tgtEl>
                                        <p:attrNameLst>
                                          <p:attrName>ppt_x</p:attrName>
                                        </p:attrNameLst>
                                      </p:cBhvr>
                                      <p:tavLst>
                                        <p:tav tm="0">
                                          <p:val>
                                            <p:strVal val="#ppt_x"/>
                                          </p:val>
                                        </p:tav>
                                        <p:tav tm="100000">
                                          <p:val>
                                            <p:strVal val="#ppt_x"/>
                                          </p:val>
                                        </p:tav>
                                      </p:tavLst>
                                    </p:anim>
                                    <p:anim calcmode="lin" valueType="num">
                                      <p:cBhvr additive="base">
                                        <p:cTn id="7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1000"/>
                                        <p:tgtEl>
                                          <p:spTgt spid="20"/>
                                        </p:tgtEl>
                                      </p:cBhvr>
                                    </p:animEffect>
                                    <p:anim calcmode="lin" valueType="num">
                                      <p:cBhvr>
                                        <p:cTn id="81" dur="1000" fill="hold"/>
                                        <p:tgtEl>
                                          <p:spTgt spid="20"/>
                                        </p:tgtEl>
                                        <p:attrNameLst>
                                          <p:attrName>ppt_x</p:attrName>
                                        </p:attrNameLst>
                                      </p:cBhvr>
                                      <p:tavLst>
                                        <p:tav tm="0">
                                          <p:val>
                                            <p:strVal val="#ppt_x"/>
                                          </p:val>
                                        </p:tav>
                                        <p:tav tm="100000">
                                          <p:val>
                                            <p:strVal val="#ppt_x"/>
                                          </p:val>
                                        </p:tav>
                                      </p:tavLst>
                                    </p:anim>
                                    <p:anim calcmode="lin" valueType="num">
                                      <p:cBhvr>
                                        <p:cTn id="8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20">
                                            <p:txEl>
                                              <p:pRg st="0" end="0"/>
                                            </p:txEl>
                                          </p:spTgt>
                                        </p:tgtEl>
                                        <p:attrNameLst>
                                          <p:attrName>style.visibility</p:attrName>
                                        </p:attrNameLst>
                                      </p:cBhvr>
                                      <p:to>
                                        <p:strVal val="visible"/>
                                      </p:to>
                                    </p:set>
                                    <p:animEffect transition="in" filter="fade">
                                      <p:cBhvr>
                                        <p:cTn id="87" dur="1000"/>
                                        <p:tgtEl>
                                          <p:spTgt spid="20">
                                            <p:txEl>
                                              <p:pRg st="0" end="0"/>
                                            </p:txEl>
                                          </p:spTgt>
                                        </p:tgtEl>
                                      </p:cBhvr>
                                    </p:animEffect>
                                    <p:anim calcmode="lin" valueType="num">
                                      <p:cBhvr>
                                        <p:cTn id="8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32"/>
                                        </p:tgtEl>
                                        <p:attrNameLst>
                                          <p:attrName>style.visibility</p:attrName>
                                        </p:attrNameLst>
                                      </p:cBhvr>
                                      <p:to>
                                        <p:strVal val="visible"/>
                                      </p:to>
                                    </p:set>
                                    <p:anim calcmode="lin" valueType="num">
                                      <p:cBhvr additive="base">
                                        <p:cTn id="94" dur="500" fill="hold"/>
                                        <p:tgtEl>
                                          <p:spTgt spid="32"/>
                                        </p:tgtEl>
                                        <p:attrNameLst>
                                          <p:attrName>ppt_x</p:attrName>
                                        </p:attrNameLst>
                                      </p:cBhvr>
                                      <p:tavLst>
                                        <p:tav tm="0">
                                          <p:val>
                                            <p:strVal val="#ppt_x"/>
                                          </p:val>
                                        </p:tav>
                                        <p:tav tm="100000">
                                          <p:val>
                                            <p:strVal val="#ppt_x"/>
                                          </p:val>
                                        </p:tav>
                                      </p:tavLst>
                                    </p:anim>
                                    <p:anim calcmode="lin" valueType="num">
                                      <p:cBhvr additive="base">
                                        <p:cTn id="9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additive="base">
                                        <p:cTn id="100" dur="500" fill="hold"/>
                                        <p:tgtEl>
                                          <p:spTgt spid="21"/>
                                        </p:tgtEl>
                                        <p:attrNameLst>
                                          <p:attrName>ppt_x</p:attrName>
                                        </p:attrNameLst>
                                      </p:cBhvr>
                                      <p:tavLst>
                                        <p:tav tm="0">
                                          <p:val>
                                            <p:strVal val="#ppt_x"/>
                                          </p:val>
                                        </p:tav>
                                        <p:tav tm="100000">
                                          <p:val>
                                            <p:strVal val="#ppt_x"/>
                                          </p:val>
                                        </p:tav>
                                      </p:tavLst>
                                    </p:anim>
                                    <p:anim calcmode="lin" valueType="num">
                                      <p:cBhvr additive="base">
                                        <p:cTn id="10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nodeType="clickEffect">
                                  <p:stCondLst>
                                    <p:cond delay="0"/>
                                  </p:stCondLst>
                                  <p:childTnLst>
                                    <p:set>
                                      <p:cBhvr>
                                        <p:cTn id="105" dur="1" fill="hold">
                                          <p:stCondLst>
                                            <p:cond delay="0"/>
                                          </p:stCondLst>
                                        </p:cTn>
                                        <p:tgtEl>
                                          <p:spTgt spid="21">
                                            <p:txEl>
                                              <p:pRg st="0" end="0"/>
                                            </p:txEl>
                                          </p:spTgt>
                                        </p:tgtEl>
                                        <p:attrNameLst>
                                          <p:attrName>style.visibility</p:attrName>
                                        </p:attrNameLst>
                                      </p:cBhvr>
                                      <p:to>
                                        <p:strVal val="visible"/>
                                      </p:to>
                                    </p:set>
                                    <p:anim calcmode="lin" valueType="num">
                                      <p:cBhvr additive="base">
                                        <p:cTn id="10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2051"/>
                                        </p:tgtEl>
                                        <p:attrNameLst>
                                          <p:attrName>style.visibility</p:attrName>
                                        </p:attrNameLst>
                                      </p:cBhvr>
                                      <p:to>
                                        <p:strVal val="visible"/>
                                      </p:to>
                                    </p:set>
                                    <p:anim calcmode="lin" valueType="num">
                                      <p:cBhvr additive="base">
                                        <p:cTn id="112" dur="500" fill="hold"/>
                                        <p:tgtEl>
                                          <p:spTgt spid="2051"/>
                                        </p:tgtEl>
                                        <p:attrNameLst>
                                          <p:attrName>ppt_x</p:attrName>
                                        </p:attrNameLst>
                                      </p:cBhvr>
                                      <p:tavLst>
                                        <p:tav tm="0">
                                          <p:val>
                                            <p:strVal val="#ppt_x"/>
                                          </p:val>
                                        </p:tav>
                                        <p:tav tm="100000">
                                          <p:val>
                                            <p:strVal val="#ppt_x"/>
                                          </p:val>
                                        </p:tav>
                                      </p:tavLst>
                                    </p:anim>
                                    <p:anim calcmode="lin" valueType="num">
                                      <p:cBhvr additive="base">
                                        <p:cTn id="113"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22"/>
                                        </p:tgtEl>
                                        <p:attrNameLst>
                                          <p:attrName>style.visibility</p:attrName>
                                        </p:attrNameLst>
                                      </p:cBhvr>
                                      <p:to>
                                        <p:strVal val="visible"/>
                                      </p:to>
                                    </p:set>
                                    <p:anim calcmode="lin" valueType="num">
                                      <p:cBhvr additive="base">
                                        <p:cTn id="118" dur="500" fill="hold"/>
                                        <p:tgtEl>
                                          <p:spTgt spid="22"/>
                                        </p:tgtEl>
                                        <p:attrNameLst>
                                          <p:attrName>ppt_x</p:attrName>
                                        </p:attrNameLst>
                                      </p:cBhvr>
                                      <p:tavLst>
                                        <p:tav tm="0">
                                          <p:val>
                                            <p:strVal val="#ppt_x"/>
                                          </p:val>
                                        </p:tav>
                                        <p:tav tm="100000">
                                          <p:val>
                                            <p:strVal val="#ppt_x"/>
                                          </p:val>
                                        </p:tav>
                                      </p:tavLst>
                                    </p:anim>
                                    <p:anim calcmode="lin" valueType="num">
                                      <p:cBhvr additive="base">
                                        <p:cTn id="11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nodeType="clickEffect">
                                  <p:stCondLst>
                                    <p:cond delay="0"/>
                                  </p:stCondLst>
                                  <p:childTnLst>
                                    <p:set>
                                      <p:cBhvr>
                                        <p:cTn id="123" dur="1" fill="hold">
                                          <p:stCondLst>
                                            <p:cond delay="0"/>
                                          </p:stCondLst>
                                        </p:cTn>
                                        <p:tgtEl>
                                          <p:spTgt spid="2052"/>
                                        </p:tgtEl>
                                        <p:attrNameLst>
                                          <p:attrName>style.visibility</p:attrName>
                                        </p:attrNameLst>
                                      </p:cBhvr>
                                      <p:to>
                                        <p:strVal val="visible"/>
                                      </p:to>
                                    </p:set>
                                    <p:anim calcmode="lin" valueType="num">
                                      <p:cBhvr additive="base">
                                        <p:cTn id="124" dur="500" fill="hold"/>
                                        <p:tgtEl>
                                          <p:spTgt spid="2052"/>
                                        </p:tgtEl>
                                        <p:attrNameLst>
                                          <p:attrName>ppt_x</p:attrName>
                                        </p:attrNameLst>
                                      </p:cBhvr>
                                      <p:tavLst>
                                        <p:tav tm="0">
                                          <p:val>
                                            <p:strVal val="#ppt_x"/>
                                          </p:val>
                                        </p:tav>
                                        <p:tav tm="100000">
                                          <p:val>
                                            <p:strVal val="#ppt_x"/>
                                          </p:val>
                                        </p:tav>
                                      </p:tavLst>
                                    </p:anim>
                                    <p:anim calcmode="lin" valueType="num">
                                      <p:cBhvr additive="base">
                                        <p:cTn id="125"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grpId="0" nodeType="clickEffect">
                                  <p:stCondLst>
                                    <p:cond delay="0"/>
                                  </p:stCondLst>
                                  <p:childTnLst>
                                    <p:set>
                                      <p:cBhvr>
                                        <p:cTn id="129" dur="1" fill="hold">
                                          <p:stCondLst>
                                            <p:cond delay="0"/>
                                          </p:stCondLst>
                                        </p:cTn>
                                        <p:tgtEl>
                                          <p:spTgt spid="23"/>
                                        </p:tgtEl>
                                        <p:attrNameLst>
                                          <p:attrName>style.visibility</p:attrName>
                                        </p:attrNameLst>
                                      </p:cBhvr>
                                      <p:to>
                                        <p:strVal val="visible"/>
                                      </p:to>
                                    </p:set>
                                    <p:anim calcmode="lin" valueType="num">
                                      <p:cBhvr additive="base">
                                        <p:cTn id="130" dur="500" fill="hold"/>
                                        <p:tgtEl>
                                          <p:spTgt spid="23"/>
                                        </p:tgtEl>
                                        <p:attrNameLst>
                                          <p:attrName>ppt_x</p:attrName>
                                        </p:attrNameLst>
                                      </p:cBhvr>
                                      <p:tavLst>
                                        <p:tav tm="0">
                                          <p:val>
                                            <p:strVal val="#ppt_x"/>
                                          </p:val>
                                        </p:tav>
                                        <p:tav tm="100000">
                                          <p:val>
                                            <p:strVal val="#ppt_x"/>
                                          </p:val>
                                        </p:tav>
                                      </p:tavLst>
                                    </p:anim>
                                    <p:anim calcmode="lin" valueType="num">
                                      <p:cBhvr additive="base">
                                        <p:cTn id="13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nodeType="clickEffect">
                                  <p:stCondLst>
                                    <p:cond delay="0"/>
                                  </p:stCondLst>
                                  <p:childTnLst>
                                    <p:set>
                                      <p:cBhvr>
                                        <p:cTn id="135" dur="1" fill="hold">
                                          <p:stCondLst>
                                            <p:cond delay="0"/>
                                          </p:stCondLst>
                                        </p:cTn>
                                        <p:tgtEl>
                                          <p:spTgt spid="23">
                                            <p:txEl>
                                              <p:pRg st="0" end="0"/>
                                            </p:txEl>
                                          </p:spTgt>
                                        </p:tgtEl>
                                        <p:attrNameLst>
                                          <p:attrName>style.visibility</p:attrName>
                                        </p:attrNameLst>
                                      </p:cBhvr>
                                      <p:to>
                                        <p:strVal val="visible"/>
                                      </p:to>
                                    </p:set>
                                    <p:animEffect transition="in" filter="fade">
                                      <p:cBhvr>
                                        <p:cTn id="136" dur="1000"/>
                                        <p:tgtEl>
                                          <p:spTgt spid="23">
                                            <p:txEl>
                                              <p:pRg st="0" end="0"/>
                                            </p:txEl>
                                          </p:spTgt>
                                        </p:tgtEl>
                                      </p:cBhvr>
                                    </p:animEffect>
                                    <p:anim calcmode="lin" valueType="num">
                                      <p:cBhvr>
                                        <p:cTn id="137"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8"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P spid="11" grpId="0" animBg="1"/>
      <p:bldP spid="12" grpId="0" animBg="1"/>
      <p:bldP spid="17" grpId="0" animBg="1"/>
      <p:bldP spid="18" grpId="0" animBg="1"/>
      <p:bldP spid="20" grpId="0" animBg="1"/>
      <p:bldP spid="21" grpId="0" animBg="1"/>
      <p:bldP spid="22" grpId="0" animBg="1"/>
      <p:bldP spid="23" grpId="0" animBg="1"/>
      <p:bldP spid="24" grpId="0" animBg="1"/>
      <p:bldP spid="30" grpId="0" animBg="1"/>
      <p:bldP spid="31"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66663" y="103239"/>
            <a:ext cx="9935634" cy="939904"/>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tr-TR" sz="4800" dirty="0" smtClean="0"/>
              <a:t>Eşleştirelim :Harflerle sayıları eşleştirin</a:t>
            </a:r>
            <a:endParaRPr lang="tr-TR" sz="4800" dirty="0"/>
          </a:p>
        </p:txBody>
      </p:sp>
      <p:sp>
        <p:nvSpPr>
          <p:cNvPr id="5" name="Dikdörtgen 4"/>
          <p:cNvSpPr/>
          <p:nvPr/>
        </p:nvSpPr>
        <p:spPr>
          <a:xfrm>
            <a:off x="9767049" y="5568857"/>
            <a:ext cx="2062826"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3600" dirty="0"/>
              <a:t>SIDK</a:t>
            </a:r>
          </a:p>
        </p:txBody>
      </p:sp>
      <p:sp>
        <p:nvSpPr>
          <p:cNvPr id="6" name="Dikdörtgen 5"/>
          <p:cNvSpPr/>
          <p:nvPr/>
        </p:nvSpPr>
        <p:spPr>
          <a:xfrm>
            <a:off x="3595176" y="5592704"/>
            <a:ext cx="1872208"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3600" dirty="0"/>
              <a:t>EMANET</a:t>
            </a:r>
          </a:p>
        </p:txBody>
      </p:sp>
      <p:sp>
        <p:nvSpPr>
          <p:cNvPr id="7" name="Dikdörtgen 6"/>
          <p:cNvSpPr/>
          <p:nvPr/>
        </p:nvSpPr>
        <p:spPr>
          <a:xfrm>
            <a:off x="604555" y="5592704"/>
            <a:ext cx="1822795"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3600" dirty="0"/>
              <a:t>İSMET</a:t>
            </a:r>
          </a:p>
        </p:txBody>
      </p:sp>
      <p:sp>
        <p:nvSpPr>
          <p:cNvPr id="16" name="Dikdörtgen 15"/>
          <p:cNvSpPr/>
          <p:nvPr/>
        </p:nvSpPr>
        <p:spPr>
          <a:xfrm>
            <a:off x="6635211" y="5512929"/>
            <a:ext cx="2052228"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3600" dirty="0"/>
              <a:t>FETANET</a:t>
            </a:r>
          </a:p>
        </p:txBody>
      </p:sp>
      <p:sp>
        <p:nvSpPr>
          <p:cNvPr id="3" name="Dikey Kaydırma 2"/>
          <p:cNvSpPr/>
          <p:nvPr/>
        </p:nvSpPr>
        <p:spPr>
          <a:xfrm>
            <a:off x="0" y="1435062"/>
            <a:ext cx="3065023" cy="1777913"/>
          </a:xfrm>
          <a:prstGeom prst="vertic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400" dirty="0"/>
              <a:t>Peygamberlerin doğru sözlü olmaları </a:t>
            </a:r>
          </a:p>
        </p:txBody>
      </p:sp>
      <p:sp>
        <p:nvSpPr>
          <p:cNvPr id="17" name="Dikey Kaydırma 16"/>
          <p:cNvSpPr/>
          <p:nvPr/>
        </p:nvSpPr>
        <p:spPr>
          <a:xfrm>
            <a:off x="3583857" y="1305345"/>
            <a:ext cx="2713703" cy="2027789"/>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a:t>Peygamberlerin güvenilir ve emin olmaları </a:t>
            </a:r>
          </a:p>
        </p:txBody>
      </p:sp>
      <p:sp>
        <p:nvSpPr>
          <p:cNvPr id="18" name="Dikey Kaydırma 17"/>
          <p:cNvSpPr/>
          <p:nvPr/>
        </p:nvSpPr>
        <p:spPr>
          <a:xfrm>
            <a:off x="6521669" y="1305345"/>
            <a:ext cx="2588013" cy="2027789"/>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400" dirty="0"/>
              <a:t>Peygamberlerin günahtan uzak durmaları</a:t>
            </a:r>
          </a:p>
        </p:txBody>
      </p:sp>
      <p:sp>
        <p:nvSpPr>
          <p:cNvPr id="19" name="Dikey Kaydırma 18"/>
          <p:cNvSpPr/>
          <p:nvPr/>
        </p:nvSpPr>
        <p:spPr>
          <a:xfrm>
            <a:off x="9497960" y="1369711"/>
            <a:ext cx="2694039" cy="1843264"/>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2400" dirty="0"/>
              <a:t>Peygamberlerin akılı ve zeki  olmaları </a:t>
            </a:r>
          </a:p>
        </p:txBody>
      </p:sp>
      <p:sp>
        <p:nvSpPr>
          <p:cNvPr id="21" name="Oval 20"/>
          <p:cNvSpPr/>
          <p:nvPr/>
        </p:nvSpPr>
        <p:spPr>
          <a:xfrm>
            <a:off x="265342" y="2821056"/>
            <a:ext cx="678426" cy="78383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400" dirty="0" smtClean="0"/>
              <a:t>A</a:t>
            </a:r>
            <a:endParaRPr lang="tr-TR" sz="4400" dirty="0"/>
          </a:p>
        </p:txBody>
      </p:sp>
      <p:sp>
        <p:nvSpPr>
          <p:cNvPr id="26" name="Oval 25"/>
          <p:cNvSpPr/>
          <p:nvPr/>
        </p:nvSpPr>
        <p:spPr>
          <a:xfrm>
            <a:off x="3453301" y="2752554"/>
            <a:ext cx="678426" cy="78383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400" dirty="0" smtClean="0"/>
              <a:t>B</a:t>
            </a:r>
            <a:endParaRPr lang="tr-TR" sz="4400" dirty="0"/>
          </a:p>
        </p:txBody>
      </p:sp>
      <p:sp>
        <p:nvSpPr>
          <p:cNvPr id="27" name="Oval 26"/>
          <p:cNvSpPr/>
          <p:nvPr/>
        </p:nvSpPr>
        <p:spPr>
          <a:xfrm>
            <a:off x="6295998" y="2749333"/>
            <a:ext cx="678426" cy="78383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400" dirty="0" smtClean="0"/>
              <a:t>C</a:t>
            </a:r>
            <a:endParaRPr lang="tr-TR" sz="4400" dirty="0"/>
          </a:p>
        </p:txBody>
      </p:sp>
      <p:sp>
        <p:nvSpPr>
          <p:cNvPr id="28" name="Oval 27"/>
          <p:cNvSpPr/>
          <p:nvPr/>
        </p:nvSpPr>
        <p:spPr>
          <a:xfrm>
            <a:off x="9333791" y="2690338"/>
            <a:ext cx="678426" cy="78383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400" dirty="0" smtClean="0"/>
              <a:t>D</a:t>
            </a:r>
            <a:endParaRPr lang="tr-TR" sz="4400" dirty="0"/>
          </a:p>
        </p:txBody>
      </p:sp>
      <p:sp>
        <p:nvSpPr>
          <p:cNvPr id="29" name="Oval 28"/>
          <p:cNvSpPr/>
          <p:nvPr/>
        </p:nvSpPr>
        <p:spPr>
          <a:xfrm>
            <a:off x="1066662" y="4949733"/>
            <a:ext cx="678426" cy="783838"/>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tr-TR" sz="4400" dirty="0" smtClean="0"/>
              <a:t>1</a:t>
            </a:r>
            <a:endParaRPr lang="tr-TR" sz="4400" dirty="0"/>
          </a:p>
        </p:txBody>
      </p:sp>
      <p:sp>
        <p:nvSpPr>
          <p:cNvPr id="30" name="Oval 29"/>
          <p:cNvSpPr/>
          <p:nvPr/>
        </p:nvSpPr>
        <p:spPr>
          <a:xfrm>
            <a:off x="4254621" y="4881231"/>
            <a:ext cx="678426" cy="783838"/>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tr-TR" sz="4400" dirty="0" smtClean="0"/>
              <a:t>2</a:t>
            </a:r>
            <a:endParaRPr lang="tr-TR" sz="4400" dirty="0"/>
          </a:p>
        </p:txBody>
      </p:sp>
      <p:sp>
        <p:nvSpPr>
          <p:cNvPr id="31" name="Oval 30"/>
          <p:cNvSpPr/>
          <p:nvPr/>
        </p:nvSpPr>
        <p:spPr>
          <a:xfrm>
            <a:off x="7097318" y="4878010"/>
            <a:ext cx="678426" cy="783838"/>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tr-TR" sz="4400" dirty="0" smtClean="0"/>
              <a:t>3</a:t>
            </a:r>
            <a:endParaRPr lang="tr-TR" sz="4400" dirty="0"/>
          </a:p>
        </p:txBody>
      </p:sp>
      <p:sp>
        <p:nvSpPr>
          <p:cNvPr id="32" name="Oval 31"/>
          <p:cNvSpPr/>
          <p:nvPr/>
        </p:nvSpPr>
        <p:spPr>
          <a:xfrm>
            <a:off x="10135111" y="4819015"/>
            <a:ext cx="678426" cy="783838"/>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tr-TR" sz="4400" dirty="0" smtClean="0"/>
              <a:t>4</a:t>
            </a:r>
            <a:endParaRPr lang="tr-TR" sz="4400" dirty="0"/>
          </a:p>
        </p:txBody>
      </p:sp>
    </p:spTree>
    <p:extLst>
      <p:ext uri="{BB962C8B-B14F-4D97-AF65-F5344CB8AC3E}">
        <p14:creationId xmlns:p14="http://schemas.microsoft.com/office/powerpoint/2010/main" val="37625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1000"/>
                                        <p:tgtEl>
                                          <p:spTgt spid="28"/>
                                        </p:tgtEl>
                                      </p:cBhvr>
                                    </p:animEffect>
                                    <p:anim calcmode="lin" valueType="num">
                                      <p:cBhvr>
                                        <p:cTn id="47" dur="1000" fill="hold"/>
                                        <p:tgtEl>
                                          <p:spTgt spid="28"/>
                                        </p:tgtEl>
                                        <p:attrNameLst>
                                          <p:attrName>ppt_x</p:attrName>
                                        </p:attrNameLst>
                                      </p:cBhvr>
                                      <p:tavLst>
                                        <p:tav tm="0">
                                          <p:val>
                                            <p:strVal val="#ppt_x"/>
                                          </p:val>
                                        </p:tav>
                                        <p:tav tm="100000">
                                          <p:val>
                                            <p:strVal val="#ppt_x"/>
                                          </p:val>
                                        </p:tav>
                                      </p:tavLst>
                                    </p:anim>
                                    <p:anim calcmode="lin" valueType="num">
                                      <p:cBhvr>
                                        <p:cTn id="4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1000"/>
                                        <p:tgtEl>
                                          <p:spTgt spid="29"/>
                                        </p:tgtEl>
                                      </p:cBhvr>
                                    </p:animEffect>
                                    <p:anim calcmode="lin" valueType="num">
                                      <p:cBhvr>
                                        <p:cTn id="54" dur="1000" fill="hold"/>
                                        <p:tgtEl>
                                          <p:spTgt spid="29"/>
                                        </p:tgtEl>
                                        <p:attrNameLst>
                                          <p:attrName>ppt_x</p:attrName>
                                        </p:attrNameLst>
                                      </p:cBhvr>
                                      <p:tavLst>
                                        <p:tav tm="0">
                                          <p:val>
                                            <p:strVal val="#ppt_x"/>
                                          </p:val>
                                        </p:tav>
                                        <p:tav tm="100000">
                                          <p:val>
                                            <p:strVal val="#ppt_x"/>
                                          </p:val>
                                        </p:tav>
                                      </p:tavLst>
                                    </p:anim>
                                    <p:anim calcmode="lin" valueType="num">
                                      <p:cBhvr>
                                        <p:cTn id="55" dur="1000" fill="hold"/>
                                        <p:tgtEl>
                                          <p:spTgt spid="29"/>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1000" fill="hold"/>
                                        <p:tgtEl>
                                          <p:spTgt spid="3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animBg="1"/>
      <p:bldP spid="19" grpId="0" animBg="1"/>
      <p:bldP spid="21" grpId="0" animBg="1"/>
      <p:bldP spid="26" grpId="0" animBg="1"/>
      <p:bldP spid="27" grpId="0" animBg="1"/>
      <p:bldP spid="28" grpId="0" animBg="1"/>
      <p:bldP spid="29" grpId="0" animBg="1"/>
      <p:bldP spid="30" grpId="0" animBg="1"/>
      <p:bldP spid="31" grpId="0" animBg="1"/>
      <p:bldP spid="3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4"/>
  <p:tag name="TAG_BACKING_FORM_KEY" val="5964130-c:\users\samsung\desktop\6. sınıf 1. ünite deneme.pptx"/>
  <p:tag name="ARTICULATE_PROJECT_OPEN" val="1"/>
  <p:tag name="ARTICULATE_PRESENTER_VERSION" val="8"/>
  <p:tag name="MMPROD_UIPERSISTENCEDATA" val="MMPROD_UIPERSISTENCEDATA"/>
  <p:tag name="MMPROD_NEXTUNIQUEID" val="10009"/>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UIDATA" val="&lt;database version=&quot;11.0&quot;&gt;&lt;object type=&quot;1&quot; unique_id=&quot;10001&quot;&gt;&lt;property id=&quot;20141&quot; value=&quot;6. sınıf 1. ünite deneme&quot;/&gt;&lt;property id=&quot;20148&quot; value=&quot;5&quot;/&gt;&lt;property id=&quot;20184&quot; value=&quot;7&quot;/&gt;&lt;property id=&quot;20224&quot; value=&quot;C:\Users\Samsung\Desktop\Yeni klasör&quot;/&gt;&lt;property id=&quot;20250&quot; value=&quot;0&quot;/&gt;&lt;property id=&quot;20251&quot; value=&quot;0&quot;/&gt;&lt;property id=&quot;20259&quot; value=&quot;0&quot;/&gt;&lt;property id=&quot;20263&quot; value=&quot;2&quot;/&gt;&lt;property id=&quot;20264&quot; value=&quot;1&quot;/&gt;&lt;object type=&quot;2&quot; unique_id=&quot;10002&quot;&gt;&lt;object type=&quot;3&quot; unique_id=&quot;10003&quot;&gt;&lt;property id=&quot;20148&quot; value=&quot;5&quot;/&gt;&lt;property id=&quot;20300&quot; value=&quot;Slide 1 - &amp;quot;Peygamber ve İlahi Kitap İnancı&amp;quot;&quot;/&gt;&lt;property id=&quot;20307&quot; value=&quot;256&quot;/&gt;&lt;property id=&quot;20309&quot; value=&quot;-1&quot;/&gt;&lt;/object&gt;&lt;object type=&quot;3&quot; unique_id=&quot;10006&quot;&gt;&lt;property id=&quot;20148&quot; value=&quot;5&quot;/&gt;&lt;property id=&quot;20300&quot; value=&quot;Slide 2 - &amp;quot;2. PEYGAMBERLERİN ÖZELLİKLERİ VE GÖREVLERİ&amp;quot;&quot;/&gt;&lt;property id=&quot;20307&quot; value=&quot;258&quot;/&gt;&lt;property id=&quot;20309&quot; value=&quot;-1&quot;/&gt;&lt;/object&gt;&lt;object type=&quot;3&quot; unique_id=&quot;10015&quot;&gt;&lt;property id=&quot;20148&quot; value=&quot;5&quot;/&gt;&lt;property id=&quot;20300&quot; value=&quot;Slide 14 - &amp;quot;Peygamberlerin doğru olması niçin önemlidir?&amp;quot;&quot;/&gt;&lt;property id=&quot;20307&quot; value=&quot;267&quot;/&gt;&lt;property id=&quot;20309&quot; value=&quot;-1&quot;/&gt;&lt;/object&gt;&lt;object type=&quot;3&quot; unique_id=&quot;10016&quot;&gt;&lt;property id=&quot;20148&quot; value=&quot;5&quot;/&gt;&lt;property id=&quot;20300&quot; value=&quot;Slide 15 - &amp;quot;Yüce Allah peygamber göndermiştir.&amp;quot;&quot;/&gt;&lt;property id=&quot;20307&quot; value=&quot;268&quot;/&gt;&lt;property id=&quot;20309&quot; value=&quot;-1&quot;/&gt;&lt;/object&gt;&lt;object type=&quot;3&quot; unique_id=&quot;10018&quot;&gt;&lt;property id=&quot;20148&quot; value=&quot;5&quot;/&gt;&lt;property id=&quot;20300&quot; value=&quot;Slide 25 - &amp;quot;Ayette peygamberlerin hangi niteliği özerinde durulmuştur?&amp;quot;&quot;/&gt;&lt;property id=&quot;20307&quot; value=&quot;270&quot;/&gt;&lt;property id=&quot;20309&quot; value=&quot;-1&quot;/&gt;&lt;/object&gt;&lt;object type=&quot;3&quot; unique_id=&quot;10021&quot;&gt;&lt;property id=&quot;20148&quot; value=&quot;5&quot;/&gt;&lt;property id=&quot;20300&quot; value=&quot;Slide 30&quot;/&gt;&lt;property id=&quot;20307&quot; value=&quot;273&quot;/&gt;&lt;property id=&quot;20309&quot; value=&quot;-1&quot;/&gt;&lt;/object&gt;&lt;object type=&quot;3&quot; unique_id=&quot;14435&quot;&gt;&lt;property id=&quot;20148&quot; value=&quot;5&quot;/&gt;&lt;property id=&quot;20300&quot; value=&quot;Slide 3 - &amp;quot; 2. Peygamberlerin Özellikleri ve Görevleri &amp;quot;&quot;/&gt;&lt;property id=&quot;20307&quot; value=&quot;294&quot;/&gt;&lt;/object&gt;&lt;object type=&quot;3&quot; unique_id=&quot;14436&quot;&gt;&lt;property id=&quot;20148&quot; value=&quot;5&quot;/&gt;&lt;property id=&quot;20300&quot; value=&quot;Slide 4 - &amp;quot;Peygamberlerin özellikler neler olabilir?&amp;quot;&quot;/&gt;&lt;property id=&quot;20307&quot; value=&quot;308&quot;/&gt;&lt;/object&gt;&lt;object type=&quot;3&quot; unique_id=&quot;14437&quot;&gt;&lt;property id=&quot;20148&quot; value=&quot;5&quot;/&gt;&lt;property id=&quot;20300&quot; value=&quot;Slide 5 - &amp;quot;PEYGAMBERLER&amp;quot;&quot;/&gt;&lt;property id=&quot;20307&quot; value=&quot;298&quot;/&gt;&lt;/object&gt;&lt;object type=&quot;3&quot; unique_id=&quot;14438&quot;&gt;&lt;property id=&quot;20148&quot; value=&quot;5&quot;/&gt;&lt;property id=&quot;20300&quot; value=&quot;Slide 6&quot;/&gt;&lt;property id=&quot;20307&quot; value=&quot;295&quot;/&gt;&lt;/object&gt;&lt;object type=&quot;3&quot; unique_id=&quot;14439&quot;&gt;&lt;property id=&quot;20148&quot; value=&quot;5&quot;/&gt;&lt;property id=&quot;20300&quot; value=&quot;Slide 7 - &amp;quot;Peygamberlerin Sıfatları (Özellikleri)&amp;quot;&quot;/&gt;&lt;property id=&quot;20307&quot; value=&quot;299&quot;/&gt;&lt;/object&gt;&lt;object type=&quot;3&quot; unique_id=&quot;14440&quot;&gt;&lt;property id=&quot;20148&quot; value=&quot;5&quot;/&gt;&lt;property id=&quot;20300&quot; value=&quot;Slide 8 - &amp;quot;DÜZELTELİM&amp;quot;&quot;/&gt;&lt;property id=&quot;20307&quot; value=&quot;300&quot;/&gt;&lt;/object&gt;&lt;object type=&quot;3&quot; unique_id=&quot;14441&quot;&gt;&lt;property id=&quot;20148&quot; value=&quot;5&quot;/&gt;&lt;property id=&quot;20300&quot; value=&quot;Slide 9 - &amp;quot;Eşleştirelim :Harflerle sayıları eşleştirin&amp;quot;&quot;/&gt;&lt;property id=&quot;20307&quot; value=&quot;301&quot;/&gt;&lt;/object&gt;&lt;object type=&quot;3&quot; unique_id=&quot;14442&quot;&gt;&lt;property id=&quot;20148&quot; value=&quot;5&quot;/&gt;&lt;property id=&quot;20300&quot; value=&quot;Slide 10 - &amp;quot;EŞLEŞTİRELİM &amp;quot;&quot;/&gt;&lt;property id=&quot;20307&quot; value=&quot;324&quot;/&gt;&lt;/object&gt;&lt;object type=&quot;3&quot; unique_id=&quot;14443&quot;&gt;&lt;property id=&quot;20148&quot; value=&quot;5&quot;/&gt;&lt;property id=&quot;20300&quot; value=&quot;Slide 12 - &amp;quot;1.Doğru Olmak (Sıdk) &amp;quot;&quot;/&gt;&lt;property id=&quot;20307&quot; value=&quot;309&quot;/&gt;&lt;/object&gt;&lt;object type=&quot;3&quot; unique_id=&quot;14444&quot;&gt;&lt;property id=&quot;20148&quot; value=&quot;5&quot;/&gt;&lt;property id=&quot;20300&quot; value=&quot;Slide 13 - &amp;quot;1.Doğru Olmak  (Sıdk) &amp;quot;&quot;/&gt;&lt;property id=&quot;20307&quot; value=&quot;310&quot;/&gt;&lt;/object&gt;&lt;object type=&quot;3&quot; unique_id=&quot;14445&quot;&gt;&lt;property id=&quot;20148&quot; value=&quot;5&quot;/&gt;&lt;property id=&quot;20300&quot; value=&quot;Slide 16 - &amp;quot;  Peygamberlerin doğru olması niçin önemlidir?  &amp;quot;&quot;/&gt;&lt;property id=&quot;20307&quot; value=&quot;304&quot;/&gt;&lt;/object&gt;&lt;object type=&quot;3&quot; unique_id=&quot;14446&quot;&gt;&lt;property id=&quot;20148&quot; value=&quot;5&quot;/&gt;&lt;property id=&quot;20300&quot; value=&quot;Slide 17 - &amp;quot;Daha önce duydunuz mu?&amp;quot;&quot;/&gt;&lt;property id=&quot;20307&quot; value=&quot;305&quot;/&gt;&lt;/object&gt;&lt;object type=&quot;3&quot; unique_id=&quot;14447&quot;&gt;&lt;property id=&quot;20148&quot; value=&quot;5&quot;/&gt;&lt;property id=&quot;20300&quot; value=&quot;Slide 18&quot;/&gt;&lt;property id=&quot;20307&quot; value=&quot;311&quot;/&gt;&lt;/object&gt;&lt;object type=&quot;3&quot; unique_id=&quot;14448&quot;&gt;&lt;property id=&quot;20148&quot; value=&quot;5&quot;/&gt;&lt;property id=&quot;20300&quot; value=&quot;Slide 19 - &amp;quot;2. Güvenilir Olmak  (Emanet)&amp;quot;&quot;/&gt;&lt;property id=&quot;20307&quot; value=&quot;312&quot;/&gt;&lt;/object&gt;&lt;object type=&quot;3&quot; unique_id=&quot;14449&quot;&gt;&lt;property id=&quot;20148&quot; value=&quot;5&quot;/&gt;&lt;property id=&quot;20300&quot; value=&quot;Slide 20&quot;/&gt;&lt;property id=&quot;20307&quot; value=&quot;313&quot;/&gt;&lt;/object&gt;&lt;object type=&quot;3&quot; unique_id=&quot;14450&quot;&gt;&lt;property id=&quot;20148&quot; value=&quot;5&quot;/&gt;&lt;property id=&quot;20300&quot; value=&quot;Slide 21 - &amp;quot;Verilen kelimeleri sırayla bulalım&amp;quot;&quot;/&gt;&lt;property id=&quot;20307&quot; value=&quot;303&quot;/&gt;&lt;/object&gt;&lt;object type=&quot;3&quot; unique_id=&quot;14451&quot;&gt;&lt;property id=&quot;20148&quot; value=&quot;5&quot;/&gt;&lt;property id=&quot;20300&quot; value=&quot;Slide 22&quot;/&gt;&lt;property id=&quot;20307&quot; value=&quot;314&quot;/&gt;&lt;/object&gt;&lt;object type=&quot;3&quot; unique_id=&quot;14452&quot;&gt;&lt;property id=&quot;20148&quot; value=&quot;5&quot;/&gt;&lt;property id=&quot;20300&quot; value=&quot;Slide 23 - &amp;quot;Parçaya göre cevapları defterimize yazalım&amp;quot;&quot;/&gt;&lt;property id=&quot;20307&quot; value=&quot;315&quot;/&gt;&lt;/object&gt;&lt;object type=&quot;3&quot; unique_id=&quot;14453&quot;&gt;&lt;property id=&quot;20148&quot; value=&quot;5&quot;/&gt;&lt;property id=&quot;20300&quot; value=&quot;Slide 24&quot;/&gt;&lt;property id=&quot;20307&quot; value=&quot;302&quot;/&gt;&lt;/object&gt;&lt;object type=&quot;3&quot; unique_id=&quot;14455&quot;&gt;&lt;property id=&quot;20148&quot; value=&quot;5&quot;/&gt;&lt;property id=&quot;20300&quot; value=&quot;Slide 27 - &amp;quot;MUCİZE&amp;quot;&quot;/&gt;&lt;property id=&quot;20307&quot; value=&quot;325&quot;/&gt;&lt;/object&gt;&lt;object type=&quot;3&quot; unique_id=&quot;14456&quot;&gt;&lt;property id=&quot;20148&quot; value=&quot;5&quot;/&gt;&lt;property id=&quot;20300&quot; value=&quot;Slide 28 - &amp;quot;Ayette göre mucizelerin hangi yönü vurgulanmıştır?&amp;quot;&quot;/&gt;&lt;property id=&quot;20307&quot; value=&quot;327&quot;/&gt;&lt;/object&gt;&lt;object type=&quot;3&quot; unique_id=&quot;14457&quot;&gt;&lt;property id=&quot;20148&quot; value=&quot;5&quot;/&gt;&lt;property id=&quot;20300&quot; value=&quot;Slide 29 - &amp;quot;MUCİZE&amp;quot;&quot;/&gt;&lt;property id=&quot;20307&quot; value=&quot;326&quot;/&gt;&lt;/object&gt;&lt;object type=&quot;3&quot; unique_id=&quot;14458&quot;&gt;&lt;property id=&quot;20148&quot; value=&quot;5&quot;/&gt;&lt;property id=&quot;20300&quot; value=&quot;Slide 31 - &amp;quot;Değerlendirme &amp;quot;&quot;/&gt;&lt;property id=&quot;20307&quot; value=&quot;317&quot;/&gt;&lt;/object&gt;&lt;object type=&quot;3&quot; unique_id=&quot;14459&quot;&gt;&lt;property id=&quot;20148&quot; value=&quot;5&quot;/&gt;&lt;property id=&quot;20300&quot; value=&quot;Slide 32&quot;/&gt;&lt;property id=&quot;20307&quot; value=&quot;318&quot;/&gt;&lt;/object&gt;&lt;object type=&quot;3&quot; unique_id=&quot;14460&quot;&gt;&lt;property id=&quot;20148&quot; value=&quot;5&quot;/&gt;&lt;property id=&quot;20300&quot; value=&quot;Slide 33&quot;/&gt;&lt;property id=&quot;20307&quot; value=&quot;319&quot;/&gt;&lt;/object&gt;&lt;object type=&quot;3&quot; unique_id=&quot;14461&quot;&gt;&lt;property id=&quot;20148&quot; value=&quot;5&quot;/&gt;&lt;property id=&quot;20300&quot; value=&quot;Slide 34&quot;/&gt;&lt;property id=&quot;20307&quot; value=&quot;320&quot;/&gt;&lt;/object&gt;&lt;object type=&quot;3&quot; unique_id=&quot;14462&quot;&gt;&lt;property id=&quot;20148&quot; value=&quot;5&quot;/&gt;&lt;property id=&quot;20300&quot; value=&quot;Slide 35&quot;/&gt;&lt;property id=&quot;20307&quot; value=&quot;321&quot;/&gt;&lt;/object&gt;&lt;object type=&quot;3&quot; unique_id=&quot;14463&quot;&gt;&lt;property id=&quot;20148&quot; value=&quot;5&quot;/&gt;&lt;property id=&quot;20300&quot; value=&quot;Slide 36&quot;/&gt;&lt;property id=&quot;20307&quot; value=&quot;322&quot;/&gt;&lt;/object&gt;&lt;object type=&quot;3&quot; unique_id=&quot;14464&quot;&gt;&lt;property id=&quot;20148&quot; value=&quot;5&quot;/&gt;&lt;property id=&quot;20300&quot; value=&quot;Slide 37&quot;/&gt;&lt;property id=&quot;20307&quot; value=&quot;323&quot;/&gt;&lt;/object&gt;&lt;object type=&quot;3&quot; unique_id=&quot;14633&quot;&gt;&lt;property id=&quot;20148&quot; value=&quot;5&quot;/&gt;&lt;property id=&quot;20300&quot; value=&quot;Slide 26 - &amp;quot;Etkinlik &amp;quot;&quot;/&gt;&lt;property id=&quot;20307&quot; value=&quot;328&quot;/&gt;&lt;/object&gt;&lt;object type=&quot;3&quot; unique_id=&quot;16059&quot;&gt;&lt;property id=&quot;20148&quot; value=&quot;5&quot;/&gt;&lt;property id=&quot;20300&quot; value=&quot;Slide 11&quot;/&gt;&lt;property id=&quot;20307&quot; value=&quot;329&quot;/&gt;&lt;/object&gt;&lt;/object&gt;&lt;object type=&quot;8&quot; unique_id=&quot;10076&quot;&gt;&lt;/object&gt;&lt;object type=&quot;4&quot; unique_id=&quot;10229&quot;&gt;&lt;/object&gt;&lt;object type=&quot;10&quot; unique_id=&quot;10230&quot;&gt;&lt;object type=&quot;11&quot; unique_id=&quot;10231&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0&quot;/&gt;&lt;lineCharCount val=&quot;13&quot;/&gt;&lt;lineCharCount val=&quot;13&quot;/&gt;&lt;lineCharCount val=&quot;15&quot;/&gt;&lt;lineCharCount val=&quot;1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 name="HTML_SHAPEINFO" val="&lt;SlideThumbPath val=&quot;Slide1.PNG&quot;/&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18&quot;/&gt;&lt;/TableIndex&gt;&lt;/ShapeTextInfo&gt;"/>
  <p:tag name="PRESENTER_SHAPEINFO" val="&lt;ThreeDShapeInfo&gt;&lt;uuid val=&quot;{D837AA50-4851-4F7F-AA5C-45053A9621C3}&quot;/&gt;&lt;isInvalidForFieldText val=&quot;0&quot;/&gt;&lt;Image&gt;&lt;filename val=&quot;C:\Users\Samsung\Desktop\Yeni klasör\data\asimages\{D837AA50-4851-4F7F-AA5C-45053A9621C3}_1.png&quot;/&gt;&lt;left val=&quot;6&quot;/&gt;&lt;top val=&quot;218&quot;/&gt;&lt;width val=&quot;592&quot;/&gt;&lt;height val=&quot;238&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PRESENTER_SHAPEINFO" val="&lt;ThreeDShapeInfo&gt;&lt;uuid val=&quot;{B57485A7-BC19-434C-AA40-6F34A05BAC2E}&quot;/&gt;&lt;isInvalidForFieldText val=&quot;0&quot;/&gt;&lt;Image&gt;&lt;filename val=&quot;C:\Users\Samsung\Desktop\Yeni klasör\data\asimages\{B57485A7-BC19-434C-AA40-6F34A05BAC2E}_1.png&quot;/&gt;&lt;left val=&quot;3&quot;/&gt;&lt;top val=&quot;30&quot;/&gt;&lt;width val=&quot;617&quot;/&gt;&lt;height val=&quot;16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Samsung\Desktop\Yeni klasör\data\asimages\{E14A72C4-ADC9-4C98-95AF-77480B555A9E}_1.png&quot;/&gt;&lt;left val=&quot;10&quot;/&gt;&lt;top val=&quot;561&quot;/&gt;&lt;width val=&quot;536&quot;/&gt;&lt;height val=&quot;51&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 name="HTML_SHAPEINFO" val="&lt;SlideThumbPath val=&quot;Slide5.PNG&quot;/&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PRESENTER_SHAPEINFO" val="&lt;ThreeDShapeInfo&gt;&lt;uuid val=&quot;{261908D4-97CD-49DD-9797-163DF12C9517}&quot;/&gt;&lt;isInvalidForFieldText val=&quot;0&quot;/&gt;&lt;Image&gt;&lt;filename val=&quot;C:\Users\Samsung\Desktop\Yeni klasör\data\asimages\{261908D4-97CD-49DD-9797-163DF12C9517}_5.png&quot;/&gt;&lt;left val=&quot;38&quot;/&gt;&lt;top val=&quot;-3&quot;/&gt;&lt;width val=&quot;879&quot;/&gt;&lt;height val=&quot;136&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HTML_SHAPEINFO" val="&lt;SlideThumbPath val=&quot;Slide37.PNG&quot;/&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PRESENTER_SHAPEINFO" val="&lt;ThreeDShapeInfo&gt;&lt;uuid val=&quot;{3964D4E4-5A0A-4C56-B0DA-D7596425211D}&quot;/&gt;&lt;isInvalidForFieldText val=&quot;0&quot;/&gt;&lt;Image&gt;&lt;filename val=&quot;C:\Users\Samsung\Desktop\Yeni klasör\data\asimages\{3964D4E4-5A0A-4C56-B0DA-D7596425211D}_37.png&quot;/&gt;&lt;left val=&quot;-8&quot;/&gt;&lt;top val=&quot;-14&quot;/&gt;&lt;width val=&quot;976&quot;/&gt;&lt;height val=&quot;123&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 name="HTML_SHAPEINFO" val="&lt;SlideThumbPath val=&quot;Slide14.PNG&quot;/&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0&quot;/&gt;&lt;lineCharCount val=&quot;13&quot;/&gt;&lt;lineCharCount val=&quot;13&quot;/&gt;&lt;lineCharCount val=&quot;15&quot;/&gt;&lt;lineCharCount val=&quot;13&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Samsung\Desktop\Yeni klasör\data\asimages\{14669918-02CB-4A41-8F65-834DA57D9FDD}_14.png&quot;/&gt;&lt;left val=&quot;7&quot;/&gt;&lt;top val=&quot;7&quot;/&gt;&lt;width val=&quot;693&quot;/&gt;&lt;height val=&quot;97&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extEffect&gt;&lt;Image&gt;&lt;filename val=&quot;C:\Users\Samsung\Desktop\Yeni klasör\data\asimages\{42F964C5-F81A-4905-AF3E-5663052702D3}_1.png_crop.png&quot;/&gt;&lt;left val=&quot;29&quot;/&gt;&lt;top val=&quot;264&quot;/&gt;&lt;width val=&quot;120&quot;/&gt;&lt;height val=&quot;38&quot;/&gt;&lt;hasText val=&quot;1&quot;/&gt;&lt;paraId val=&quot;1&quot;/&gt;&lt;/Image&gt;&lt;/TextEffect&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249DDCA5-00F0-4158-8955-B06C34524A8C}&quot;/&gt;&lt;isInvalidForFieldText val=&quot;0&quot;/&gt;&lt;Image&gt;&lt;filename val=&quot;C:\Users\Samsung\Desktop\Yeni klasör\data\asimages\{249DDCA5-00F0-4158-8955-B06C34524A8C}_14.png&quot;/&gt;&lt;left val=&quot;329&quot;/&gt;&lt;top val=&quot;471&quot;/&gt;&lt;width val=&quot;603&quot;/&gt;&lt;height val=&quot;77&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 name="HTML_SHAPEINFO" val="&lt;SlideThumbPath val=&quot;Slide15.PNG&quot;/&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Samsung\Desktop\Yeni klasör\data\asimages\{332196BF-F8BF-4D06-B959-D77F81FBC29E}_15.png&quot;/&gt;&lt;left val=&quot;7&quot;/&gt;&lt;top val=&quot;7&quot;/&gt;&lt;width val=&quot;693&quot;/&gt;&lt;height val=&quot;97&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extEffect&gt;&lt;Image&gt;&lt;filename val=&quot;C:\Users\Samsung\Desktop\Yeni klasör\data\asimages\{78D10391-9ABF-432A-9E1A-E2FCEC4398C6}_1.png_crop.png&quot;/&gt;&lt;left val=&quot;29&quot;/&gt;&lt;top val=&quot;264&quot;/&gt;&lt;width val=&quot;120&quot;/&gt;&lt;height val=&quot;38&quot;/&gt;&lt;hasText val=&quot;1&quot;/&gt;&lt;paraId val=&quot;1&quot;/&gt;&lt;/Image&gt;&lt;/TextEffect&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quot;/&gt;&lt;isInvalidForFieldText val=&quot;0&quot;/&gt;&lt;Image&gt;&lt;filename val=&quot;C:\Users\Samsung\Desktop\Yeni klasör\data\asimages\{56057913-E348-4440-BF62-B6FDF31184F3}_15.png&quot;/&gt;&lt;left val=&quot;333&quot;/&gt;&lt;top val=&quot;127&quot;/&gt;&lt;width val=&quot;594&quot;/&gt;&lt;height val=&quot;60&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Samsung\Desktop\Yeni klasör\data\asimages\{0BC85161-5695-4FDE-91AD-F23B8A9810EE}_15.png&quot;/&gt;&lt;left val=&quot;333&quot;/&gt;&lt;top val=&quot;310&quot;/&gt;&lt;width val=&quot;594&quot;/&gt;&lt;height val=&quot;8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quot;/&gt;&lt;isInvalidForFieldText val=&quot;0&quot;/&gt;&lt;Image&gt;&lt;filename val=&quot;C:\Users\Samsung\Desktop\Yeni klasör\data\asimages\{D8B22200-13C8-4C1F-A4AB-7016A0612EB0}_15.png&quot;/&gt;&lt;left val=&quot;333&quot;/&gt;&lt;top val=&quot;178&quot;/&gt;&lt;width val=&quot;594&quot;/&gt;&lt;height val=&quot;93&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Samsung\Desktop\Yeni klasör\data\asimages\{A3312B3F-0800-449E-9E47-BE2B81DA6C81}_15.png&quot;/&gt;&lt;left val=&quot;333&quot;/&gt;&lt;top val=&quot;252&quot;/&gt;&lt;width val=&quot;594&quot;/&gt;&lt;height val=&quot;68&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 name="HTML_SHAPEINFO" val="&lt;SlideThumbPath val=&quot;Slide17.PNG&quot;/&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Samsung\Desktop\Yeni klasör\data\asimages\{F7F69401-69FB-43D4-B0AB-FC078FDAFD92}_17.png&quot;/&gt;&lt;left val=&quot;416&quot;/&gt;&lt;top val=&quot;459&quot;/&gt;&lt;width val=&quot;473&quot;/&gt;&lt;height val=&quot;61&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9&quot;/&gt;&lt;lineCharCount val=&quot;35&quot;/&gt;&lt;lineCharCount val=&quot;34&quot;/&gt;&lt;lineCharCount val=&quot;34&quot;/&gt;&lt;lineCharCount val=&quot;34&quot;/&gt;&lt;lineCharCount val=&quot;35&quot;/&gt;&lt;lineCharCount val=&quot;84&quot;/&gt;&lt;lineCharCount val=&quot;23&quot;/&gt;&lt;/TableIndex&gt;&lt;/ShapeTextInfo&gt;"/>
  <p:tag name="HTML_SHAPEINFO" val="&lt;TextEffect&gt;&lt;Image&gt;&lt;filename val=&quot;C:\Users\Samsung\Desktop\Yeni klasör\data\asimages\{3BEA8181-AB65-4523-BCB8-F24387A044C0}_1.png_crop.png&quot;/&gt;&lt;left val=&quot;458&quot;/&gt;&lt;top val=&quot;32&quot;/&gt;&lt;width val=&quot;471&quot;/&gt;&lt;height val=&quot;292&quot;/&gt;&lt;hasText val=&quot;1&quot;/&gt;&lt;paraId val=&quot;1&quot;/&gt;&lt;/Image&gt;&lt;/TextEffect&gt;"/>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 name="HTML_SHAPEINFO" val="&lt;SlideThumbPath val=&quot;Slide17.PNG&quot;/&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Samsung\Desktop\Yeni klasör\data\asimages\{F7F69401-69FB-43D4-B0AB-FC078FDAFD92}_17.png&quot;/&gt;&lt;left val=&quot;416&quot;/&gt;&lt;top val=&quot;459&quot;/&gt;&lt;width val=&quot;473&quot;/&gt;&lt;height val=&quot;61&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E4FB1EE-BCD7-461B-9994-B98A772B24B8}&quot;/&gt;&lt;isInvalidForFieldText val=&quot;0&quot;/&gt;&lt;Image&gt;&lt;filename val=&quot;C:\Users\Samsung\Desktop\Yeni klasör\data\asimages\{5E4FB1EE-BCD7-461B-9994-B98A772B24B8}_17.png&quot;/&gt;&lt;left val=&quot;-1&quot;/&gt;&lt;top val=&quot;20&quot;/&gt;&lt;width val=&quot;440&quot;/&gt;&lt;height val=&quot;733&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9&quot;/&gt;&lt;lineCharCount val=&quot;35&quot;/&gt;&lt;lineCharCount val=&quot;34&quot;/&gt;&lt;lineCharCount val=&quot;34&quot;/&gt;&lt;lineCharCount val=&quot;34&quot;/&gt;&lt;lineCharCount val=&quot;35&quot;/&gt;&lt;lineCharCount val=&quot;84&quot;/&gt;&lt;lineCharCount val=&quot;23&quot;/&gt;&lt;/TableIndex&gt;&lt;/ShapeTextInfo&gt;"/>
  <p:tag name="HTML_SHAPEINFO" val="&lt;TextEffect&gt;&lt;Image&gt;&lt;filename val=&quot;C:\Users\Samsung\Desktop\Yeni klasör\data\asimages\{3BEA8181-AB65-4523-BCB8-F24387A044C0}_1.png_crop.png&quot;/&gt;&lt;left val=&quot;458&quot;/&gt;&lt;top val=&quot;32&quot;/&gt;&lt;width val=&quot;471&quot;/&gt;&lt;height val=&quot;292&quot;/&gt;&lt;hasText val=&quot;1&quot;/&gt;&lt;paraId val=&quot;1&quot;/&gt;&lt;/Image&gt;&lt;/TextEffect&gt;"/>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 name="HTML_SHAPEINFO" val="&lt;SlideThumbPath val=&quot;Slide20.PNG&quot;/&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Samsung\Desktop\Yeni klasör\data\asimages\{69CFF48A-13DF-4B6B-89FD-C077A057CCCA}_20.png&quot;/&gt;&lt;left val=&quot;10&quot;/&gt;&lt;top val=&quot;72&quot;/&gt;&lt;width val=&quot;441&quot;/&gt;&lt;height val=&quot;60&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Samsung\Desktop\Yeni klasör\data\asimages\{F5BC166D-9BA2-48D5-8C9E-BD4F08E88F36}_20.png&quot;/&gt;&lt;left val=&quot;11&quot;/&gt;&lt;top val=&quot;156&quot;/&gt;&lt;width val=&quot;448&quot;/&gt;&lt;height val=&quot;68&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Samsung\Desktop\Yeni klasör\data\asimages\{7151AB17-15DD-4B0B-AF90-BDE640D13438}_20.png&quot;/&gt;&lt;left val=&quot;9&quot;/&gt;&lt;top val=&quot;230&quot;/&gt;&lt;width val=&quot;450&quot;/&gt;&lt;height val=&quot;68&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Samsung\Desktop\Yeni klasör\data\asimages\{37D0A9A5-0CB9-49DF-941C-2DE1C6C65ED8}_20.png&quot;/&gt;&lt;left val=&quot;525&quot;/&gt;&lt;top val=&quot;287&quot;/&gt;&lt;width val=&quot;187&quot;/&gt;&lt;height val=&quot;52&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Samsung\Desktop\Yeni klasör\data\asimages\{5E4B5381-1102-42B1-9BA9-E2384CDF7EDB}_20.png&quot;/&gt;&lt;left val=&quot;676&quot;/&gt;&lt;top val=&quot;260&quot;/&gt;&lt;width val=&quot;276&quot;/&gt;&lt;height val=&quot;60&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Samsung\Desktop\Yeni klasör\data\asimages\{D37BD371-F10B-48BC-B0F8-4627DC157A58}_20.png&quot;/&gt;&lt;left val=&quot;9&quot;/&gt;&lt;top val=&quot;399&quot;/&gt;&lt;width val=&quot;450&quot;/&gt;&lt;height val=&quot;68&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Samsung\Desktop\Yeni klasör\data\asimages\{313377E7-E05B-467D-80FA-A1C5F504B86F}_20.png&quot;/&gt;&lt;left val=&quot;224&quot;/&gt;&lt;top val=&quot;75&quot;/&gt;&lt;width val=&quot;235&quot;/&gt;&lt;height val=&quot;52&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Samsung\Desktop\Yeni klasör\data\asimages\{C8E40564-2955-48A0-B8B3-5389553324E9}_20.png&quot;/&gt;&lt;left val=&quot;242&quot;/&gt;&lt;top val=&quot;163&quot;/&gt;&lt;width val=&quot;216&quot;/&gt;&lt;height val=&quot;47&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Samsung\Desktop\Yeni klasör\data\asimages\{45D1736B-0AFA-4C78-A1C8-67A41A8883EE}_20.png&quot;/&gt;&lt;left val=&quot;265&quot;/&gt;&lt;top val=&quot;230&quot;/&gt;&lt;width val=&quot;193&quot;/&gt;&lt;height val=&quot;68&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quot;/&gt;&lt;isInvalidForFieldText val=&quot;0&quot;/&gt;&lt;Image&gt;&lt;filename val=&quot;C:\Users\Samsung\Desktop\Yeni klasör\data\asimages\{22A8F33D-5FC1-4779-A432-74CF00C8DD87}_20.png&quot;/&gt;&lt;left val=&quot;199&quot;/&gt;&lt;top val=&quot;392&quot;/&gt;&lt;width val=&quot;166&quot;/&gt;&lt;height val=&quot;8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quot;/&gt;&lt;isInvalidForFieldText val=&quot;0&quot;/&gt;&lt;Image&gt;&lt;filename val=&quot;C:\Users\Samsung\Desktop\Yeni klasör\data\asimages\{737C2DD1-6AC5-4605-A17A-737FD8B2A572}_20.png&quot;/&gt;&lt;left val=&quot;490&quot;/&gt;&lt;top val=&quot;471&quot;/&gt;&lt;width val=&quot;406&quot;/&gt;&lt;height val=&quot;51&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Samsung\Desktop\Yeni klasör\data\asimages\{BB82DC4A-A4D4-4FB7-90C9-C4F26D7A6B21}_20.png&quot;/&gt;&lt;left val=&quot;752&quot;/&gt;&lt;top val=&quot;368&quot;/&gt;&lt;width val=&quot;170&quot;/&gt;&lt;height val=&quot;68&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Samsung\Desktop\Yeni klasör\data\asimages\{338E757B-911A-4481-AD99-E50BF97E6B7A}_20.png&quot;/&gt;&lt;left val=&quot;735&quot;/&gt;&lt;top val=&quot;326&quot;/&gt;&lt;width val=&quot;72&quot;/&gt;&lt;height val=&quot;68&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quot;/&gt;&lt;isInvalidForFieldText val=&quot;0&quot;/&gt;&lt;Image&gt;&lt;filename val=&quot;C:\Users\Samsung\Desktop\Yeni klasör\data\asimages\{5FA5985E-EC92-45CE-82DD-77882917584C}_20.png&quot;/&gt;&lt;left val=&quot;545&quot;/&gt;&lt;top val=&quot;369&quot;/&gt;&lt;width val=&quot;134&quot;/&gt;&lt;height val=&quot;8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Samsung\Desktop\Yeni klasör\data\asimages\{0B40908D-C087-45FD-91E5-1D634DBF51E2}_20.png&quot;/&gt;&lt;left val=&quot;12&quot;/&gt;&lt;top val=&quot;325&quot;/&gt;&lt;width val=&quot;447&quot;/&gt;&lt;height val=&quot;52&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Samsung\Desktop\Yeni klasör\data\asimages\{E0CEC9A6-BE40-461A-884F-2321D28B7927}_20.png&quot;/&gt;&lt;left val=&quot;378&quot;/&gt;&lt;top val=&quot;318&quot;/&gt;&lt;width val=&quot;81&quot;/&gt;&lt;height val=&quot;68&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Samsung\Desktop\Yeni klasör\data\asimages\{0B40908D-C087-45FD-91E5-1D634DBF51E2}_20.png&quot;/&gt;&lt;left val=&quot;12&quot;/&gt;&lt;top val=&quot;325&quot;/&gt;&lt;width val=&quot;447&quot;/&gt;&lt;height val=&quot;52&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Samsung\Desktop\Yeni klasör\data\asimages\{E0CEC9A6-BE40-461A-884F-2321D28B7927}_20.png&quot;/&gt;&lt;left val=&quot;378&quot;/&gt;&lt;top val=&quot;318&quot;/&gt;&lt;width val=&quot;81&quot;/&gt;&lt;height val=&quot;68&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Samsung\Desktop\Yeni klasör\data\asimages\{E0CEC9A6-BE40-461A-884F-2321D28B7927}_20.png&quot;/&gt;&lt;left val=&quot;378&quot;/&gt;&lt;top val=&quot;318&quot;/&gt;&lt;width val=&quot;81&quot;/&gt;&lt;height val=&quot;68&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912</TotalTime>
  <Words>1492</Words>
  <Application>Microsoft Office PowerPoint</Application>
  <PresentationFormat>Geniş ekran</PresentationFormat>
  <Paragraphs>409</Paragraphs>
  <Slides>37</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37</vt:i4>
      </vt:variant>
    </vt:vector>
  </HeadingPairs>
  <TitlesOfParts>
    <vt:vector size="44" baseType="lpstr">
      <vt:lpstr>Arial</vt:lpstr>
      <vt:lpstr>Articulate Light</vt:lpstr>
      <vt:lpstr>Calibri</vt:lpstr>
      <vt:lpstr>Calibri Light</vt:lpstr>
      <vt:lpstr>Segoe UI Light</vt:lpstr>
      <vt:lpstr>Wingdings</vt:lpstr>
      <vt:lpstr>Office Teması</vt:lpstr>
      <vt:lpstr>Peygamber ve İlahi Kitap İnancı</vt:lpstr>
      <vt:lpstr>2. PEYGAMBERLERİN ÖZELLİKLERİ VE GÖREVLERİ</vt:lpstr>
      <vt:lpstr> 2. Peygamberlerin Özellikleri ve Görevleri </vt:lpstr>
      <vt:lpstr>Peygamberlerin özellikler neler olabilir?</vt:lpstr>
      <vt:lpstr>PEYGAMBERLER</vt:lpstr>
      <vt:lpstr>PowerPoint Sunusu</vt:lpstr>
      <vt:lpstr>Peygamberlerin Sıfatları (Özellikleri)</vt:lpstr>
      <vt:lpstr>DÜZELTELİM</vt:lpstr>
      <vt:lpstr>Eşleştirelim :Harflerle sayıları eşleştirin</vt:lpstr>
      <vt:lpstr>EŞLEŞTİRELİM </vt:lpstr>
      <vt:lpstr>PowerPoint Sunusu</vt:lpstr>
      <vt:lpstr>1.Doğru Olmak (Sıdk) </vt:lpstr>
      <vt:lpstr>1.Doğru Olmak  (Sıdk) </vt:lpstr>
      <vt:lpstr>Peygamberlerin doğru olması niçin önemlidir?</vt:lpstr>
      <vt:lpstr>Yüce Allah peygamber göndermiştir.</vt:lpstr>
      <vt:lpstr>  Peygamberlerin doğru olması niçin önemlidir?  </vt:lpstr>
      <vt:lpstr>Daha önce duydunuz mu?</vt:lpstr>
      <vt:lpstr>PowerPoint Sunusu</vt:lpstr>
      <vt:lpstr>2. Güvenilir Olmak  (Emanet)</vt:lpstr>
      <vt:lpstr>PowerPoint Sunusu</vt:lpstr>
      <vt:lpstr>Verilen kelimeleri sırayla bulalım</vt:lpstr>
      <vt:lpstr>PowerPoint Sunusu</vt:lpstr>
      <vt:lpstr>Parçaya göre cevapları defterimize yazalım</vt:lpstr>
      <vt:lpstr>PowerPoint Sunusu</vt:lpstr>
      <vt:lpstr>Ayette peygamberlerin hangi niteliği özerinde durulmuştur?</vt:lpstr>
      <vt:lpstr>Etkinlik </vt:lpstr>
      <vt:lpstr>MUCİZE</vt:lpstr>
      <vt:lpstr>Ayette göre mucizelerin hangi yönü vurgulanmıştır?</vt:lpstr>
      <vt:lpstr>MUCİZE</vt:lpstr>
      <vt:lpstr>PowerPoint Sunusu</vt:lpstr>
      <vt:lpstr>Değerlendirme </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Peygamber ve İlahi Kitap İnancı</dc:title>
  <dc:creator>Windows Kullanıcısı</dc:creator>
  <cp:lastModifiedBy>Windows Kullanıcısı</cp:lastModifiedBy>
  <cp:revision>76</cp:revision>
  <dcterms:created xsi:type="dcterms:W3CDTF">2018-07-27T21:44:19Z</dcterms:created>
  <dcterms:modified xsi:type="dcterms:W3CDTF">2018-09-23T11:11:53Z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6809A3BF-8FF5-410E-916E-0BD5722AF057</vt:lpwstr>
  </property>
  <property fmtid="{D5CDD505-2E9C-101B-9397-08002B2CF9AE}" pid="3" name="ArticulatePath">
    <vt:lpwstr>6. sınıf 1. ünite deneme</vt:lpwstr>
  </property>
  <property fmtid="{D5CDD505-2E9C-101B-9397-08002B2CF9AE}" pid="4" name="ArticulateUseProject">
    <vt:lpwstr>1</vt:lpwstr>
  </property>
  <property fmtid="{D5CDD505-2E9C-101B-9397-08002B2CF9AE}" pid="5" name="ArticulateProjectFull">
    <vt:lpwstr>C:\Users\Samsung\Desktop\6. sınıf 1. ünite deneme.ppta</vt:lpwstr>
  </property>
  <property fmtid="{D5CDD505-2E9C-101B-9397-08002B2CF9AE}" pid="6" name="ArticulateProjectVersion">
    <vt:lpwstr>8</vt:lpwstr>
  </property>
</Properties>
</file>