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333" r:id="rId4"/>
    <p:sldId id="334" r:id="rId5"/>
    <p:sldId id="332" r:id="rId6"/>
    <p:sldId id="335" r:id="rId7"/>
    <p:sldId id="337" r:id="rId8"/>
    <p:sldId id="336" r:id="rId9"/>
    <p:sldId id="326" r:id="rId10"/>
    <p:sldId id="325" r:id="rId11"/>
    <p:sldId id="298" r:id="rId12"/>
    <p:sldId id="299" r:id="rId13"/>
    <p:sldId id="300" r:id="rId14"/>
    <p:sldId id="338" r:id="rId15"/>
    <p:sldId id="301" r:id="rId16"/>
    <p:sldId id="30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22A83-3D0B-470C-80E7-8064CCD66577}" type="datetimeFigureOut">
              <a:rPr lang="tr-TR" smtClean="0"/>
              <a:t>13.12.2018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C2C6E-2513-4931-A888-A448C78A7E19}" type="slidenum">
              <a:rPr lang="tr-TR" smtClean="0"/>
              <a:t>‹#›</a:t>
            </a:fld>
            <a:endParaRPr lang="tr-TR"/>
          </a:p>
        </p:txBody>
      </p:sp>
    </p:spTree>
    <p:extLst>
      <p:ext uri="{BB962C8B-B14F-4D97-AF65-F5344CB8AC3E}">
        <p14:creationId xmlns:p14="http://schemas.microsoft.com/office/powerpoint/2010/main" val="166324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029FF50-2955-4A82-BC06-A051729F98EB}" type="datetimeFigureOut">
              <a:rPr lang="tr-TR" smtClean="0"/>
              <a:t>13.12.2018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375435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29FF50-2955-4A82-BC06-A051729F98EB}" type="datetimeFigureOut">
              <a:rPr lang="tr-TR" smtClean="0"/>
              <a:t>13.12.2018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370923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29FF50-2955-4A82-BC06-A051729F98EB}" type="datetimeFigureOut">
              <a:rPr lang="tr-TR" smtClean="0"/>
              <a:t>13.12.2018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171806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29FF50-2955-4A82-BC06-A051729F98EB}" type="datetimeFigureOut">
              <a:rPr lang="tr-TR" smtClean="0"/>
              <a:t>13.12.2018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98189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029FF50-2955-4A82-BC06-A051729F98EB}" type="datetimeFigureOut">
              <a:rPr lang="tr-TR" smtClean="0"/>
              <a:t>13.12.2018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173056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029FF50-2955-4A82-BC06-A051729F98EB}" type="datetimeFigureOut">
              <a:rPr lang="tr-TR" smtClean="0"/>
              <a:t>13.12.2018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254366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029FF50-2955-4A82-BC06-A051729F98EB}" type="datetimeFigureOut">
              <a:rPr lang="tr-TR" smtClean="0"/>
              <a:t>13.12.2018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93122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029FF50-2955-4A82-BC06-A051729F98EB}" type="datetimeFigureOut">
              <a:rPr lang="tr-TR" smtClean="0"/>
              <a:t>13.12.2018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222930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029FF50-2955-4A82-BC06-A051729F98EB}" type="datetimeFigureOut">
              <a:rPr lang="tr-TR" smtClean="0"/>
              <a:t>13.12.2018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12443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029FF50-2955-4A82-BC06-A051729F98EB}" type="datetimeFigureOut">
              <a:rPr lang="tr-TR" smtClean="0"/>
              <a:t>13.12.2018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53249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029FF50-2955-4A82-BC06-A051729F98EB}" type="datetimeFigureOut">
              <a:rPr lang="tr-TR" smtClean="0"/>
              <a:t>13.12.2018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C2A1E6B-9D8F-413F-BD62-F31345FD30CF}" type="slidenum">
              <a:rPr lang="tr-TR" smtClean="0"/>
              <a:t>‹#›</a:t>
            </a:fld>
            <a:endParaRPr lang="tr-TR"/>
          </a:p>
        </p:txBody>
      </p:sp>
    </p:spTree>
    <p:extLst>
      <p:ext uri="{BB962C8B-B14F-4D97-AF65-F5344CB8AC3E}">
        <p14:creationId xmlns:p14="http://schemas.microsoft.com/office/powerpoint/2010/main" val="4098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9FF50-2955-4A82-BC06-A051729F98EB}" type="datetimeFigureOut">
              <a:rPr lang="tr-TR" smtClean="0"/>
              <a:t>13.12.2018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A1E6B-9D8F-413F-BD62-F31345FD30CF}" type="slidenum">
              <a:rPr lang="tr-TR" smtClean="0"/>
              <a:t>‹#›</a:t>
            </a:fld>
            <a:endParaRPr lang="tr-TR"/>
          </a:p>
        </p:txBody>
      </p:sp>
    </p:spTree>
    <p:extLst>
      <p:ext uri="{BB962C8B-B14F-4D97-AF65-F5344CB8AC3E}">
        <p14:creationId xmlns:p14="http://schemas.microsoft.com/office/powerpoint/2010/main" val="189776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png"/><Relationship Id="rId5" Type="http://schemas.openxmlformats.org/officeDocument/2006/relationships/tags" Target="../tags/tag15.xml"/><Relationship Id="rId10" Type="http://schemas.openxmlformats.org/officeDocument/2006/relationships/image" Target="../media/image4.png"/><Relationship Id="rId4" Type="http://schemas.openxmlformats.org/officeDocument/2006/relationships/tags" Target="../tags/tag14.xml"/><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2"/>
            </p:custDataLst>
          </p:nvPr>
        </p:nvSpPr>
        <p:spPr>
          <a:xfrm>
            <a:off x="4350327" y="1607126"/>
            <a:ext cx="7467593" cy="5001491"/>
          </a:xfrm>
        </p:spPr>
        <p:style>
          <a:lnRef idx="2">
            <a:schemeClr val="accent4"/>
          </a:lnRef>
          <a:fillRef idx="1">
            <a:schemeClr val="lt1"/>
          </a:fillRef>
          <a:effectRef idx="0">
            <a:schemeClr val="accent4"/>
          </a:effectRef>
          <a:fontRef idx="minor">
            <a:schemeClr val="dk1"/>
          </a:fontRef>
        </p:style>
        <p:txBody>
          <a:bodyPr/>
          <a:lstStyle/>
          <a:p>
            <a:pPr marL="0" indent="0">
              <a:buNone/>
            </a:pPr>
            <a:endParaRPr lang="tr-TR" dirty="0"/>
          </a:p>
        </p:txBody>
      </p:sp>
      <p:sp>
        <p:nvSpPr>
          <p:cNvPr id="4" name="Alt Başlık 2"/>
          <p:cNvSpPr>
            <a:spLocks noGrp="1"/>
          </p:cNvSpPr>
          <p:nvPr>
            <p:ph type="title"/>
            <p:custDataLst>
              <p:tags r:id="rId3"/>
            </p:custDataLst>
          </p:nvPr>
        </p:nvSpPr>
        <p:spPr>
          <a:xfrm>
            <a:off x="380808" y="112277"/>
            <a:ext cx="11437113" cy="914867"/>
          </a:xfrm>
        </p:spPr>
        <p:style>
          <a:lnRef idx="0">
            <a:schemeClr val="accent1"/>
          </a:lnRef>
          <a:fillRef idx="3">
            <a:schemeClr val="accent1"/>
          </a:fillRef>
          <a:effectRef idx="3">
            <a:schemeClr val="accent1"/>
          </a:effectRef>
          <a:fontRef idx="minor">
            <a:schemeClr val="lt1"/>
          </a:fontRef>
        </p:style>
        <p:txBody>
          <a:bodyPr anchor="ctr">
            <a:noAutofit/>
          </a:bodyPr>
          <a:lstStyle/>
          <a:p>
            <a:pPr algn="ctr"/>
            <a:r>
              <a:rPr lang="tr-TR" sz="5400" dirty="0" smtClean="0"/>
              <a:t>5. Sınıf 2. Ünite: Ramazan ve Oruç</a:t>
            </a:r>
            <a:endParaRPr lang="tr-TR" sz="5400" dirty="0"/>
          </a:p>
        </p:txBody>
      </p:sp>
      <p:sp>
        <p:nvSpPr>
          <p:cNvPr id="5" name="Dikdörtgen 4"/>
          <p:cNvSpPr/>
          <p:nvPr>
            <p:custDataLst>
              <p:tags r:id="rId4"/>
            </p:custDataLst>
          </p:nvPr>
        </p:nvSpPr>
        <p:spPr>
          <a:xfrm>
            <a:off x="5751363" y="1149506"/>
            <a:ext cx="5264728" cy="46412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ÜNİTE KONULARI</a:t>
            </a:r>
            <a:endParaRPr lang="tr-TR" sz="3600" dirty="0"/>
          </a:p>
        </p:txBody>
      </p:sp>
      <p:sp>
        <p:nvSpPr>
          <p:cNvPr id="6" name="Dikdörtgen 5"/>
          <p:cNvSpPr/>
          <p:nvPr>
            <p:custDataLst>
              <p:tags r:id="rId5"/>
            </p:custDataLst>
          </p:nvPr>
        </p:nvSpPr>
        <p:spPr>
          <a:xfrm>
            <a:off x="4668855" y="1721520"/>
            <a:ext cx="7038236" cy="48490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tr-TR" sz="3600" dirty="0" smtClean="0"/>
              <a:t>5.2.1</a:t>
            </a:r>
            <a:r>
              <a:rPr lang="tr-TR" sz="3600" dirty="0"/>
              <a:t>. </a:t>
            </a:r>
            <a:r>
              <a:rPr lang="es-ES" sz="3600" dirty="0" smtClean="0"/>
              <a:t>Ramazan </a:t>
            </a:r>
            <a:r>
              <a:rPr lang="es-ES" sz="3600" dirty="0"/>
              <a:t>Orucu ve </a:t>
            </a:r>
            <a:r>
              <a:rPr lang="es-ES" sz="3600" dirty="0" smtClean="0"/>
              <a:t>Önem</a:t>
            </a:r>
            <a:r>
              <a:rPr lang="tr-TR" sz="3600" dirty="0"/>
              <a:t>i</a:t>
            </a:r>
            <a:endParaRPr lang="tr-TR" sz="6000" dirty="0"/>
          </a:p>
        </p:txBody>
      </p:sp>
      <p:sp>
        <p:nvSpPr>
          <p:cNvPr id="7" name="Dikdörtgen 6"/>
          <p:cNvSpPr/>
          <p:nvPr>
            <p:custDataLst>
              <p:tags r:id="rId6"/>
            </p:custDataLst>
          </p:nvPr>
        </p:nvSpPr>
        <p:spPr>
          <a:xfrm>
            <a:off x="4643006" y="2500434"/>
            <a:ext cx="7064084" cy="484909"/>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tr-TR" sz="3600" dirty="0" smtClean="0"/>
              <a:t>5. 2. 2. </a:t>
            </a:r>
            <a:r>
              <a:rPr lang="tr-TR" sz="2800" dirty="0" smtClean="0"/>
              <a:t>Ramazan </a:t>
            </a:r>
            <a:r>
              <a:rPr lang="tr-TR" sz="2800" dirty="0"/>
              <a:t>ve Oruçla İlgili </a:t>
            </a:r>
            <a:r>
              <a:rPr lang="tr-TR" sz="2800" dirty="0" smtClean="0"/>
              <a:t>Kavramlar</a:t>
            </a:r>
            <a:endParaRPr lang="tr-TR" sz="6000" dirty="0"/>
          </a:p>
        </p:txBody>
      </p:sp>
      <p:sp>
        <p:nvSpPr>
          <p:cNvPr id="8" name="Dikdörtgen 7"/>
          <p:cNvSpPr/>
          <p:nvPr>
            <p:custDataLst>
              <p:tags r:id="rId7"/>
            </p:custDataLst>
          </p:nvPr>
        </p:nvSpPr>
        <p:spPr>
          <a:xfrm>
            <a:off x="4676246" y="3279348"/>
            <a:ext cx="7030844" cy="58695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tr-TR" sz="3200" dirty="0" smtClean="0"/>
              <a:t>5.2.3. </a:t>
            </a:r>
            <a:r>
              <a:rPr lang="tr-TR" sz="3200" dirty="0"/>
              <a:t>Kültürümüzde </a:t>
            </a:r>
            <a:r>
              <a:rPr lang="tr-TR" sz="3200" dirty="0" smtClean="0"/>
              <a:t>Ramazan </a:t>
            </a:r>
            <a:r>
              <a:rPr lang="tr-TR" sz="3200" dirty="0"/>
              <a:t>ve Oruç</a:t>
            </a:r>
            <a:endParaRPr lang="tr-TR" sz="4800" dirty="0"/>
          </a:p>
        </p:txBody>
      </p:sp>
      <p:sp>
        <p:nvSpPr>
          <p:cNvPr id="10" name="Dikdörtgen 9"/>
          <p:cNvSpPr/>
          <p:nvPr>
            <p:custDataLst>
              <p:tags r:id="rId8"/>
            </p:custDataLst>
          </p:nvPr>
        </p:nvSpPr>
        <p:spPr>
          <a:xfrm>
            <a:off x="4643005" y="4160311"/>
            <a:ext cx="7064084" cy="58497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tr-TR" sz="2400" dirty="0" smtClean="0"/>
              <a:t>5.2.4. Bir </a:t>
            </a:r>
            <a:r>
              <a:rPr lang="tr-TR" sz="2400" dirty="0"/>
              <a:t>Peygamber Tanıyorum: Hz. </a:t>
            </a:r>
            <a:r>
              <a:rPr lang="tr-TR" sz="2400" dirty="0" smtClean="0"/>
              <a:t>Davud (</a:t>
            </a:r>
            <a:r>
              <a:rPr lang="tr-TR" sz="2400" dirty="0" err="1"/>
              <a:t>a.s</a:t>
            </a:r>
            <a:r>
              <a:rPr lang="tr-TR" sz="2400" dirty="0"/>
              <a:t>.)</a:t>
            </a:r>
          </a:p>
        </p:txBody>
      </p:sp>
      <p:sp>
        <p:nvSpPr>
          <p:cNvPr id="11" name="Dikdörtgen 10"/>
          <p:cNvSpPr/>
          <p:nvPr>
            <p:custDataLst>
              <p:tags r:id="rId9"/>
            </p:custDataLst>
          </p:nvPr>
        </p:nvSpPr>
        <p:spPr>
          <a:xfrm>
            <a:off x="4655127" y="5871954"/>
            <a:ext cx="7064085" cy="48490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3600" dirty="0" smtClean="0"/>
              <a:t>Ünitemizi Değerlendirelim</a:t>
            </a:r>
            <a:endParaRPr lang="tr-TR" sz="3600" dirty="0"/>
          </a:p>
        </p:txBody>
      </p:sp>
      <p:sp>
        <p:nvSpPr>
          <p:cNvPr id="12" name="Dikdörtgen 11"/>
          <p:cNvSpPr/>
          <p:nvPr>
            <p:custDataLst>
              <p:tags r:id="rId10"/>
            </p:custDataLst>
          </p:nvPr>
        </p:nvSpPr>
        <p:spPr>
          <a:xfrm>
            <a:off x="4643005" y="5039287"/>
            <a:ext cx="7064085" cy="53866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tr-TR" sz="2500" dirty="0" smtClean="0"/>
              <a:t>5.2.5. </a:t>
            </a:r>
            <a:r>
              <a:rPr lang="fr-FR" sz="2500" dirty="0"/>
              <a:t>Bir </a:t>
            </a:r>
            <a:r>
              <a:rPr lang="tr-TR" sz="2500" dirty="0" smtClean="0"/>
              <a:t>Dua</a:t>
            </a:r>
            <a:r>
              <a:rPr lang="fr-FR" sz="2500" dirty="0" smtClean="0"/>
              <a:t> </a:t>
            </a:r>
            <a:r>
              <a:rPr lang="fr-FR" sz="2500" dirty="0"/>
              <a:t>Tanıyorum: </a:t>
            </a:r>
            <a:r>
              <a:rPr lang="tr-TR" sz="2500" dirty="0" smtClean="0"/>
              <a:t>Rabbena Duaları </a:t>
            </a:r>
            <a:r>
              <a:rPr lang="fr-FR" sz="2500" dirty="0" err="1" smtClean="0"/>
              <a:t>ve</a:t>
            </a:r>
            <a:r>
              <a:rPr lang="fr-FR" sz="2500" dirty="0" smtClean="0"/>
              <a:t> </a:t>
            </a:r>
            <a:r>
              <a:rPr lang="fr-FR" sz="2500" dirty="0"/>
              <a:t>Anlamı</a:t>
            </a:r>
            <a:endParaRPr lang="tr-TR" sz="2500" dirty="0"/>
          </a:p>
        </p:txBody>
      </p:sp>
      <p:pic>
        <p:nvPicPr>
          <p:cNvPr id="2" name="Picture 2" descr="Ä°lgili resi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371" y="1610074"/>
            <a:ext cx="4002125" cy="2256231"/>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13"/>
          <a:stretch>
            <a:fillRect/>
          </a:stretch>
        </p:blipFill>
        <p:spPr>
          <a:xfrm>
            <a:off x="182681" y="4049842"/>
            <a:ext cx="4056815" cy="2517551"/>
          </a:xfrm>
          <a:prstGeom prst="rect">
            <a:avLst/>
          </a:prstGeom>
        </p:spPr>
      </p:pic>
    </p:spTree>
    <p:custDataLst>
      <p:tags r:id="rId1"/>
    </p:custDataLst>
    <p:extLst>
      <p:ext uri="{BB962C8B-B14F-4D97-AF65-F5344CB8AC3E}">
        <p14:creationId xmlns:p14="http://schemas.microsoft.com/office/powerpoint/2010/main" val="2142957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9827"/>
            <a:ext cx="7883236" cy="678064"/>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200" dirty="0" smtClean="0"/>
              <a:t>Ramazan ilgili verilen kelimeleri düzeltelim </a:t>
            </a:r>
            <a:endParaRPr lang="tr-TR" sz="3200" dirty="0"/>
          </a:p>
        </p:txBody>
      </p:sp>
      <p:sp>
        <p:nvSpPr>
          <p:cNvPr id="4" name="Dikdörtgen 3"/>
          <p:cNvSpPr/>
          <p:nvPr/>
        </p:nvSpPr>
        <p:spPr>
          <a:xfrm>
            <a:off x="6532202" y="904822"/>
            <a:ext cx="2888611" cy="7417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800" dirty="0" smtClean="0">
                <a:solidFill>
                  <a:prstClr val="black"/>
                </a:solidFill>
              </a:rPr>
              <a:t>LUTTA</a:t>
            </a:r>
            <a:endParaRPr lang="tr-TR" sz="4800" dirty="0">
              <a:solidFill>
                <a:prstClr val="black"/>
              </a:solidFill>
            </a:endParaRPr>
          </a:p>
        </p:txBody>
      </p:sp>
      <p:sp>
        <p:nvSpPr>
          <p:cNvPr id="7" name="Dikdörtgen 6"/>
          <p:cNvSpPr/>
          <p:nvPr/>
        </p:nvSpPr>
        <p:spPr>
          <a:xfrm>
            <a:off x="369662" y="978439"/>
            <a:ext cx="2939595"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solidFill>
                  <a:prstClr val="black"/>
                </a:solidFill>
              </a:rPr>
              <a:t>DVDUA</a:t>
            </a:r>
            <a:endParaRPr lang="tr-TR" sz="4000" dirty="0">
              <a:solidFill>
                <a:prstClr val="black"/>
              </a:solidFill>
            </a:endParaRPr>
          </a:p>
        </p:txBody>
      </p:sp>
      <p:sp>
        <p:nvSpPr>
          <p:cNvPr id="8" name="Dikdörtgen 7"/>
          <p:cNvSpPr/>
          <p:nvPr/>
        </p:nvSpPr>
        <p:spPr>
          <a:xfrm>
            <a:off x="3744239" y="904822"/>
            <a:ext cx="2412561" cy="7496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solidFill>
                  <a:prstClr val="black"/>
                </a:solidFill>
              </a:rPr>
              <a:t>LSÜEYMAN</a:t>
            </a:r>
            <a:endParaRPr lang="tr-TR" sz="3600" dirty="0">
              <a:solidFill>
                <a:prstClr val="black"/>
              </a:solidFill>
            </a:endParaRPr>
          </a:p>
        </p:txBody>
      </p:sp>
      <p:sp>
        <p:nvSpPr>
          <p:cNvPr id="10" name="Dikdörtgen 9"/>
          <p:cNvSpPr/>
          <p:nvPr/>
        </p:nvSpPr>
        <p:spPr>
          <a:xfrm>
            <a:off x="379181" y="3970963"/>
            <a:ext cx="2930075" cy="8319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smtClean="0">
                <a:solidFill>
                  <a:prstClr val="black"/>
                </a:solidFill>
              </a:rPr>
              <a:t>ZRHI</a:t>
            </a:r>
            <a:endParaRPr lang="tr-TR" sz="3200" dirty="0">
              <a:solidFill>
                <a:prstClr val="black"/>
              </a:solidFill>
            </a:endParaRPr>
          </a:p>
        </p:txBody>
      </p:sp>
      <p:sp>
        <p:nvSpPr>
          <p:cNvPr id="11" name="Dikdörtgen 10"/>
          <p:cNvSpPr/>
          <p:nvPr/>
        </p:nvSpPr>
        <p:spPr>
          <a:xfrm>
            <a:off x="3483183" y="3938841"/>
            <a:ext cx="2900380" cy="8640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solidFill>
                  <a:prstClr val="black"/>
                </a:solidFill>
              </a:rPr>
              <a:t> KÜMDARHÜ</a:t>
            </a:r>
            <a:endParaRPr lang="tr-TR" sz="4000" dirty="0">
              <a:solidFill>
                <a:prstClr val="black"/>
              </a:solidFill>
            </a:endParaRPr>
          </a:p>
        </p:txBody>
      </p:sp>
      <p:sp>
        <p:nvSpPr>
          <p:cNvPr id="12" name="Dikdörtgen 11"/>
          <p:cNvSpPr/>
          <p:nvPr/>
        </p:nvSpPr>
        <p:spPr>
          <a:xfrm>
            <a:off x="6783624" y="3938841"/>
            <a:ext cx="2783760" cy="8853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smtClean="0">
                <a:solidFill>
                  <a:prstClr val="black"/>
                </a:solidFill>
              </a:rPr>
              <a:t>GAMBERPEY</a:t>
            </a:r>
            <a:endParaRPr lang="tr-TR" sz="3600" dirty="0">
              <a:solidFill>
                <a:prstClr val="black"/>
              </a:solidFill>
            </a:endParaRPr>
          </a:p>
        </p:txBody>
      </p:sp>
      <p:sp>
        <p:nvSpPr>
          <p:cNvPr id="17" name="Dikdörtgen 16"/>
          <p:cNvSpPr/>
          <p:nvPr/>
        </p:nvSpPr>
        <p:spPr>
          <a:xfrm>
            <a:off x="369662" y="2610893"/>
            <a:ext cx="2939594" cy="8068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DAVUD</a:t>
            </a:r>
            <a:endParaRPr lang="tr-TR" sz="4000" dirty="0"/>
          </a:p>
        </p:txBody>
      </p:sp>
      <p:sp>
        <p:nvSpPr>
          <p:cNvPr id="18" name="Dikdörtgen 17"/>
          <p:cNvSpPr/>
          <p:nvPr/>
        </p:nvSpPr>
        <p:spPr>
          <a:xfrm>
            <a:off x="3744239" y="2610893"/>
            <a:ext cx="2412561" cy="8068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t>SÜLEYMAN</a:t>
            </a:r>
            <a:endParaRPr lang="tr-TR" sz="3600" dirty="0"/>
          </a:p>
        </p:txBody>
      </p:sp>
      <p:sp>
        <p:nvSpPr>
          <p:cNvPr id="20" name="Dikdörtgen 19"/>
          <p:cNvSpPr/>
          <p:nvPr/>
        </p:nvSpPr>
        <p:spPr>
          <a:xfrm>
            <a:off x="6532202" y="2602004"/>
            <a:ext cx="2832829" cy="784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5400" dirty="0" smtClean="0"/>
              <a:t>TALUT</a:t>
            </a:r>
            <a:endParaRPr lang="tr-TR" sz="5400" dirty="0"/>
          </a:p>
        </p:txBody>
      </p:sp>
      <p:sp>
        <p:nvSpPr>
          <p:cNvPr id="21" name="Dikdörtgen 20"/>
          <p:cNvSpPr/>
          <p:nvPr/>
        </p:nvSpPr>
        <p:spPr>
          <a:xfrm>
            <a:off x="300150" y="5761313"/>
            <a:ext cx="2908305"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800" dirty="0" smtClean="0"/>
              <a:t>ZIRH</a:t>
            </a:r>
            <a:endParaRPr lang="tr-TR" sz="4800" dirty="0"/>
          </a:p>
        </p:txBody>
      </p:sp>
      <p:sp>
        <p:nvSpPr>
          <p:cNvPr id="22" name="Dikdörtgen 21"/>
          <p:cNvSpPr/>
          <p:nvPr/>
        </p:nvSpPr>
        <p:spPr>
          <a:xfrm>
            <a:off x="3355027" y="5791396"/>
            <a:ext cx="2949624" cy="9182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HÜKÜMDAR</a:t>
            </a:r>
            <a:endParaRPr lang="tr-TR" sz="4000" dirty="0"/>
          </a:p>
        </p:txBody>
      </p:sp>
      <p:sp>
        <p:nvSpPr>
          <p:cNvPr id="23" name="Dikdörtgen 22"/>
          <p:cNvSpPr/>
          <p:nvPr/>
        </p:nvSpPr>
        <p:spPr>
          <a:xfrm>
            <a:off x="6783623" y="5823734"/>
            <a:ext cx="2783760" cy="8858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dirty="0" smtClean="0"/>
              <a:t>PEYGAMBER</a:t>
            </a:r>
            <a:endParaRPr lang="tr-TR" sz="3600" dirty="0"/>
          </a:p>
        </p:txBody>
      </p:sp>
      <p:sp>
        <p:nvSpPr>
          <p:cNvPr id="24" name="Aşağı Ok 23"/>
          <p:cNvSpPr/>
          <p:nvPr/>
        </p:nvSpPr>
        <p:spPr>
          <a:xfrm>
            <a:off x="1674097" y="1786773"/>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0" name="Aşağı Ok 29"/>
          <p:cNvSpPr/>
          <p:nvPr/>
        </p:nvSpPr>
        <p:spPr>
          <a:xfrm>
            <a:off x="5061538" y="1786773"/>
            <a:ext cx="298168"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1" name="Aşağı Ok 30"/>
          <p:cNvSpPr/>
          <p:nvPr/>
        </p:nvSpPr>
        <p:spPr>
          <a:xfrm>
            <a:off x="7852740" y="1756629"/>
            <a:ext cx="298168"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2" name="Aşağı Ok 31"/>
          <p:cNvSpPr/>
          <p:nvPr/>
        </p:nvSpPr>
        <p:spPr>
          <a:xfrm>
            <a:off x="1543049" y="4910857"/>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5" name="Aşağı Ok 24"/>
          <p:cNvSpPr/>
          <p:nvPr/>
        </p:nvSpPr>
        <p:spPr>
          <a:xfrm>
            <a:off x="4784380" y="4921132"/>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6" name="Aşağı Ok 25"/>
          <p:cNvSpPr/>
          <p:nvPr/>
        </p:nvSpPr>
        <p:spPr>
          <a:xfrm>
            <a:off x="8058272" y="4921132"/>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27" name="Dikdörtgen 26"/>
          <p:cNvSpPr/>
          <p:nvPr/>
        </p:nvSpPr>
        <p:spPr>
          <a:xfrm>
            <a:off x="9718221" y="916761"/>
            <a:ext cx="2334315" cy="7038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800" dirty="0" smtClean="0">
                <a:solidFill>
                  <a:prstClr val="black"/>
                </a:solidFill>
              </a:rPr>
              <a:t>LUTCA</a:t>
            </a:r>
            <a:endParaRPr lang="tr-TR" sz="4800" dirty="0">
              <a:solidFill>
                <a:prstClr val="black"/>
              </a:solidFill>
            </a:endParaRPr>
          </a:p>
        </p:txBody>
      </p:sp>
      <p:sp>
        <p:nvSpPr>
          <p:cNvPr id="28" name="Dikdörtgen 27"/>
          <p:cNvSpPr/>
          <p:nvPr/>
        </p:nvSpPr>
        <p:spPr>
          <a:xfrm>
            <a:off x="9764141" y="2602004"/>
            <a:ext cx="2288395" cy="815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400" dirty="0" smtClean="0"/>
              <a:t>CALUT</a:t>
            </a:r>
            <a:endParaRPr lang="tr-TR" sz="4400" dirty="0"/>
          </a:p>
        </p:txBody>
      </p:sp>
      <p:sp>
        <p:nvSpPr>
          <p:cNvPr id="29" name="Aşağı Ok 28"/>
          <p:cNvSpPr/>
          <p:nvPr/>
        </p:nvSpPr>
        <p:spPr>
          <a:xfrm>
            <a:off x="10731338" y="1730150"/>
            <a:ext cx="298168"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4" name="Dikdörtgen 33"/>
          <p:cNvSpPr/>
          <p:nvPr/>
        </p:nvSpPr>
        <p:spPr>
          <a:xfrm>
            <a:off x="9713955" y="3970963"/>
            <a:ext cx="2398894" cy="8853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solidFill>
                  <a:prstClr val="black"/>
                </a:solidFill>
              </a:rPr>
              <a:t>URBZE</a:t>
            </a:r>
            <a:endParaRPr lang="tr-TR" sz="4800" dirty="0">
              <a:solidFill>
                <a:prstClr val="black"/>
              </a:solidFill>
            </a:endParaRPr>
          </a:p>
        </p:txBody>
      </p:sp>
      <p:sp>
        <p:nvSpPr>
          <p:cNvPr id="35" name="Dikdörtgen 34"/>
          <p:cNvSpPr/>
          <p:nvPr/>
        </p:nvSpPr>
        <p:spPr>
          <a:xfrm>
            <a:off x="9713955" y="5807467"/>
            <a:ext cx="2338581" cy="8220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dirty="0" smtClean="0"/>
              <a:t>ZEBUR</a:t>
            </a:r>
            <a:endParaRPr lang="tr-TR" sz="5400" dirty="0"/>
          </a:p>
        </p:txBody>
      </p:sp>
      <p:sp>
        <p:nvSpPr>
          <p:cNvPr id="36" name="Aşağı Ok 35"/>
          <p:cNvSpPr/>
          <p:nvPr/>
        </p:nvSpPr>
        <p:spPr>
          <a:xfrm>
            <a:off x="10715062" y="4956428"/>
            <a:ext cx="330719" cy="7200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3" name="Dikdörtgen 2"/>
          <p:cNvSpPr/>
          <p:nvPr/>
        </p:nvSpPr>
        <p:spPr>
          <a:xfrm>
            <a:off x="8894618" y="83343"/>
            <a:ext cx="3157918" cy="6612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t>KELİMELERİN ÜZERİNE TIKLAYINIZ</a:t>
            </a:r>
            <a:endParaRPr lang="tr-TR" sz="2400" dirty="0"/>
          </a:p>
        </p:txBody>
      </p:sp>
      <p:sp>
        <p:nvSpPr>
          <p:cNvPr id="5" name="Oval 4"/>
          <p:cNvSpPr/>
          <p:nvPr/>
        </p:nvSpPr>
        <p:spPr>
          <a:xfrm>
            <a:off x="130629" y="580571"/>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1</a:t>
            </a:r>
            <a:endParaRPr lang="tr-TR" sz="3200" dirty="0"/>
          </a:p>
        </p:txBody>
      </p:sp>
      <p:sp>
        <p:nvSpPr>
          <p:cNvPr id="37" name="Oval 36"/>
          <p:cNvSpPr/>
          <p:nvPr/>
        </p:nvSpPr>
        <p:spPr>
          <a:xfrm>
            <a:off x="3594513" y="487226"/>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2</a:t>
            </a:r>
            <a:endParaRPr lang="tr-TR" sz="3200" dirty="0"/>
          </a:p>
        </p:txBody>
      </p:sp>
      <p:sp>
        <p:nvSpPr>
          <p:cNvPr id="38" name="Oval 37"/>
          <p:cNvSpPr/>
          <p:nvPr/>
        </p:nvSpPr>
        <p:spPr>
          <a:xfrm>
            <a:off x="6304651" y="496015"/>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3</a:t>
            </a:r>
            <a:endParaRPr lang="tr-TR" sz="3200" dirty="0"/>
          </a:p>
        </p:txBody>
      </p:sp>
      <p:sp>
        <p:nvSpPr>
          <p:cNvPr id="39" name="Oval 38"/>
          <p:cNvSpPr/>
          <p:nvPr/>
        </p:nvSpPr>
        <p:spPr>
          <a:xfrm>
            <a:off x="9420813" y="717891"/>
            <a:ext cx="478972" cy="4158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4</a:t>
            </a:r>
            <a:endParaRPr lang="tr-TR" sz="3200" dirty="0"/>
          </a:p>
        </p:txBody>
      </p:sp>
      <p:sp>
        <p:nvSpPr>
          <p:cNvPr id="40" name="Oval 39"/>
          <p:cNvSpPr/>
          <p:nvPr/>
        </p:nvSpPr>
        <p:spPr>
          <a:xfrm>
            <a:off x="139695" y="3695578"/>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5</a:t>
            </a:r>
            <a:endParaRPr lang="tr-TR" sz="3200" dirty="0"/>
          </a:p>
        </p:txBody>
      </p:sp>
      <p:sp>
        <p:nvSpPr>
          <p:cNvPr id="41" name="Oval 40"/>
          <p:cNvSpPr/>
          <p:nvPr/>
        </p:nvSpPr>
        <p:spPr>
          <a:xfrm>
            <a:off x="3355027" y="3515447"/>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6</a:t>
            </a:r>
            <a:endParaRPr lang="tr-TR" sz="3200" dirty="0"/>
          </a:p>
        </p:txBody>
      </p:sp>
      <p:sp>
        <p:nvSpPr>
          <p:cNvPr id="42" name="Oval 41"/>
          <p:cNvSpPr/>
          <p:nvPr/>
        </p:nvSpPr>
        <p:spPr>
          <a:xfrm>
            <a:off x="6481608" y="3511379"/>
            <a:ext cx="478972" cy="60660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7</a:t>
            </a:r>
            <a:endParaRPr lang="tr-TR" sz="3200" dirty="0"/>
          </a:p>
        </p:txBody>
      </p:sp>
      <p:sp>
        <p:nvSpPr>
          <p:cNvPr id="43" name="Oval 42"/>
          <p:cNvSpPr/>
          <p:nvPr/>
        </p:nvSpPr>
        <p:spPr>
          <a:xfrm>
            <a:off x="9608189" y="3566809"/>
            <a:ext cx="478972" cy="65298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200" dirty="0" smtClean="0"/>
              <a:t>8</a:t>
            </a:r>
            <a:endParaRPr lang="tr-TR" sz="3200" dirty="0"/>
          </a:p>
        </p:txBody>
      </p:sp>
    </p:spTree>
    <p:extLst>
      <p:ext uri="{BB962C8B-B14F-4D97-AF65-F5344CB8AC3E}">
        <p14:creationId xmlns:p14="http://schemas.microsoft.com/office/powerpoint/2010/main" val="1950492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300"/>
                                        <p:tgtEl>
                                          <p:spTgt spid="24"/>
                                        </p:tgtEl>
                                      </p:cBhvr>
                                    </p:animEffect>
                                    <p:anim calcmode="lin" valueType="num">
                                      <p:cBhvr>
                                        <p:cTn id="8" dur="1300" fill="hold"/>
                                        <p:tgtEl>
                                          <p:spTgt spid="24"/>
                                        </p:tgtEl>
                                        <p:attrNameLst>
                                          <p:attrName>ppt_x</p:attrName>
                                        </p:attrNameLst>
                                      </p:cBhvr>
                                      <p:tavLst>
                                        <p:tav tm="0">
                                          <p:val>
                                            <p:strVal val="#ppt_x"/>
                                          </p:val>
                                        </p:tav>
                                        <p:tav tm="100000">
                                          <p:val>
                                            <p:strVal val="#ppt_x"/>
                                          </p:val>
                                        </p:tav>
                                      </p:tavLst>
                                    </p:anim>
                                    <p:anim calcmode="lin" valueType="num">
                                      <p:cBhvr>
                                        <p:cTn id="9" dur="1300" fill="hold"/>
                                        <p:tgtEl>
                                          <p:spTgt spid="2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doğru.wav"/>
                                        </p:tgtEl>
                                      </p:cMediaNode>
                                    </p:audio>
                                  </p:subTnLst>
                                </p:cTn>
                              </p:par>
                              <p:par>
                                <p:cTn id="10" presetID="42" presetClass="entr" presetSubtype="0" fill="hold" grpId="0" nodeType="withEffect">
                                  <p:stCondLst>
                                    <p:cond delay="9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doğru.wav"/>
                                        </p:tgtEl>
                                      </p:cMediaNode>
                                    </p:audio>
                                  </p:sub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doğru.wav"/>
                                        </p:tgtEl>
                                      </p:cMediaNode>
                                    </p:audio>
                                  </p:sub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par>
                                <p:cTn id="49" presetID="42"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anim calcmode="lin" valueType="num">
                                      <p:cBhvr>
                                        <p:cTn id="52" dur="1000" fill="hold"/>
                                        <p:tgtEl>
                                          <p:spTgt spid="28"/>
                                        </p:tgtEl>
                                        <p:attrNameLst>
                                          <p:attrName>ppt_x</p:attrName>
                                        </p:attrNameLst>
                                      </p:cBhvr>
                                      <p:tavLst>
                                        <p:tav tm="0">
                                          <p:val>
                                            <p:strVal val="#ppt_x"/>
                                          </p:val>
                                        </p:tav>
                                        <p:tav tm="100000">
                                          <p:val>
                                            <p:strVal val="#ppt_x"/>
                                          </p:val>
                                        </p:tav>
                                      </p:tavLst>
                                    </p:anim>
                                    <p:anim calcmode="lin" valueType="num">
                                      <p:cBhvr>
                                        <p:cTn id="53"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doğru.wav"/>
                                        </p:tgtEl>
                                      </p:cMediaNode>
                                    </p:audio>
                                  </p:sub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67" restart="whenNotActive" fill="hold" evtFilter="cancelBubble" nodeType="interactiveSeq">
                <p:stCondLst>
                  <p:cond evt="onClick" delay="0">
                    <p:tgtEl>
                      <p:spTgt spid="11"/>
                    </p:tgtEl>
                  </p:cond>
                </p:stCondLst>
                <p:endSync evt="end" delay="0">
                  <p:rtn val="all"/>
                </p:endSync>
                <p:childTnLst>
                  <p:par>
                    <p:cTn id="68" fill="hold">
                      <p:stCondLst>
                        <p:cond delay="0"/>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2" name="doğru.wav"/>
                                        </p:tgtEl>
                                      </p:cMediaNode>
                                    </p:audio>
                                  </p:sub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1"/>
                  </p:tgtEl>
                </p:cond>
              </p:nextCondLst>
            </p:seq>
            <p:seq concurrent="1" nextAc="seek">
              <p:cTn id="80" restart="whenNotActive" fill="hold" evtFilter="cancelBubble" nodeType="interactiveSeq">
                <p:stCondLst>
                  <p:cond evt="onClick" delay="0">
                    <p:tgtEl>
                      <p:spTgt spid="12"/>
                    </p:tgtEl>
                  </p:cond>
                </p:stCondLst>
                <p:endSync evt="end" delay="0">
                  <p:rtn val="all"/>
                </p:endSync>
                <p:childTnLst>
                  <p:par>
                    <p:cTn id="81" fill="hold">
                      <p:stCondLst>
                        <p:cond delay="0"/>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doğru.wav"/>
                                        </p:tgtEl>
                                      </p:cMediaNode>
                                    </p:audio>
                                  </p:subTnLst>
                                </p:cTn>
                              </p:par>
                              <p:par>
                                <p:cTn id="88" presetID="42" presetClass="entr" presetSubtype="0"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2"/>
                  </p:tgtEl>
                </p:cond>
              </p:nextCondLst>
            </p:seq>
            <p:seq concurrent="1" nextAc="seek">
              <p:cTn id="93" restart="whenNotActive" fill="hold" evtFilter="cancelBubble" nodeType="interactiveSeq">
                <p:stCondLst>
                  <p:cond evt="onClick" delay="0">
                    <p:tgtEl>
                      <p:spTgt spid="34"/>
                    </p:tgtEl>
                  </p:cond>
                </p:stCondLst>
                <p:endSync evt="end" delay="0">
                  <p:rtn val="all"/>
                </p:endSync>
                <p:childTnLst>
                  <p:par>
                    <p:cTn id="94" fill="hold">
                      <p:stCondLst>
                        <p:cond delay="0"/>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2" name="doğru.wav"/>
                                        </p:tgtEl>
                                      </p:cMediaNode>
                                    </p:audio>
                                  </p:subTnLst>
                                </p:cTn>
                              </p:par>
                              <p:par>
                                <p:cTn id="101" presetID="42"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0"/>
                                        <p:tgtEl>
                                          <p:spTgt spid="35"/>
                                        </p:tgtEl>
                                      </p:cBhvr>
                                    </p:animEffect>
                                    <p:anim calcmode="lin" valueType="num">
                                      <p:cBhvr>
                                        <p:cTn id="104" dur="1000" fill="hold"/>
                                        <p:tgtEl>
                                          <p:spTgt spid="35"/>
                                        </p:tgtEl>
                                        <p:attrNameLst>
                                          <p:attrName>ppt_x</p:attrName>
                                        </p:attrNameLst>
                                      </p:cBhvr>
                                      <p:tavLst>
                                        <p:tav tm="0">
                                          <p:val>
                                            <p:strVal val="#ppt_x"/>
                                          </p:val>
                                        </p:tav>
                                        <p:tav tm="100000">
                                          <p:val>
                                            <p:strVal val="#ppt_x"/>
                                          </p:val>
                                        </p:tav>
                                      </p:tavLst>
                                    </p:anim>
                                    <p:anim calcmode="lin" valueType="num">
                                      <p:cBhvr>
                                        <p:cTn id="105"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34"/>
                  </p:tgtEl>
                </p:cond>
              </p:nextCondLst>
            </p:seq>
          </p:childTnLst>
        </p:cTn>
      </p:par>
    </p:tnLst>
    <p:bldLst>
      <p:bldP spid="17" grpId="0" animBg="1"/>
      <p:bldP spid="18" grpId="0" animBg="1"/>
      <p:bldP spid="20" grpId="0" animBg="1"/>
      <p:bldP spid="21" grpId="0" animBg="1"/>
      <p:bldP spid="22" grpId="0" animBg="1"/>
      <p:bldP spid="23" grpId="0" animBg="1"/>
      <p:bldP spid="24" grpId="0" animBg="1"/>
      <p:bldP spid="30" grpId="0" animBg="1"/>
      <p:bldP spid="31" grpId="0" animBg="1"/>
      <p:bldP spid="32" grpId="0" animBg="1"/>
      <p:bldP spid="25" grpId="0" animBg="1"/>
      <p:bldP spid="26" grpId="0" animBg="1"/>
      <p:bldP spid="28" grpId="0" animBg="1"/>
      <p:bldP spid="29"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txBox="1">
            <a:spLocks/>
          </p:cNvSpPr>
          <p:nvPr/>
        </p:nvSpPr>
        <p:spPr>
          <a:xfrm>
            <a:off x="1397727" y="1558944"/>
            <a:ext cx="7758748" cy="84811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tr-TR" sz="2800" dirty="0"/>
              <a:t>Hz. </a:t>
            </a:r>
            <a:r>
              <a:rPr lang="tr-TR" sz="2800" dirty="0" err="1"/>
              <a:t>Dâvûd</a:t>
            </a:r>
            <a:r>
              <a:rPr lang="tr-TR" sz="2800" dirty="0"/>
              <a:t> tarafından öldürülen ünlü </a:t>
            </a:r>
            <a:r>
              <a:rPr lang="tr-TR" sz="2800" dirty="0" smtClean="0"/>
              <a:t>savaşçı</a:t>
            </a:r>
            <a:endParaRPr lang="tr-TR" sz="4800" dirty="0"/>
          </a:p>
        </p:txBody>
      </p:sp>
      <p:sp>
        <p:nvSpPr>
          <p:cNvPr id="6" name="Yuvarlatılmış Dikdörtgen 5"/>
          <p:cNvSpPr/>
          <p:nvPr/>
        </p:nvSpPr>
        <p:spPr>
          <a:xfrm>
            <a:off x="8811491" y="1525685"/>
            <a:ext cx="3234450" cy="8967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dirty="0" err="1" smtClean="0"/>
              <a:t>Calut</a:t>
            </a:r>
            <a:endParaRPr lang="tr-TR" sz="5400" dirty="0"/>
          </a:p>
        </p:txBody>
      </p:sp>
      <p:pic>
        <p:nvPicPr>
          <p:cNvPr id="7"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 y="1378604"/>
            <a:ext cx="1773327" cy="1190865"/>
          </a:xfrm>
          <a:prstGeom prst="rect">
            <a:avLst/>
          </a:prstGeom>
          <a:noFill/>
          <a:extLst>
            <a:ext uri="{909E8E84-426E-40DD-AFC4-6F175D3DCCD1}">
              <a14:hiddenFill xmlns:a14="http://schemas.microsoft.com/office/drawing/2010/main">
                <a:solidFill>
                  <a:srgbClr val="FFFFFF"/>
                </a:solidFill>
              </a14:hiddenFill>
            </a:ext>
          </a:extLst>
        </p:spPr>
      </p:pic>
      <p:sp>
        <p:nvSpPr>
          <p:cNvPr id="8" name="Unvan 1"/>
          <p:cNvSpPr txBox="1">
            <a:spLocks/>
          </p:cNvSpPr>
          <p:nvPr/>
        </p:nvSpPr>
        <p:spPr>
          <a:xfrm>
            <a:off x="1286608" y="2891001"/>
            <a:ext cx="8046077" cy="91151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tr-TR" sz="3200" dirty="0" smtClean="0"/>
              <a:t>Hz. Davud’un oğlu olan peygamber</a:t>
            </a:r>
            <a:endParaRPr lang="tr-TR" sz="3200" dirty="0"/>
          </a:p>
        </p:txBody>
      </p:sp>
      <p:sp>
        <p:nvSpPr>
          <p:cNvPr id="9" name="Yuvarlatılmış Dikdörtgen 8"/>
          <p:cNvSpPr/>
          <p:nvPr/>
        </p:nvSpPr>
        <p:spPr>
          <a:xfrm>
            <a:off x="9019309" y="2875925"/>
            <a:ext cx="3026632" cy="9416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dirty="0" smtClean="0"/>
              <a:t>Hz. Süleyman</a:t>
            </a:r>
            <a:endParaRPr lang="tr-TR" sz="3600" dirty="0"/>
          </a:p>
        </p:txBody>
      </p:sp>
      <p:pic>
        <p:nvPicPr>
          <p:cNvPr id="10"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1" y="2728591"/>
            <a:ext cx="1791496" cy="1256825"/>
          </a:xfrm>
          <a:prstGeom prst="rect">
            <a:avLst/>
          </a:prstGeom>
          <a:noFill/>
          <a:extLst>
            <a:ext uri="{909E8E84-426E-40DD-AFC4-6F175D3DCCD1}">
              <a14:hiddenFill xmlns:a14="http://schemas.microsoft.com/office/drawing/2010/main">
                <a:solidFill>
                  <a:srgbClr val="FFFFFF"/>
                </a:solidFill>
              </a14:hiddenFill>
            </a:ext>
          </a:extLst>
        </p:spPr>
      </p:pic>
      <p:sp>
        <p:nvSpPr>
          <p:cNvPr id="11" name="Unvan 1"/>
          <p:cNvSpPr txBox="1">
            <a:spLocks/>
          </p:cNvSpPr>
          <p:nvPr/>
        </p:nvSpPr>
        <p:spPr>
          <a:xfrm>
            <a:off x="1301124" y="4316944"/>
            <a:ext cx="8031561" cy="84811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gn="just"/>
            <a:r>
              <a:rPr lang="tr-TR" sz="3200" dirty="0" smtClean="0"/>
              <a:t>Hz. Davud (as) ne yaparak geçimini sağlardı</a:t>
            </a:r>
            <a:endParaRPr lang="tr-TR" sz="3200" dirty="0"/>
          </a:p>
        </p:txBody>
      </p:sp>
      <p:pic>
        <p:nvPicPr>
          <p:cNvPr id="12"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7" y="4162929"/>
            <a:ext cx="1619852" cy="1190946"/>
          </a:xfrm>
          <a:prstGeom prst="rect">
            <a:avLst/>
          </a:prstGeom>
          <a:noFill/>
          <a:extLst>
            <a:ext uri="{909E8E84-426E-40DD-AFC4-6F175D3DCCD1}">
              <a14:hiddenFill xmlns:a14="http://schemas.microsoft.com/office/drawing/2010/main">
                <a:solidFill>
                  <a:srgbClr val="FFFFFF"/>
                </a:solidFill>
              </a14:hiddenFill>
            </a:ext>
          </a:extLst>
        </p:spPr>
      </p:pic>
      <p:sp>
        <p:nvSpPr>
          <p:cNvPr id="13" name="Yuvarlatılmış Dikdörtgen 12"/>
          <p:cNvSpPr/>
          <p:nvPr/>
        </p:nvSpPr>
        <p:spPr>
          <a:xfrm>
            <a:off x="9019309" y="4316944"/>
            <a:ext cx="3026632" cy="8481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600" dirty="0" smtClean="0"/>
              <a:t>Zırh</a:t>
            </a:r>
            <a:endParaRPr lang="tr-TR" sz="28700" dirty="0"/>
          </a:p>
        </p:txBody>
      </p:sp>
      <p:sp>
        <p:nvSpPr>
          <p:cNvPr id="14" name="Unvan 1"/>
          <p:cNvSpPr txBox="1">
            <a:spLocks/>
          </p:cNvSpPr>
          <p:nvPr/>
        </p:nvSpPr>
        <p:spPr>
          <a:xfrm>
            <a:off x="1286608" y="5664410"/>
            <a:ext cx="8205735" cy="81951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r>
              <a:rPr lang="tr-TR" sz="3600" dirty="0" smtClean="0"/>
              <a:t>Hz. Davud’a verilen ilahi kitabın adı</a:t>
            </a:r>
            <a:endParaRPr lang="tr-TR" sz="6000" dirty="0"/>
          </a:p>
        </p:txBody>
      </p:sp>
      <p:pic>
        <p:nvPicPr>
          <p:cNvPr id="15" name="Picture 2" descr="gÃ¶z ikonu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5" y="5536774"/>
            <a:ext cx="1619852" cy="1069988"/>
          </a:xfrm>
          <a:prstGeom prst="rect">
            <a:avLst/>
          </a:prstGeom>
          <a:noFill/>
          <a:extLst>
            <a:ext uri="{909E8E84-426E-40DD-AFC4-6F175D3DCCD1}">
              <a14:hiddenFill xmlns:a14="http://schemas.microsoft.com/office/drawing/2010/main">
                <a:solidFill>
                  <a:srgbClr val="FFFFFF"/>
                </a:solidFill>
              </a14:hiddenFill>
            </a:ext>
          </a:extLst>
        </p:spPr>
      </p:pic>
      <p:sp>
        <p:nvSpPr>
          <p:cNvPr id="16" name="Yuvarlatılmış Dikdörtgen 15"/>
          <p:cNvSpPr/>
          <p:nvPr/>
        </p:nvSpPr>
        <p:spPr>
          <a:xfrm>
            <a:off x="9082643" y="5664410"/>
            <a:ext cx="2963298" cy="8195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4800" dirty="0" smtClean="0"/>
              <a:t>Zebur</a:t>
            </a:r>
            <a:endParaRPr lang="tr-TR" sz="4800" dirty="0"/>
          </a:p>
        </p:txBody>
      </p:sp>
      <p:sp>
        <p:nvSpPr>
          <p:cNvPr id="17" name="Dikdörtgen 16"/>
          <p:cNvSpPr/>
          <p:nvPr/>
        </p:nvSpPr>
        <p:spPr>
          <a:xfrm>
            <a:off x="449943" y="350793"/>
            <a:ext cx="7678055" cy="6647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Verilen ifadelerin karşılığını bulalım</a:t>
            </a:r>
            <a:endParaRPr lang="tr-TR" sz="2800" dirty="0"/>
          </a:p>
        </p:txBody>
      </p:sp>
      <p:sp>
        <p:nvSpPr>
          <p:cNvPr id="2" name="Dikdörtgen 1"/>
          <p:cNvSpPr/>
          <p:nvPr/>
        </p:nvSpPr>
        <p:spPr>
          <a:xfrm>
            <a:off x="8345715" y="106947"/>
            <a:ext cx="3701142" cy="11193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dirty="0" smtClean="0"/>
              <a:t>Cevaplar için gözlere tıklayınız</a:t>
            </a:r>
            <a:endParaRPr lang="tr-TR" sz="3200" dirty="0"/>
          </a:p>
        </p:txBody>
      </p:sp>
    </p:spTree>
    <p:extLst>
      <p:ext uri="{BB962C8B-B14F-4D97-AF65-F5344CB8AC3E}">
        <p14:creationId xmlns:p14="http://schemas.microsoft.com/office/powerpoint/2010/main" val="263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subTnLst>
                                    <p:audio>
                                      <p:cMediaNode>
                                        <p:cTn display="0" masterRel="sameClick">
                                          <p:stCondLst>
                                            <p:cond evt="begin" delay="0">
                                              <p:tn val="31"/>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2"/>
                  </p:tgtEl>
                </p:cond>
              </p:nextCondLst>
            </p:seq>
          </p:childTnLst>
        </p:cTn>
      </p:par>
    </p:tnLst>
    <p:bldLst>
      <p:bldP spid="6" grpId="0" animBg="1"/>
      <p:bldP spid="9" grpId="0" animBg="1"/>
      <p:bldP spid="1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947" y="117567"/>
            <a:ext cx="5981075" cy="613953"/>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4800" dirty="0" smtClean="0"/>
              <a:t>Doğru - yanlış </a:t>
            </a:r>
            <a:endParaRPr lang="tr-TR" sz="4800" dirty="0"/>
          </a:p>
        </p:txBody>
      </p:sp>
      <p:sp>
        <p:nvSpPr>
          <p:cNvPr id="4" name="Dikdörtgen 3"/>
          <p:cNvSpPr/>
          <p:nvPr/>
        </p:nvSpPr>
        <p:spPr>
          <a:xfrm>
            <a:off x="130629" y="849087"/>
            <a:ext cx="11926388" cy="888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3200" dirty="0" smtClean="0"/>
              <a:t>1</a:t>
            </a:r>
            <a:r>
              <a:rPr lang="tr-TR" sz="3600" dirty="0"/>
              <a:t>. </a:t>
            </a:r>
            <a:r>
              <a:rPr lang="tr-TR" sz="3200" dirty="0"/>
              <a:t>Hz. Davud (</a:t>
            </a:r>
            <a:r>
              <a:rPr lang="tr-TR" sz="3200" dirty="0" err="1"/>
              <a:t>a.s</a:t>
            </a:r>
            <a:r>
              <a:rPr lang="tr-TR" sz="3200" dirty="0"/>
              <a:t>.) kendi el emeğiyle geçimini sağlardı.</a:t>
            </a:r>
            <a:endParaRPr lang="tr-TR" sz="11500" dirty="0"/>
          </a:p>
        </p:txBody>
      </p:sp>
      <p:sp>
        <p:nvSpPr>
          <p:cNvPr id="5" name="Dikdörtgen 4"/>
          <p:cNvSpPr/>
          <p:nvPr/>
        </p:nvSpPr>
        <p:spPr>
          <a:xfrm>
            <a:off x="130629" y="1881051"/>
            <a:ext cx="11926388" cy="894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a:t>2</a:t>
            </a:r>
            <a:r>
              <a:rPr lang="tr-TR" sz="3600" dirty="0" smtClean="0"/>
              <a:t>. Hz. Davud’a Suhuf    verilmiştir.</a:t>
            </a:r>
            <a:endParaRPr lang="tr-TR" sz="7200" dirty="0"/>
          </a:p>
        </p:txBody>
      </p:sp>
      <p:sp>
        <p:nvSpPr>
          <p:cNvPr id="6" name="Dikdörtgen 5"/>
          <p:cNvSpPr/>
          <p:nvPr/>
        </p:nvSpPr>
        <p:spPr>
          <a:xfrm>
            <a:off x="130629" y="2939999"/>
            <a:ext cx="11926388" cy="841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2400" dirty="0" smtClean="0"/>
              <a:t>3</a:t>
            </a:r>
            <a:r>
              <a:rPr lang="tr-TR" sz="2800" dirty="0" smtClean="0"/>
              <a:t>. </a:t>
            </a:r>
            <a:r>
              <a:rPr lang="tr-TR" sz="3200" dirty="0" smtClean="0"/>
              <a:t>Hz. Davud (as) </a:t>
            </a:r>
            <a:r>
              <a:rPr lang="tr-TR" sz="3200" dirty="0" err="1" smtClean="0"/>
              <a:t>Talut’un</a:t>
            </a:r>
            <a:r>
              <a:rPr lang="tr-TR" sz="3200" dirty="0" smtClean="0"/>
              <a:t> ordusunda, </a:t>
            </a:r>
            <a:r>
              <a:rPr lang="tr-TR" sz="3200" dirty="0" err="1" smtClean="0"/>
              <a:t>Calut’a</a:t>
            </a:r>
            <a:r>
              <a:rPr lang="tr-TR" sz="3200" dirty="0" smtClean="0"/>
              <a:t> karşı </a:t>
            </a:r>
          </a:p>
          <a:p>
            <a:r>
              <a:rPr lang="tr-TR" sz="3200" dirty="0" smtClean="0"/>
              <a:t>savaştı ve onu yendi.</a:t>
            </a:r>
            <a:endParaRPr lang="tr-TR" sz="5400" dirty="0"/>
          </a:p>
        </p:txBody>
      </p:sp>
      <p:sp>
        <p:nvSpPr>
          <p:cNvPr id="7" name="Dikdörtgen 6"/>
          <p:cNvSpPr/>
          <p:nvPr/>
        </p:nvSpPr>
        <p:spPr>
          <a:xfrm>
            <a:off x="130629" y="3905799"/>
            <a:ext cx="11926388" cy="84908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4400" dirty="0" smtClean="0"/>
              <a:t>4. </a:t>
            </a:r>
            <a:r>
              <a:rPr lang="tr-TR" sz="4400" dirty="0"/>
              <a:t>Hz. Davud’a (</a:t>
            </a:r>
            <a:r>
              <a:rPr lang="tr-TR" sz="4400" dirty="0" err="1"/>
              <a:t>a.s</a:t>
            </a:r>
            <a:r>
              <a:rPr lang="tr-TR" sz="4400" dirty="0"/>
              <a:t>.) Tevrat verilmiştir</a:t>
            </a:r>
            <a:r>
              <a:rPr lang="tr-TR" dirty="0"/>
              <a:t>.</a:t>
            </a:r>
            <a:endParaRPr lang="tr-TR" sz="7200" dirty="0"/>
          </a:p>
        </p:txBody>
      </p:sp>
      <p:sp>
        <p:nvSpPr>
          <p:cNvPr id="8" name="Dikdörtgen 7"/>
          <p:cNvSpPr/>
          <p:nvPr/>
        </p:nvSpPr>
        <p:spPr>
          <a:xfrm>
            <a:off x="130629" y="4898570"/>
            <a:ext cx="11926388" cy="9144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4000" dirty="0" smtClean="0"/>
              <a:t>5. Hz. Davud (as) hükümdar peygamberdir.</a:t>
            </a:r>
            <a:endParaRPr lang="tr-TR" sz="8800" dirty="0"/>
          </a:p>
        </p:txBody>
      </p:sp>
      <p:sp>
        <p:nvSpPr>
          <p:cNvPr id="9" name="Dikdörtgen 8"/>
          <p:cNvSpPr/>
          <p:nvPr/>
        </p:nvSpPr>
        <p:spPr>
          <a:xfrm>
            <a:off x="130629" y="5956656"/>
            <a:ext cx="11926388" cy="78377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dirty="0" smtClean="0">
                <a:solidFill>
                  <a:schemeClr val="tx1"/>
                </a:solidFill>
                <a:ea typeface="Calibri"/>
                <a:cs typeface="Calibri"/>
                <a:sym typeface="Calibri"/>
              </a:rPr>
              <a:t>6. Ramazan </a:t>
            </a:r>
            <a:r>
              <a:rPr lang="tr-TR" sz="2400" dirty="0">
                <a:solidFill>
                  <a:schemeClr val="tx1"/>
                </a:solidFill>
                <a:ea typeface="Calibri"/>
                <a:cs typeface="Calibri"/>
                <a:sym typeface="Calibri"/>
              </a:rPr>
              <a:t>ayında camilerde veya evlerde bir </a:t>
            </a:r>
            <a:r>
              <a:rPr lang="tr-TR" sz="2400" dirty="0" smtClean="0">
                <a:solidFill>
                  <a:schemeClr val="tx1"/>
                </a:solidFill>
                <a:ea typeface="Calibri"/>
                <a:cs typeface="Calibri"/>
                <a:sym typeface="Calibri"/>
              </a:rPr>
              <a:t>kişinin Kur'an'ı </a:t>
            </a:r>
            <a:r>
              <a:rPr lang="tr-TR" sz="2400" dirty="0">
                <a:solidFill>
                  <a:schemeClr val="tx1"/>
                </a:solidFill>
                <a:ea typeface="Calibri"/>
                <a:cs typeface="Calibri"/>
                <a:sym typeface="Calibri"/>
              </a:rPr>
              <a:t>okuması </a:t>
            </a:r>
            <a:r>
              <a:rPr lang="tr-TR" sz="2400" dirty="0" smtClean="0">
                <a:solidFill>
                  <a:schemeClr val="tx1"/>
                </a:solidFill>
                <a:ea typeface="Calibri"/>
                <a:cs typeface="Calibri"/>
                <a:sym typeface="Calibri"/>
              </a:rPr>
              <a:t>                                                       diğer insanların da takip </a:t>
            </a:r>
            <a:r>
              <a:rPr lang="tr-TR" sz="2400" dirty="0">
                <a:solidFill>
                  <a:schemeClr val="tx1"/>
                </a:solidFill>
                <a:ea typeface="Calibri"/>
                <a:cs typeface="Calibri"/>
                <a:sym typeface="Calibri"/>
              </a:rPr>
              <a:t>etmesi ya da </a:t>
            </a:r>
            <a:r>
              <a:rPr lang="tr-TR" sz="2400" dirty="0" smtClean="0">
                <a:solidFill>
                  <a:schemeClr val="tx1"/>
                </a:solidFill>
                <a:ea typeface="Calibri"/>
                <a:cs typeface="Calibri"/>
                <a:sym typeface="Calibri"/>
              </a:rPr>
              <a:t>dinlemesine mukabele denir. </a:t>
            </a:r>
            <a:endParaRPr lang="tr-TR" sz="2400" dirty="0">
              <a:solidFill>
                <a:schemeClr val="tx1"/>
              </a:solidFill>
              <a:ea typeface="Calibri"/>
              <a:cs typeface="Calibri"/>
              <a:sym typeface="Calibri"/>
            </a:endParaRPr>
          </a:p>
        </p:txBody>
      </p:sp>
      <p:sp>
        <p:nvSpPr>
          <p:cNvPr id="10" name="Dikdörtgen 9"/>
          <p:cNvSpPr/>
          <p:nvPr/>
        </p:nvSpPr>
        <p:spPr>
          <a:xfrm>
            <a:off x="9326880"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D</a:t>
            </a:r>
            <a:endParaRPr lang="tr-TR" sz="4800" dirty="0"/>
          </a:p>
        </p:txBody>
      </p:sp>
      <p:sp>
        <p:nvSpPr>
          <p:cNvPr id="11" name="Dikdörtgen 10"/>
          <p:cNvSpPr/>
          <p:nvPr/>
        </p:nvSpPr>
        <p:spPr>
          <a:xfrm>
            <a:off x="10842172" y="849087"/>
            <a:ext cx="1214846"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tr-TR" sz="4800" dirty="0" smtClean="0"/>
              <a:t>Y</a:t>
            </a:r>
            <a:endParaRPr lang="tr-TR" sz="4800" dirty="0"/>
          </a:p>
        </p:txBody>
      </p:sp>
      <p:sp>
        <p:nvSpPr>
          <p:cNvPr id="12" name="Dikdörtgen 11"/>
          <p:cNvSpPr/>
          <p:nvPr/>
        </p:nvSpPr>
        <p:spPr>
          <a:xfrm>
            <a:off x="9936230" y="849085"/>
            <a:ext cx="605496" cy="888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a:solidFill>
                  <a:schemeClr val="accent6"/>
                </a:solidFill>
              </a:rPr>
              <a:t>✔</a:t>
            </a:r>
          </a:p>
        </p:txBody>
      </p:sp>
      <p:sp>
        <p:nvSpPr>
          <p:cNvPr id="13" name="Dikdörtgen 12"/>
          <p:cNvSpPr/>
          <p:nvPr/>
        </p:nvSpPr>
        <p:spPr>
          <a:xfrm>
            <a:off x="11436531" y="849087"/>
            <a:ext cx="640080" cy="888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5400" b="1" dirty="0" smtClean="0">
                <a:solidFill>
                  <a:srgbClr val="FF0000"/>
                </a:solidFill>
              </a:rPr>
              <a:t>X</a:t>
            </a:r>
            <a:endParaRPr lang="tr-TR" sz="5400" b="1" dirty="0">
              <a:solidFill>
                <a:srgbClr val="FF0000"/>
              </a:solidFill>
            </a:endParaRPr>
          </a:p>
        </p:txBody>
      </p:sp>
      <p:cxnSp>
        <p:nvCxnSpPr>
          <p:cNvPr id="16" name="Düz Bağlayıcı 15"/>
          <p:cNvCxnSpPr>
            <a:endCxn id="11" idx="2"/>
          </p:cNvCxnSpPr>
          <p:nvPr/>
        </p:nvCxnSpPr>
        <p:spPr>
          <a:xfrm flipH="1">
            <a:off x="11449595" y="849087"/>
            <a:ext cx="4284" cy="88828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19" name="Tablo 18"/>
          <p:cNvGraphicFramePr>
            <a:graphicFrameLocks noGrp="1"/>
          </p:cNvGraphicFramePr>
          <p:nvPr>
            <p:extLst/>
          </p:nvPr>
        </p:nvGraphicFramePr>
        <p:xfrm>
          <a:off x="9322276"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0" name="Tablo 19"/>
          <p:cNvGraphicFramePr>
            <a:graphicFrameLocks noGrp="1"/>
          </p:cNvGraphicFramePr>
          <p:nvPr>
            <p:extLst/>
          </p:nvPr>
        </p:nvGraphicFramePr>
        <p:xfrm>
          <a:off x="10817974" y="1881051"/>
          <a:ext cx="1258638" cy="894814"/>
        </p:xfrm>
        <a:graphic>
          <a:graphicData uri="http://schemas.openxmlformats.org/drawingml/2006/table">
            <a:tbl>
              <a:tblPr firstRow="1" bandRow="1">
                <a:tableStyleId>{93296810-A885-4BE3-A3E7-6D5BEEA58F35}</a:tableStyleId>
              </a:tblPr>
              <a:tblGrid>
                <a:gridCol w="629319">
                  <a:extLst>
                    <a:ext uri="{9D8B030D-6E8A-4147-A177-3AD203B41FA5}">
                      <a16:colId xmlns:a16="http://schemas.microsoft.com/office/drawing/2014/main" val="2292286534"/>
                    </a:ext>
                  </a:extLst>
                </a:gridCol>
                <a:gridCol w="629319">
                  <a:extLst>
                    <a:ext uri="{9D8B030D-6E8A-4147-A177-3AD203B41FA5}">
                      <a16:colId xmlns:a16="http://schemas.microsoft.com/office/drawing/2014/main" val="1517601375"/>
                    </a:ext>
                  </a:extLst>
                </a:gridCol>
              </a:tblGrid>
              <a:tr h="894814">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1" name="Tablo 20"/>
          <p:cNvGraphicFramePr>
            <a:graphicFrameLocks noGrp="1"/>
          </p:cNvGraphicFramePr>
          <p:nvPr>
            <p:extLst/>
          </p:nvPr>
        </p:nvGraphicFramePr>
        <p:xfrm>
          <a:off x="9332685" y="2939998"/>
          <a:ext cx="1243624" cy="841708"/>
        </p:xfrm>
        <a:graphic>
          <a:graphicData uri="http://schemas.openxmlformats.org/drawingml/2006/table">
            <a:tbl>
              <a:tblPr firstRow="1" bandRow="1">
                <a:tableStyleId>{93296810-A885-4BE3-A3E7-6D5BEEA58F35}</a:tableStyleId>
              </a:tblPr>
              <a:tblGrid>
                <a:gridCol w="513617">
                  <a:extLst>
                    <a:ext uri="{9D8B030D-6E8A-4147-A177-3AD203B41FA5}">
                      <a16:colId xmlns:a16="http://schemas.microsoft.com/office/drawing/2014/main" val="2292286534"/>
                    </a:ext>
                  </a:extLst>
                </a:gridCol>
                <a:gridCol w="730007">
                  <a:extLst>
                    <a:ext uri="{9D8B030D-6E8A-4147-A177-3AD203B41FA5}">
                      <a16:colId xmlns:a16="http://schemas.microsoft.com/office/drawing/2014/main" val="1517601375"/>
                    </a:ext>
                  </a:extLst>
                </a:gridCol>
              </a:tblGrid>
              <a:tr h="841708">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2" name="Tablo 21"/>
          <p:cNvGraphicFramePr>
            <a:graphicFrameLocks noGrp="1"/>
          </p:cNvGraphicFramePr>
          <p:nvPr>
            <p:extLst/>
          </p:nvPr>
        </p:nvGraphicFramePr>
        <p:xfrm>
          <a:off x="10842172" y="2939154"/>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22116">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3" name="Tablo 22"/>
          <p:cNvGraphicFramePr>
            <a:graphicFrameLocks noGrp="1"/>
          </p:cNvGraphicFramePr>
          <p:nvPr/>
        </p:nvGraphicFramePr>
        <p:xfrm>
          <a:off x="9322276" y="4898570"/>
          <a:ext cx="1219450" cy="914402"/>
        </p:xfrm>
        <a:graphic>
          <a:graphicData uri="http://schemas.openxmlformats.org/drawingml/2006/table">
            <a:tbl>
              <a:tblPr firstRow="1" bandRow="1">
                <a:tableStyleId>{93296810-A885-4BE3-A3E7-6D5BEEA58F35}</a:tableStyleId>
              </a:tblPr>
              <a:tblGrid>
                <a:gridCol w="609725">
                  <a:extLst>
                    <a:ext uri="{9D8B030D-6E8A-4147-A177-3AD203B41FA5}">
                      <a16:colId xmlns:a16="http://schemas.microsoft.com/office/drawing/2014/main" val="2292286534"/>
                    </a:ext>
                  </a:extLst>
                </a:gridCol>
                <a:gridCol w="609725">
                  <a:extLst>
                    <a:ext uri="{9D8B030D-6E8A-4147-A177-3AD203B41FA5}">
                      <a16:colId xmlns:a16="http://schemas.microsoft.com/office/drawing/2014/main" val="1517601375"/>
                    </a:ext>
                  </a:extLst>
                </a:gridCol>
              </a:tblGrid>
              <a:tr h="914402">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5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4" name="Tablo 23"/>
          <p:cNvGraphicFramePr>
            <a:graphicFrameLocks noGrp="1"/>
          </p:cNvGraphicFramePr>
          <p:nvPr/>
        </p:nvGraphicFramePr>
        <p:xfrm>
          <a:off x="10826647" y="3905798"/>
          <a:ext cx="1254034" cy="849088"/>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49088">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4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5" name="Tablo 24"/>
          <p:cNvGraphicFramePr>
            <a:graphicFrameLocks noGrp="1"/>
          </p:cNvGraphicFramePr>
          <p:nvPr/>
        </p:nvGraphicFramePr>
        <p:xfrm>
          <a:off x="10842172" y="4898569"/>
          <a:ext cx="1254034" cy="914403"/>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914403">
                <a:tc>
                  <a:txBody>
                    <a:bodyPr/>
                    <a:lstStyle/>
                    <a:p>
                      <a:pPr algn="ctr"/>
                      <a:r>
                        <a:rPr lang="tr-TR" sz="4400" b="0" dirty="0" smtClean="0">
                          <a:ln>
                            <a:solidFill>
                              <a:schemeClr val="tx1"/>
                            </a:solidFill>
                          </a:ln>
                          <a:solidFill>
                            <a:schemeClr val="tx1"/>
                          </a:solidFill>
                        </a:rPr>
                        <a:t>Y</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6" name="Tablo 25"/>
          <p:cNvGraphicFramePr>
            <a:graphicFrameLocks noGrp="1"/>
          </p:cNvGraphicFramePr>
          <p:nvPr/>
        </p:nvGraphicFramePr>
        <p:xfrm>
          <a:off x="9322276" y="3895997"/>
          <a:ext cx="1254034" cy="868689"/>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868689">
                <a:tc>
                  <a:txBody>
                    <a:bodyPr/>
                    <a:lstStyle/>
                    <a:p>
                      <a:pPr algn="ctr"/>
                      <a:r>
                        <a:rPr lang="tr-TR" sz="4800" b="0" dirty="0" smtClean="0">
                          <a:ln>
                            <a:solidFill>
                              <a:schemeClr val="tx1"/>
                            </a:solidFill>
                          </a:ln>
                          <a:solidFill>
                            <a:schemeClr val="tx1"/>
                          </a:solidFill>
                        </a:rPr>
                        <a:t>D</a:t>
                      </a:r>
                      <a:endParaRPr lang="tr-TR" sz="48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7" name="Tablo 26"/>
          <p:cNvGraphicFramePr>
            <a:graphicFrameLocks noGrp="1"/>
          </p:cNvGraphicFramePr>
          <p:nvPr/>
        </p:nvGraphicFramePr>
        <p:xfrm>
          <a:off x="9287692" y="5946856"/>
          <a:ext cx="1254034" cy="822960"/>
        </p:xfrm>
        <a:graphic>
          <a:graphicData uri="http://schemas.openxmlformats.org/drawingml/2006/table">
            <a:tbl>
              <a:tblPr firstRow="1" bandRow="1">
                <a:tableStyleId>{93296810-A885-4BE3-A3E7-6D5BEEA58F35}</a:tableStyleId>
              </a:tblPr>
              <a:tblGrid>
                <a:gridCol w="627017">
                  <a:extLst>
                    <a:ext uri="{9D8B030D-6E8A-4147-A177-3AD203B41FA5}">
                      <a16:colId xmlns:a16="http://schemas.microsoft.com/office/drawing/2014/main" val="2292286534"/>
                    </a:ext>
                  </a:extLst>
                </a:gridCol>
                <a:gridCol w="627017">
                  <a:extLst>
                    <a:ext uri="{9D8B030D-6E8A-4147-A177-3AD203B41FA5}">
                      <a16:colId xmlns:a16="http://schemas.microsoft.com/office/drawing/2014/main" val="1517601375"/>
                    </a:ext>
                  </a:extLst>
                </a:gridCol>
              </a:tblGrid>
              <a:tr h="793579">
                <a:tc>
                  <a:txBody>
                    <a:bodyPr/>
                    <a:lstStyle/>
                    <a:p>
                      <a:pPr algn="ctr"/>
                      <a:r>
                        <a:rPr lang="tr-TR" sz="4400" b="0" dirty="0" smtClean="0">
                          <a:ln>
                            <a:solidFill>
                              <a:schemeClr val="tx1"/>
                            </a:solidFill>
                          </a:ln>
                          <a:solidFill>
                            <a:schemeClr val="tx1"/>
                          </a:solidFill>
                        </a:rPr>
                        <a:t>D</a:t>
                      </a:r>
                      <a:endParaRPr lang="tr-TR" sz="4400" b="0" dirty="0">
                        <a:ln>
                          <a:solidFill>
                            <a:schemeClr val="tx1"/>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800" b="1" dirty="0" smtClean="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graphicFrame>
        <p:nvGraphicFramePr>
          <p:cNvPr id="28" name="Tablo 27"/>
          <p:cNvGraphicFramePr>
            <a:graphicFrameLocks noGrp="1"/>
          </p:cNvGraphicFramePr>
          <p:nvPr/>
        </p:nvGraphicFramePr>
        <p:xfrm>
          <a:off x="10842172" y="5946856"/>
          <a:ext cx="1254034" cy="793579"/>
        </p:xfrm>
        <a:graphic>
          <a:graphicData uri="http://schemas.openxmlformats.org/drawingml/2006/table">
            <a:tbl>
              <a:tblPr firstRow="1" bandRow="1">
                <a:tableStyleId>{93296810-A885-4BE3-A3E7-6D5BEEA58F35}</a:tableStyleId>
              </a:tblPr>
              <a:tblGrid>
                <a:gridCol w="642971">
                  <a:extLst>
                    <a:ext uri="{9D8B030D-6E8A-4147-A177-3AD203B41FA5}">
                      <a16:colId xmlns:a16="http://schemas.microsoft.com/office/drawing/2014/main" val="2292286534"/>
                    </a:ext>
                  </a:extLst>
                </a:gridCol>
                <a:gridCol w="611063">
                  <a:extLst>
                    <a:ext uri="{9D8B030D-6E8A-4147-A177-3AD203B41FA5}">
                      <a16:colId xmlns:a16="http://schemas.microsoft.com/office/drawing/2014/main" val="1517601375"/>
                    </a:ext>
                  </a:extLst>
                </a:gridCol>
              </a:tblGrid>
              <a:tr h="793579">
                <a:tc>
                  <a:txBody>
                    <a:bodyPr/>
                    <a:lstStyle/>
                    <a:p>
                      <a:pPr algn="ctr"/>
                      <a:r>
                        <a:rPr lang="tr-TR" sz="4600" b="0" dirty="0" smtClean="0">
                          <a:ln>
                            <a:solidFill>
                              <a:schemeClr val="tx1"/>
                            </a:solidFill>
                          </a:ln>
                          <a:solidFill>
                            <a:schemeClr val="tx1"/>
                          </a:solidFill>
                        </a:rPr>
                        <a:t>Y</a:t>
                      </a:r>
                      <a:endParaRPr lang="tr-TR" sz="4600" b="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4600" dirty="0" smtClean="0">
                        <a:ln>
                          <a:solidFill>
                            <a:srgbClr val="FF0000"/>
                          </a:solidFill>
                        </a:ln>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565083"/>
                  </a:ext>
                </a:extLst>
              </a:tr>
            </a:tbl>
          </a:graphicData>
        </a:graphic>
      </p:graphicFrame>
      <p:sp>
        <p:nvSpPr>
          <p:cNvPr id="29" name="Dikdörtgen 28"/>
          <p:cNvSpPr/>
          <p:nvPr/>
        </p:nvSpPr>
        <p:spPr>
          <a:xfrm>
            <a:off x="7974767" y="117567"/>
            <a:ext cx="4082250" cy="556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Doğru cevabı işaretleyelim</a:t>
            </a:r>
            <a:endParaRPr lang="tr-TR" sz="2800" dirty="0"/>
          </a:p>
        </p:txBody>
      </p:sp>
      <p:cxnSp>
        <p:nvCxnSpPr>
          <p:cNvPr id="30" name="Düz Bağlayıcı 29"/>
          <p:cNvCxnSpPr>
            <a:stCxn id="10" idx="0"/>
          </p:cNvCxnSpPr>
          <p:nvPr/>
        </p:nvCxnSpPr>
        <p:spPr>
          <a:xfrm flipH="1">
            <a:off x="9932002" y="849087"/>
            <a:ext cx="2301" cy="858888"/>
          </a:xfrm>
          <a:prstGeom prst="line">
            <a:avLst/>
          </a:prstGeom>
        </p:spPr>
        <p:style>
          <a:lnRef idx="3">
            <a:schemeClr val="accent6"/>
          </a:lnRef>
          <a:fillRef idx="0">
            <a:schemeClr val="accent6"/>
          </a:fillRef>
          <a:effectRef idx="2">
            <a:schemeClr val="accent6"/>
          </a:effectRef>
          <a:fontRef idx="minor">
            <a:schemeClr val="tx1"/>
          </a:fontRef>
        </p:style>
      </p:cxnSp>
      <p:sp>
        <p:nvSpPr>
          <p:cNvPr id="34" name="Dikdörtgen 33"/>
          <p:cNvSpPr/>
          <p:nvPr/>
        </p:nvSpPr>
        <p:spPr>
          <a:xfrm>
            <a:off x="9914321" y="1881051"/>
            <a:ext cx="661989" cy="8948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5" name="Dikdörtgen 34"/>
          <p:cNvSpPr/>
          <p:nvPr/>
        </p:nvSpPr>
        <p:spPr>
          <a:xfrm>
            <a:off x="11436531" y="2872975"/>
            <a:ext cx="659567"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6" name="Dikdörtgen 35"/>
          <p:cNvSpPr/>
          <p:nvPr/>
        </p:nvSpPr>
        <p:spPr>
          <a:xfrm>
            <a:off x="9932001" y="3895997"/>
            <a:ext cx="659567" cy="8588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7" name="Dikdörtgen 36"/>
          <p:cNvSpPr/>
          <p:nvPr/>
        </p:nvSpPr>
        <p:spPr>
          <a:xfrm>
            <a:off x="11487820" y="4897722"/>
            <a:ext cx="588791" cy="889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8" name="Dikdörtgen 37"/>
          <p:cNvSpPr/>
          <p:nvPr/>
        </p:nvSpPr>
        <p:spPr>
          <a:xfrm>
            <a:off x="11487820" y="5929697"/>
            <a:ext cx="588791"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7200" dirty="0">
                <a:ln>
                  <a:solidFill>
                    <a:srgbClr val="FF0000"/>
                  </a:solidFill>
                </a:ln>
                <a:solidFill>
                  <a:srgbClr val="FF0000"/>
                </a:solidFill>
              </a:rPr>
              <a:t>X</a:t>
            </a:r>
          </a:p>
        </p:txBody>
      </p:sp>
      <p:sp>
        <p:nvSpPr>
          <p:cNvPr id="39" name="Dikdörtgen 38"/>
          <p:cNvSpPr/>
          <p:nvPr/>
        </p:nvSpPr>
        <p:spPr>
          <a:xfrm>
            <a:off x="9913022" y="2939473"/>
            <a:ext cx="663289" cy="812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0" name="Dikdörtgen 39"/>
          <p:cNvSpPr/>
          <p:nvPr/>
        </p:nvSpPr>
        <p:spPr>
          <a:xfrm>
            <a:off x="11449595" y="3895997"/>
            <a:ext cx="644309" cy="8384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1" name="Dikdörtgen 40"/>
          <p:cNvSpPr/>
          <p:nvPr/>
        </p:nvSpPr>
        <p:spPr>
          <a:xfrm>
            <a:off x="9924371" y="4908370"/>
            <a:ext cx="644309" cy="904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2" name="Dikdörtgen 41"/>
          <p:cNvSpPr/>
          <p:nvPr/>
        </p:nvSpPr>
        <p:spPr>
          <a:xfrm>
            <a:off x="9913022" y="5929697"/>
            <a:ext cx="644309" cy="810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43" name="Dikdörtgen 42"/>
          <p:cNvSpPr/>
          <p:nvPr/>
        </p:nvSpPr>
        <p:spPr>
          <a:xfrm>
            <a:off x="11441795" y="1871249"/>
            <a:ext cx="646674" cy="889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6000" b="1" dirty="0">
                <a:solidFill>
                  <a:schemeClr val="accent6"/>
                </a:solidFill>
              </a:rPr>
              <a:t>✔</a:t>
            </a:r>
          </a:p>
        </p:txBody>
      </p:sp>
      <p:sp>
        <p:nvSpPr>
          <p:cNvPr id="3" name="Dikdörtgen 2"/>
          <p:cNvSpPr/>
          <p:nvPr/>
        </p:nvSpPr>
        <p:spPr>
          <a:xfrm>
            <a:off x="4787654" y="4012361"/>
            <a:ext cx="1482517" cy="626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smtClean="0"/>
              <a:t>Zebur</a:t>
            </a:r>
            <a:endParaRPr lang="tr-TR" sz="5400" dirty="0"/>
          </a:p>
        </p:txBody>
      </p:sp>
      <p:sp>
        <p:nvSpPr>
          <p:cNvPr id="44" name="Dikdörtgen 43"/>
          <p:cNvSpPr/>
          <p:nvPr/>
        </p:nvSpPr>
        <p:spPr>
          <a:xfrm>
            <a:off x="2938617" y="1987280"/>
            <a:ext cx="1299554" cy="625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smtClean="0"/>
              <a:t>Zebur</a:t>
            </a:r>
            <a:endParaRPr lang="tr-TR" sz="4800" dirty="0"/>
          </a:p>
        </p:txBody>
      </p:sp>
    </p:spTree>
    <p:extLst>
      <p:ext uri="{BB962C8B-B14F-4D97-AF65-F5344CB8AC3E}">
        <p14:creationId xmlns:p14="http://schemas.microsoft.com/office/powerpoint/2010/main" val="4261641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remove"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3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remove"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300"/>
                                        <p:tgtEl>
                                          <p:spTgt spid="34"/>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subTnLst>
                                    <p:audio>
                                      <p:cMediaNode>
                                        <p:cTn display="0" masterRel="sameClick">
                                          <p:stCondLst>
                                            <p:cond evt="begin" delay="0">
                                              <p:tn val="23"/>
                                            </p:cond>
                                          </p:stCondLst>
                                          <p:endCondLst>
                                            <p:cond evt="onStopAudio" delay="0">
                                              <p:tgtEl>
                                                <p:sldTgt/>
                                              </p:tgtEl>
                                            </p:cond>
                                          </p:endCondLst>
                                        </p:cTn>
                                        <p:tgtEl>
                                          <p:sndTgt r:embed="rId2" name="doğru.wav"/>
                                        </p:tgtEl>
                                      </p:cMediaNode>
                                    </p:audio>
                                  </p:sub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subTnLst>
                                    <p:audio>
                                      <p:cMediaNode>
                                        <p:cTn display="0" masterRel="sameClick">
                                          <p:stCondLst>
                                            <p:cond evt="begin" delay="0">
                                              <p:tn val="3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remove"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300"/>
                                        <p:tgtEl>
                                          <p:spTgt spid="35"/>
                                        </p:tgtEl>
                                      </p:cBhvr>
                                    </p:animEffect>
                                  </p:childTnLst>
                                  <p:subTnLst>
                                    <p:audio>
                                      <p:cMediaNode>
                                        <p:cTn display="0" masterRel="sameClick">
                                          <p:stCondLst>
                                            <p:cond evt="begin" delay="0">
                                              <p:tn val="38"/>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2"/>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remove"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subTnLst>
                                    <p:audio>
                                      <p:cMediaNode>
                                        <p:cTn display="0" masterRel="sameClick">
                                          <p:stCondLst>
                                            <p:cond evt="begin" delay="0">
                                              <p:tn val="4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subTnLst>
                                    <p:audio>
                                      <p:cMediaNode>
                                        <p:cTn display="0" masterRel="sameClick">
                                          <p:stCondLst>
                                            <p:cond evt="begin" delay="0">
                                              <p:tn val="50"/>
                                            </p:cond>
                                          </p:stCondLst>
                                          <p:endCondLst>
                                            <p:cond evt="onStopAudio" delay="0">
                                              <p:tgtEl>
                                                <p:sldTgt/>
                                              </p:tgtEl>
                                            </p:cond>
                                          </p:endCondLst>
                                        </p:cTn>
                                        <p:tgtEl>
                                          <p:sndTgt r:embed="rId2" name="doğru.wav"/>
                                        </p:tgtEl>
                                      </p:cMediaNode>
                                    </p:audio>
                                  </p:sub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subTnLst>
                                    <p:audio>
                                      <p:cMediaNode>
                                        <p:cTn display="0" masterRel="sameClick">
                                          <p:stCondLst>
                                            <p:cond evt="begin" delay="0">
                                              <p:tn val="59"/>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3"/>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remove"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subTnLst>
                                    <p:audio>
                                      <p:cMediaNode>
                                        <p:cTn display="0" masterRel="sameClick">
                                          <p:stCondLst>
                                            <p:cond evt="begin" delay="0">
                                              <p:tn val="6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27"/>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subTnLst>
                                    <p:audio>
                                      <p:cMediaNode>
                                        <p:cTn display="0" masterRel="sameClick">
                                          <p:stCondLst>
                                            <p:cond evt="begin" delay="0">
                                              <p:tn val="71"/>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27"/>
                  </p:tgtEl>
                </p:cond>
              </p:nextCondLst>
            </p:seq>
            <p:seq concurrent="1" nextAc="seek">
              <p:cTn id="74" restart="whenNotActive" fill="hold" evtFilter="cancelBubble" nodeType="interactiveSeq">
                <p:stCondLst>
                  <p:cond evt="onClick" delay="0">
                    <p:tgtEl>
                      <p:spTgt spid="28"/>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remove"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subTnLst>
                                    <p:audio>
                                      <p:cMediaNode>
                                        <p:cTn display="0" masterRel="sameClick">
                                          <p:stCondLst>
                                            <p:cond evt="begin" delay="0">
                                              <p:tn val="77"/>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28"/>
                  </p:tgtEl>
                </p:cond>
              </p:nextCondLst>
            </p:seq>
          </p:childTnLst>
        </p:cTn>
      </p:par>
    </p:tnLst>
    <p:bldLst>
      <p:bldP spid="12" grpId="0" animBg="1"/>
      <p:bldP spid="1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1" y="246744"/>
            <a:ext cx="11773463" cy="2392128"/>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tr-TR" sz="4400" dirty="0" smtClean="0"/>
              <a:t>1. </a:t>
            </a:r>
            <a:r>
              <a:rPr lang="tr-TR" sz="4400" dirty="0"/>
              <a:t>Bugün dilimizde “</a:t>
            </a:r>
            <a:r>
              <a:rPr lang="tr-TR" sz="4400" dirty="0" err="1"/>
              <a:t>dâvûdî</a:t>
            </a:r>
            <a:r>
              <a:rPr lang="tr-TR" sz="4400" dirty="0"/>
              <a:t> </a:t>
            </a:r>
            <a:r>
              <a:rPr lang="tr-TR" sz="4400" dirty="0" smtClean="0"/>
              <a:t>ses” deyimi bize Hz. Davud’un hangi yönünü hatırlatmaktadır?</a:t>
            </a:r>
            <a:endParaRPr lang="tr-TR" sz="11500" u="sng" dirty="0"/>
          </a:p>
        </p:txBody>
      </p:sp>
      <p:sp>
        <p:nvSpPr>
          <p:cNvPr id="4" name="Dikdörtgen 3"/>
          <p:cNvSpPr/>
          <p:nvPr/>
        </p:nvSpPr>
        <p:spPr>
          <a:xfrm>
            <a:off x="1049809" y="5174344"/>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7" y="5958117"/>
            <a:ext cx="9753600"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Kuşların dilini bilmesinden dolayı</a:t>
            </a:r>
            <a:endParaRPr lang="tr-TR" sz="3200" dirty="0"/>
          </a:p>
        </p:txBody>
      </p:sp>
      <p:sp>
        <p:nvSpPr>
          <p:cNvPr id="9" name="Dikdörtgen 8"/>
          <p:cNvSpPr/>
          <p:nvPr/>
        </p:nvSpPr>
        <p:spPr>
          <a:xfrm>
            <a:off x="1821543" y="4376057"/>
            <a:ext cx="9818914"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Güzel Kur’an okuması</a:t>
            </a:r>
            <a:endParaRPr lang="tr-TR" sz="3600" dirty="0"/>
          </a:p>
        </p:txBody>
      </p:sp>
      <p:sp>
        <p:nvSpPr>
          <p:cNvPr id="10" name="Dikdörtgen 9"/>
          <p:cNvSpPr/>
          <p:nvPr/>
        </p:nvSpPr>
        <p:spPr>
          <a:xfrm>
            <a:off x="1886857" y="3657600"/>
            <a:ext cx="97536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Hükümdar bir peygamber olmasını</a:t>
            </a:r>
            <a:endParaRPr lang="tr-TR" sz="3600" dirty="0"/>
          </a:p>
        </p:txBody>
      </p:sp>
      <p:sp>
        <p:nvSpPr>
          <p:cNvPr id="11" name="Oval 10"/>
          <p:cNvSpPr/>
          <p:nvPr/>
        </p:nvSpPr>
        <p:spPr>
          <a:xfrm>
            <a:off x="1531257" y="3536035"/>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31257" y="4288972"/>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31257" y="5836552"/>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4" name="Dikdörtgen 13"/>
          <p:cNvSpPr/>
          <p:nvPr/>
        </p:nvSpPr>
        <p:spPr>
          <a:xfrm>
            <a:off x="1886857" y="5174344"/>
            <a:ext cx="9753600"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a:t>Güzel sesiyle </a:t>
            </a:r>
            <a:r>
              <a:rPr lang="tr-TR" sz="2800" dirty="0" smtClean="0"/>
              <a:t>sabah akşam </a:t>
            </a:r>
            <a:r>
              <a:rPr lang="tr-TR" sz="2800" dirty="0"/>
              <a:t>Yüce Allah’ı </a:t>
            </a:r>
            <a:r>
              <a:rPr lang="tr-TR" sz="2800" dirty="0" smtClean="0"/>
              <a:t>zikretmesini</a:t>
            </a:r>
            <a:endParaRPr lang="tr-TR" sz="4400" dirty="0"/>
          </a:p>
        </p:txBody>
      </p:sp>
      <p:sp>
        <p:nvSpPr>
          <p:cNvPr id="15" name="Oval 14"/>
          <p:cNvSpPr/>
          <p:nvPr/>
        </p:nvSpPr>
        <p:spPr>
          <a:xfrm>
            <a:off x="1531257" y="5052779"/>
            <a:ext cx="762237" cy="6876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C</a:t>
            </a:r>
          </a:p>
        </p:txBody>
      </p:sp>
      <p:sp>
        <p:nvSpPr>
          <p:cNvPr id="16" name="Dikdörtgen 15"/>
          <p:cNvSpPr/>
          <p:nvPr/>
        </p:nvSpPr>
        <p:spPr>
          <a:xfrm>
            <a:off x="9248503" y="2638872"/>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217668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7" y="5174344"/>
            <a:ext cx="6843487"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III</a:t>
            </a:r>
            <a:endParaRPr lang="tr-TR" sz="4800" dirty="0"/>
          </a:p>
        </p:txBody>
      </p:sp>
      <p:sp>
        <p:nvSpPr>
          <p:cNvPr id="3" name="İçerik Yer Tutucusu 2"/>
          <p:cNvSpPr>
            <a:spLocks noGrp="1"/>
          </p:cNvSpPr>
          <p:nvPr>
            <p:ph idx="1"/>
          </p:nvPr>
        </p:nvSpPr>
        <p:spPr>
          <a:xfrm>
            <a:off x="239843" y="332509"/>
            <a:ext cx="11952157" cy="3046783"/>
          </a:xfrm>
        </p:spPr>
        <p:style>
          <a:lnRef idx="1">
            <a:schemeClr val="accent1"/>
          </a:lnRef>
          <a:fillRef idx="2">
            <a:schemeClr val="accent1"/>
          </a:fillRef>
          <a:effectRef idx="1">
            <a:schemeClr val="accent1"/>
          </a:effectRef>
          <a:fontRef idx="minor">
            <a:schemeClr val="dk1"/>
          </a:fontRef>
        </p:style>
        <p:txBody>
          <a:bodyPr>
            <a:noAutofit/>
          </a:bodyPr>
          <a:lstStyle/>
          <a:p>
            <a:pPr marL="0" indent="0">
              <a:lnSpc>
                <a:spcPct val="100000"/>
              </a:lnSpc>
              <a:buNone/>
            </a:pPr>
            <a:r>
              <a:rPr lang="tr-TR" sz="3200" dirty="0" smtClean="0"/>
              <a:t>I. Hz. Süleyman’ın (as) babasıdır</a:t>
            </a:r>
          </a:p>
          <a:p>
            <a:pPr marL="0" indent="0">
              <a:lnSpc>
                <a:spcPct val="100000"/>
              </a:lnSpc>
              <a:buNone/>
            </a:pPr>
            <a:r>
              <a:rPr lang="tr-TR" sz="3200" dirty="0" smtClean="0"/>
              <a:t>II. Kur’an-ı Kerim’de geçen bir peygamberdir.</a:t>
            </a:r>
          </a:p>
          <a:p>
            <a:pPr marL="0" indent="0">
              <a:lnSpc>
                <a:spcPct val="100000"/>
              </a:lnSpc>
              <a:buNone/>
            </a:pPr>
            <a:r>
              <a:rPr lang="tr-TR" sz="3200" dirty="0" smtClean="0"/>
              <a:t>III. İnsanlar arasında adaletiyle  hükmetmiştir.</a:t>
            </a:r>
          </a:p>
          <a:p>
            <a:pPr marL="0" indent="0">
              <a:lnSpc>
                <a:spcPct val="100000"/>
              </a:lnSpc>
              <a:buNone/>
            </a:pPr>
            <a:r>
              <a:rPr lang="tr-TR" sz="3200" dirty="0" smtClean="0"/>
              <a:t>IV. Hükümdar olduğu için çalışmamıştır.</a:t>
            </a:r>
          </a:p>
          <a:p>
            <a:pPr marL="0" indent="0">
              <a:lnSpc>
                <a:spcPct val="100000"/>
              </a:lnSpc>
              <a:buNone/>
            </a:pPr>
            <a:r>
              <a:rPr lang="tr-TR" sz="3200" b="1" dirty="0" smtClean="0"/>
              <a:t>2. Hz. Davud (as) ile İlgili yukarıda verilen bilgilerden hangisi </a:t>
            </a:r>
            <a:r>
              <a:rPr lang="tr-TR" sz="3200" b="1" u="sng" dirty="0" smtClean="0"/>
              <a:t>yanlıştır?</a:t>
            </a:r>
          </a:p>
        </p:txBody>
      </p:sp>
      <p:sp>
        <p:nvSpPr>
          <p:cNvPr id="4" name="Dikdörtgen 3"/>
          <p:cNvSpPr/>
          <p:nvPr/>
        </p:nvSpPr>
        <p:spPr>
          <a:xfrm>
            <a:off x="1033010" y="593888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519684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9" y="3600612"/>
            <a:ext cx="696502" cy="5077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68713" y="5968032"/>
            <a:ext cx="6843487"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I</a:t>
            </a:r>
            <a:r>
              <a:rPr lang="tr-TR" sz="4800" dirty="0"/>
              <a:t>V</a:t>
            </a:r>
          </a:p>
        </p:txBody>
      </p:sp>
      <p:sp>
        <p:nvSpPr>
          <p:cNvPr id="9" name="Dikdörtgen 8"/>
          <p:cNvSpPr/>
          <p:nvPr/>
        </p:nvSpPr>
        <p:spPr>
          <a:xfrm>
            <a:off x="1821543" y="4376057"/>
            <a:ext cx="68725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dirty="0" smtClean="0"/>
              <a:t>II</a:t>
            </a:r>
            <a:endParaRPr lang="tr-TR" sz="5400" dirty="0"/>
          </a:p>
        </p:txBody>
      </p:sp>
      <p:sp>
        <p:nvSpPr>
          <p:cNvPr id="10" name="Dikdörtgen 9"/>
          <p:cNvSpPr/>
          <p:nvPr/>
        </p:nvSpPr>
        <p:spPr>
          <a:xfrm>
            <a:off x="1886857" y="3582369"/>
            <a:ext cx="6807200"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  I</a:t>
            </a:r>
            <a:endParaRPr lang="tr-TR" sz="8000" dirty="0"/>
          </a:p>
        </p:txBody>
      </p:sp>
      <p:sp>
        <p:nvSpPr>
          <p:cNvPr id="11" name="Oval 10"/>
          <p:cNvSpPr/>
          <p:nvPr/>
        </p:nvSpPr>
        <p:spPr>
          <a:xfrm>
            <a:off x="1531258" y="5078524"/>
            <a:ext cx="942118"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2" name="Oval 11"/>
          <p:cNvSpPr/>
          <p:nvPr/>
        </p:nvSpPr>
        <p:spPr>
          <a:xfrm>
            <a:off x="1508802" y="4281857"/>
            <a:ext cx="942119"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46054" y="3491980"/>
            <a:ext cx="867613" cy="700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5" name="Oval 14"/>
          <p:cNvSpPr/>
          <p:nvPr/>
        </p:nvSpPr>
        <p:spPr>
          <a:xfrm>
            <a:off x="1508802" y="5887032"/>
            <a:ext cx="964574" cy="737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
        <p:nvSpPr>
          <p:cNvPr id="17" name="Dikdörtgen 16"/>
          <p:cNvSpPr/>
          <p:nvPr/>
        </p:nvSpPr>
        <p:spPr>
          <a:xfrm>
            <a:off x="9158562" y="3711922"/>
            <a:ext cx="2713648"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105049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6" y="5174344"/>
            <a:ext cx="6197600"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Mahya</a:t>
            </a:r>
            <a:endParaRPr lang="tr-TR" sz="3600" b="1" u="sng" dirty="0">
              <a:solidFill>
                <a:schemeClr val="tx1"/>
              </a:solidFill>
            </a:endParaRPr>
          </a:p>
        </p:txBody>
      </p:sp>
      <p:sp>
        <p:nvSpPr>
          <p:cNvPr id="3" name="İçerik Yer Tutucusu 2"/>
          <p:cNvSpPr>
            <a:spLocks noGrp="1"/>
          </p:cNvSpPr>
          <p:nvPr>
            <p:ph idx="1"/>
          </p:nvPr>
        </p:nvSpPr>
        <p:spPr>
          <a:xfrm>
            <a:off x="275771" y="159656"/>
            <a:ext cx="11719783" cy="3280229"/>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buNone/>
            </a:pPr>
            <a:r>
              <a:rPr lang="tr-TR" dirty="0" smtClean="0"/>
              <a:t>Ramazan’ın </a:t>
            </a:r>
            <a:r>
              <a:rPr lang="tr-TR" dirty="0"/>
              <a:t>başlamasıyla birlikte Müslümanlar bir araya gelip </a:t>
            </a:r>
            <a:r>
              <a:rPr lang="tr-TR" dirty="0" smtClean="0"/>
              <a:t>Kur’an </a:t>
            </a:r>
            <a:r>
              <a:rPr lang="tr-TR" dirty="0"/>
              <a:t>okurlar. </a:t>
            </a:r>
            <a:r>
              <a:rPr lang="tr-TR" dirty="0" smtClean="0"/>
              <a:t>Kur’an’ı </a:t>
            </a:r>
            <a:r>
              <a:rPr lang="tr-TR" dirty="0"/>
              <a:t>iyi okuyan kimselerin cemaate dönük </a:t>
            </a:r>
            <a:r>
              <a:rPr lang="tr-TR" dirty="0" smtClean="0"/>
              <a:t>olarak Kur’an </a:t>
            </a:r>
            <a:r>
              <a:rPr lang="tr-TR" dirty="0"/>
              <a:t>okuması, cemaatin de okunan ayetleri Mushaf’tan takip </a:t>
            </a:r>
            <a:r>
              <a:rPr lang="tr-TR" dirty="0" smtClean="0"/>
              <a:t>eder. Bu Kur’an okuma günün </a:t>
            </a:r>
            <a:r>
              <a:rPr lang="tr-TR" dirty="0"/>
              <a:t>her vaktinde olabilir. Hz. Peygamber de her yıl Ramazan </a:t>
            </a:r>
            <a:r>
              <a:rPr lang="tr-TR" dirty="0" smtClean="0"/>
              <a:t>ayında Cebrail’le </a:t>
            </a:r>
            <a:r>
              <a:rPr lang="tr-TR" dirty="0"/>
              <a:t>(</a:t>
            </a:r>
            <a:r>
              <a:rPr lang="tr-TR" dirty="0" err="1"/>
              <a:t>a.s</a:t>
            </a:r>
            <a:r>
              <a:rPr lang="tr-TR" dirty="0"/>
              <a:t>.) </a:t>
            </a:r>
            <a:r>
              <a:rPr lang="tr-TR" dirty="0" smtClean="0"/>
              <a:t>yapardı</a:t>
            </a:r>
            <a:r>
              <a:rPr lang="tr-TR" dirty="0"/>
              <a:t>. Müslümanlar, Hz. Peygamberle başlayan bu </a:t>
            </a:r>
            <a:r>
              <a:rPr lang="tr-TR" dirty="0" smtClean="0"/>
              <a:t>güzel uygulamayı </a:t>
            </a:r>
            <a:r>
              <a:rPr lang="tr-TR" dirty="0"/>
              <a:t>o günden bugüne kadar devam ettirmektedirler.</a:t>
            </a:r>
            <a:endParaRPr lang="tr-TR" dirty="0" smtClean="0"/>
          </a:p>
          <a:p>
            <a:pPr marL="0" indent="0">
              <a:lnSpc>
                <a:spcPct val="100000"/>
              </a:lnSpc>
              <a:buNone/>
            </a:pPr>
            <a:r>
              <a:rPr lang="tr-TR" sz="3200" b="1" dirty="0" smtClean="0"/>
              <a:t>3. Yukarıda anlatılan Ramazan geleneği hangisidir? </a:t>
            </a:r>
            <a:endParaRPr lang="tr-TR" sz="3200" b="1" u="sng" dirty="0">
              <a:solidFill>
                <a:schemeClr val="tx1"/>
              </a:solidFill>
            </a:endParaRPr>
          </a:p>
        </p:txBody>
      </p:sp>
      <p:sp>
        <p:nvSpPr>
          <p:cNvPr id="4" name="Dikdörtgen 3"/>
          <p:cNvSpPr/>
          <p:nvPr/>
        </p:nvSpPr>
        <p:spPr>
          <a:xfrm>
            <a:off x="884420" y="3508362"/>
            <a:ext cx="748435" cy="7210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884420" y="4376057"/>
            <a:ext cx="748435"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884421" y="5196841"/>
            <a:ext cx="748436"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884420" y="6014366"/>
            <a:ext cx="748435"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86855" y="5905126"/>
            <a:ext cx="6197601" cy="6045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800" dirty="0" smtClean="0"/>
              <a:t>Hırka-i şerif ziyareti</a:t>
            </a:r>
            <a:endParaRPr lang="tr-TR" sz="4800" dirty="0"/>
          </a:p>
        </p:txBody>
      </p:sp>
      <p:sp>
        <p:nvSpPr>
          <p:cNvPr id="9" name="Dikdörtgen 8"/>
          <p:cNvSpPr/>
          <p:nvPr/>
        </p:nvSpPr>
        <p:spPr>
          <a:xfrm>
            <a:off x="1821542" y="4376057"/>
            <a:ext cx="6262913"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Diş Kirası</a:t>
            </a:r>
            <a:endParaRPr lang="tr-TR" sz="3600" dirty="0"/>
          </a:p>
        </p:txBody>
      </p:sp>
      <p:sp>
        <p:nvSpPr>
          <p:cNvPr id="10" name="Dikdörtgen 9"/>
          <p:cNvSpPr/>
          <p:nvPr/>
        </p:nvSpPr>
        <p:spPr>
          <a:xfrm>
            <a:off x="1886855" y="3657600"/>
            <a:ext cx="6197599"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 Mukabele</a:t>
            </a:r>
            <a:endParaRPr lang="tr-TR" sz="4400" dirty="0"/>
          </a:p>
        </p:txBody>
      </p:sp>
      <p:sp>
        <p:nvSpPr>
          <p:cNvPr id="11" name="Oval 10"/>
          <p:cNvSpPr/>
          <p:nvPr/>
        </p:nvSpPr>
        <p:spPr>
          <a:xfrm>
            <a:off x="1531257" y="5087602"/>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2" name="Oval 11"/>
          <p:cNvSpPr/>
          <p:nvPr/>
        </p:nvSpPr>
        <p:spPr>
          <a:xfrm>
            <a:off x="1531257" y="4323066"/>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531257" y="5905126"/>
            <a:ext cx="762237" cy="6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1513759" y="3508362"/>
            <a:ext cx="807063" cy="762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6" name="Dikdörtgen 15"/>
          <p:cNvSpPr/>
          <p:nvPr/>
        </p:nvSpPr>
        <p:spPr>
          <a:xfrm>
            <a:off x="9661923" y="3827238"/>
            <a:ext cx="2292705" cy="792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Doğru cevabı tıklayınız</a:t>
            </a:r>
            <a:endParaRPr lang="tr-TR" sz="2800" dirty="0"/>
          </a:p>
        </p:txBody>
      </p:sp>
    </p:spTree>
    <p:extLst>
      <p:ext uri="{BB962C8B-B14F-4D97-AF65-F5344CB8AC3E}">
        <p14:creationId xmlns:p14="http://schemas.microsoft.com/office/powerpoint/2010/main" val="40072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200"/>
                                  </p:stCondLst>
                                  <p:childTnLst>
                                    <p:set>
                                      <p:cBhvr>
                                        <p:cTn id="60"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86857" y="5174344"/>
            <a:ext cx="10116858"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Hz. Davud sürekli oruç tutmuş</a:t>
            </a:r>
            <a:endParaRPr lang="tr-TR" sz="3600" dirty="0"/>
          </a:p>
        </p:txBody>
      </p:sp>
      <p:sp>
        <p:nvSpPr>
          <p:cNvPr id="3" name="İçerik Yer Tutucusu 2"/>
          <p:cNvSpPr>
            <a:spLocks noGrp="1"/>
          </p:cNvSpPr>
          <p:nvPr>
            <p:ph idx="1"/>
          </p:nvPr>
        </p:nvSpPr>
        <p:spPr>
          <a:xfrm>
            <a:off x="145143" y="227229"/>
            <a:ext cx="11858572" cy="3271787"/>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100000"/>
              </a:lnSpc>
              <a:buNone/>
            </a:pPr>
            <a:r>
              <a:rPr lang="tr-TR" dirty="0" smtClean="0"/>
              <a:t>“</a:t>
            </a:r>
            <a:r>
              <a:rPr lang="tr-TR" dirty="0"/>
              <a:t>Allah’ın en çok hoşnut olduğu oruç, Davud’un orucudur. O, bir gün oruç tutar, bir gün tutmazdı. Yüce Allah’ın en çok hoşnut olduğu namaz da Davud’un namazıdır. O, gecenin yarısını uyku ile geçirir, sonra kalkıp namaz kılar, sonra gecenin kalanında yine uyurdu</a:t>
            </a:r>
            <a:r>
              <a:rPr lang="tr-TR" dirty="0" smtClean="0"/>
              <a:t>.”</a:t>
            </a:r>
            <a:r>
              <a:rPr lang="tr-TR" dirty="0"/>
              <a:t>  </a:t>
            </a:r>
            <a:r>
              <a:rPr lang="tr-TR" dirty="0" smtClean="0"/>
              <a:t>                                            Hz</a:t>
            </a:r>
            <a:r>
              <a:rPr lang="tr-TR" dirty="0"/>
              <a:t>. Muhammed (</a:t>
            </a:r>
            <a:r>
              <a:rPr lang="tr-TR" dirty="0" smtClean="0"/>
              <a:t>sav</a:t>
            </a:r>
            <a:r>
              <a:rPr lang="tr-TR" dirty="0"/>
              <a:t> </a:t>
            </a:r>
            <a:r>
              <a:rPr lang="tr-TR" dirty="0" smtClean="0"/>
              <a:t>                                                                                                                   </a:t>
            </a:r>
          </a:p>
          <a:p>
            <a:pPr marL="0" indent="0" algn="just">
              <a:lnSpc>
                <a:spcPct val="100000"/>
              </a:lnSpc>
              <a:buNone/>
            </a:pPr>
            <a:r>
              <a:rPr lang="tr-TR" sz="3200" b="1" dirty="0" smtClean="0"/>
              <a:t>4. Yukarıda  Hz. Davud  (as) ile ilgili verilen Peygamberimizin sözüne göre aşağıdakilerden hangisine </a:t>
            </a:r>
            <a:r>
              <a:rPr lang="tr-TR" sz="3200" b="1" u="sng" dirty="0" smtClean="0"/>
              <a:t>ulaşılmaz?</a:t>
            </a:r>
          </a:p>
        </p:txBody>
      </p:sp>
      <p:sp>
        <p:nvSpPr>
          <p:cNvPr id="4" name="Dikdörtgen 3"/>
          <p:cNvSpPr/>
          <p:nvPr/>
        </p:nvSpPr>
        <p:spPr>
          <a:xfrm>
            <a:off x="1015741" y="5237823"/>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049808"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117339" y="603105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9" y="3600612"/>
            <a:ext cx="696502" cy="5077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868713" y="5968032"/>
            <a:ext cx="10116858"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Hz. Davud namaz ve oruç ibadetine öne vermiştir.</a:t>
            </a:r>
            <a:endParaRPr lang="tr-TR" sz="3200" dirty="0"/>
          </a:p>
        </p:txBody>
      </p:sp>
      <p:sp>
        <p:nvSpPr>
          <p:cNvPr id="9" name="Dikdörtgen 8"/>
          <p:cNvSpPr/>
          <p:nvPr/>
        </p:nvSpPr>
        <p:spPr>
          <a:xfrm>
            <a:off x="1821543" y="4376057"/>
            <a:ext cx="10159768"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    Peygamberimiz Hz. Davud’u bizlere örnek göstermiştir.</a:t>
            </a:r>
            <a:endParaRPr lang="tr-TR" sz="3200" dirty="0"/>
          </a:p>
        </p:txBody>
      </p:sp>
      <p:sp>
        <p:nvSpPr>
          <p:cNvPr id="10" name="Dikdörtgen 9"/>
          <p:cNvSpPr/>
          <p:nvPr/>
        </p:nvSpPr>
        <p:spPr>
          <a:xfrm>
            <a:off x="1886857" y="3582369"/>
            <a:ext cx="10063214"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 </a:t>
            </a:r>
            <a:r>
              <a:rPr lang="tr-TR" sz="2800" dirty="0"/>
              <a:t>N</a:t>
            </a:r>
            <a:r>
              <a:rPr lang="tr-TR" sz="2800" dirty="0" smtClean="0"/>
              <a:t>amaz ve oruç ibadeti Peygamberimizden öncede varmış</a:t>
            </a:r>
            <a:endParaRPr lang="tr-TR" sz="4800" dirty="0"/>
          </a:p>
        </p:txBody>
      </p:sp>
      <p:sp>
        <p:nvSpPr>
          <p:cNvPr id="11" name="Oval 10"/>
          <p:cNvSpPr/>
          <p:nvPr/>
        </p:nvSpPr>
        <p:spPr>
          <a:xfrm>
            <a:off x="1598788" y="5912739"/>
            <a:ext cx="942118"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2" name="Oval 11"/>
          <p:cNvSpPr/>
          <p:nvPr/>
        </p:nvSpPr>
        <p:spPr>
          <a:xfrm>
            <a:off x="1531257" y="4281443"/>
            <a:ext cx="942119" cy="690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1605763" y="3472923"/>
            <a:ext cx="867613" cy="700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5" name="Oval 14"/>
          <p:cNvSpPr/>
          <p:nvPr/>
        </p:nvSpPr>
        <p:spPr>
          <a:xfrm>
            <a:off x="1531256" y="5080098"/>
            <a:ext cx="942120" cy="718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Tree>
    <p:extLst>
      <p:ext uri="{BB962C8B-B14F-4D97-AF65-F5344CB8AC3E}">
        <p14:creationId xmlns:p14="http://schemas.microsoft.com/office/powerpoint/2010/main" val="28152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şağı Bükülü Ok 8"/>
          <p:cNvSpPr/>
          <p:nvPr/>
        </p:nvSpPr>
        <p:spPr>
          <a:xfrm>
            <a:off x="5777345" y="2094712"/>
            <a:ext cx="4087091" cy="1995056"/>
          </a:xfrm>
          <a:prstGeom prst="curvedDownArrow">
            <a:avLst>
              <a:gd name="adj1" fmla="val 14062"/>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2" name="Unvan 1"/>
          <p:cNvSpPr>
            <a:spLocks noGrp="1"/>
          </p:cNvSpPr>
          <p:nvPr>
            <p:ph type="title"/>
          </p:nvPr>
        </p:nvSpPr>
        <p:spPr>
          <a:xfrm>
            <a:off x="193964" y="177383"/>
            <a:ext cx="11845636" cy="96981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dirty="0"/>
              <a:t>5.2.4. Bir Peygamber Tanıyorum: Hz. Davud (</a:t>
            </a:r>
            <a:r>
              <a:rPr lang="tr-TR" dirty="0" err="1"/>
              <a:t>a.s</a:t>
            </a:r>
            <a:r>
              <a:rPr lang="tr-TR" dirty="0"/>
              <a:t>.)</a:t>
            </a:r>
          </a:p>
        </p:txBody>
      </p:sp>
      <p:sp>
        <p:nvSpPr>
          <p:cNvPr id="4" name="Dikdörtgen 3"/>
          <p:cNvSpPr/>
          <p:nvPr/>
        </p:nvSpPr>
        <p:spPr>
          <a:xfrm>
            <a:off x="170608" y="1201678"/>
            <a:ext cx="1184563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3200" b="1" u="sng" dirty="0" smtClean="0"/>
              <a:t>Kazanım</a:t>
            </a:r>
            <a:r>
              <a:rPr lang="tr-TR" sz="3200" b="1" dirty="0" smtClean="0"/>
              <a:t>:</a:t>
            </a:r>
            <a:r>
              <a:rPr lang="tr-TR" sz="2800" b="1" dirty="0" smtClean="0"/>
              <a:t>   Hz. Davud’un (as) hayatını ana hatlarıyla bilir</a:t>
            </a:r>
            <a:r>
              <a:rPr lang="tr-TR" sz="3600" b="1" dirty="0" smtClean="0"/>
              <a:t>.</a:t>
            </a:r>
            <a:endParaRPr lang="tr-TR" sz="8000" dirty="0"/>
          </a:p>
        </p:txBody>
      </p:sp>
      <p:sp>
        <p:nvSpPr>
          <p:cNvPr id="11" name="İçerik Yer Tutucusu 2"/>
          <p:cNvSpPr txBox="1">
            <a:spLocks/>
          </p:cNvSpPr>
          <p:nvPr/>
        </p:nvSpPr>
        <p:spPr>
          <a:xfrm>
            <a:off x="193964" y="2829002"/>
            <a:ext cx="6244047" cy="155171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tr-TR" sz="7200" dirty="0"/>
              <a:t>“</a:t>
            </a:r>
            <a:r>
              <a:rPr lang="tr-TR" sz="7200" dirty="0" err="1"/>
              <a:t>dâvûdî</a:t>
            </a:r>
            <a:r>
              <a:rPr lang="tr-TR" sz="7200" dirty="0"/>
              <a:t> ses</a:t>
            </a:r>
            <a:r>
              <a:rPr lang="tr-TR" sz="7200" dirty="0" smtClean="0"/>
              <a:t>”</a:t>
            </a:r>
          </a:p>
        </p:txBody>
      </p:sp>
      <p:sp>
        <p:nvSpPr>
          <p:cNvPr id="7" name="Yuvarlatılmış Dikdörtgen 6"/>
          <p:cNvSpPr/>
          <p:nvPr/>
        </p:nvSpPr>
        <p:spPr>
          <a:xfrm>
            <a:off x="7107381" y="4539323"/>
            <a:ext cx="4908863" cy="18232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smtClean="0"/>
              <a:t>Size neleri hatırlatmaktadır?</a:t>
            </a:r>
            <a:endParaRPr lang="tr-TR" sz="4000" dirty="0"/>
          </a:p>
        </p:txBody>
      </p:sp>
    </p:spTree>
    <p:extLst>
      <p:ext uri="{BB962C8B-B14F-4D97-AF65-F5344CB8AC3E}">
        <p14:creationId xmlns:p14="http://schemas.microsoft.com/office/powerpoint/2010/main" val="334206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 grpId="0" animBg="1"/>
      <p:bldP spid="11" grpId="0" uiExpand="1" build="p"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ağa Bükülü Ok 7"/>
          <p:cNvSpPr/>
          <p:nvPr/>
        </p:nvSpPr>
        <p:spPr>
          <a:xfrm rot="547514">
            <a:off x="1235584" y="1438192"/>
            <a:ext cx="1158346" cy="995194"/>
          </a:xfrm>
          <a:prstGeom prst="curvedRightArrow">
            <a:avLst>
              <a:gd name="adj1" fmla="val 17742"/>
              <a:gd name="adj2" fmla="val 67492"/>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11" name="Sağa Bükülü Ok 10"/>
          <p:cNvSpPr/>
          <p:nvPr/>
        </p:nvSpPr>
        <p:spPr>
          <a:xfrm rot="173232">
            <a:off x="2028410" y="2315985"/>
            <a:ext cx="1112754" cy="1311989"/>
          </a:xfrm>
          <a:prstGeom prst="curvedRightArrow">
            <a:avLst>
              <a:gd name="adj1" fmla="val 18500"/>
              <a:gd name="adj2" fmla="val 80858"/>
              <a:gd name="adj3" fmla="val 2468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14" name="Sağa Bükülü Ok 13"/>
          <p:cNvSpPr/>
          <p:nvPr/>
        </p:nvSpPr>
        <p:spPr>
          <a:xfrm rot="307805">
            <a:off x="3279962" y="2947672"/>
            <a:ext cx="1451228" cy="1271415"/>
          </a:xfrm>
          <a:prstGeom prst="curvedRightArrow">
            <a:avLst>
              <a:gd name="adj1" fmla="val 14096"/>
              <a:gd name="adj2" fmla="val 50000"/>
              <a:gd name="adj3" fmla="val 352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17" name="Sağa Bükülü Ok 16"/>
          <p:cNvSpPr/>
          <p:nvPr/>
        </p:nvSpPr>
        <p:spPr>
          <a:xfrm rot="459921">
            <a:off x="4916143" y="4255947"/>
            <a:ext cx="1225101" cy="1500472"/>
          </a:xfrm>
          <a:prstGeom prst="curvedRightArrow">
            <a:avLst>
              <a:gd name="adj1" fmla="val 15737"/>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18" name="Oval 17"/>
          <p:cNvSpPr/>
          <p:nvPr/>
        </p:nvSpPr>
        <p:spPr>
          <a:xfrm>
            <a:off x="1455939" y="1352635"/>
            <a:ext cx="7280658" cy="62496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2800" dirty="0" smtClean="0"/>
          </a:p>
          <a:p>
            <a:pPr algn="ctr"/>
            <a:r>
              <a:rPr lang="tr-TR" sz="3200" dirty="0" smtClean="0"/>
              <a:t>Hz. </a:t>
            </a:r>
            <a:r>
              <a:rPr lang="tr-TR" sz="3200" dirty="0"/>
              <a:t>Davud </a:t>
            </a:r>
            <a:r>
              <a:rPr lang="tr-TR" sz="3200" dirty="0" err="1"/>
              <a:t>Câlût’u</a:t>
            </a:r>
            <a:r>
              <a:rPr lang="tr-TR" sz="3200" dirty="0"/>
              <a:t> </a:t>
            </a:r>
            <a:r>
              <a:rPr lang="tr-TR" sz="3200" dirty="0" smtClean="0"/>
              <a:t>öldürdü</a:t>
            </a:r>
            <a:r>
              <a:rPr lang="tr-TR" b="1" dirty="0" smtClean="0"/>
              <a:t>.</a:t>
            </a:r>
            <a:endParaRPr lang="tr-TR" sz="2800" dirty="0"/>
          </a:p>
          <a:p>
            <a:pPr algn="ctr"/>
            <a:endParaRPr lang="tr-TR" sz="2800" dirty="0"/>
          </a:p>
        </p:txBody>
      </p:sp>
      <p:sp>
        <p:nvSpPr>
          <p:cNvPr id="4" name="Unvan 1"/>
          <p:cNvSpPr>
            <a:spLocks noGrp="1"/>
          </p:cNvSpPr>
          <p:nvPr>
            <p:ph type="title"/>
          </p:nvPr>
        </p:nvSpPr>
        <p:spPr>
          <a:xfrm>
            <a:off x="1784854" y="98364"/>
            <a:ext cx="9092824" cy="511875"/>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tr-TR" sz="3600" dirty="0"/>
              <a:t>ANA HATLARIYLA HZ. </a:t>
            </a:r>
            <a:r>
              <a:rPr lang="tr-TR" sz="3600" dirty="0" smtClean="0"/>
              <a:t>DAVUD’UN (A.S) </a:t>
            </a:r>
            <a:r>
              <a:rPr lang="tr-TR" sz="3600" dirty="0"/>
              <a:t>HAYATI </a:t>
            </a:r>
          </a:p>
        </p:txBody>
      </p:sp>
      <p:sp>
        <p:nvSpPr>
          <p:cNvPr id="7" name="Sağa Bükülü Ok 6"/>
          <p:cNvSpPr/>
          <p:nvPr/>
        </p:nvSpPr>
        <p:spPr>
          <a:xfrm rot="566873">
            <a:off x="125150" y="862995"/>
            <a:ext cx="849114" cy="1120480"/>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000">
              <a:solidFill>
                <a:schemeClr val="tx1"/>
              </a:solidFill>
            </a:endParaRPr>
          </a:p>
        </p:txBody>
      </p:sp>
      <p:sp>
        <p:nvSpPr>
          <p:cNvPr id="5" name="Oval 4"/>
          <p:cNvSpPr/>
          <p:nvPr/>
        </p:nvSpPr>
        <p:spPr>
          <a:xfrm>
            <a:off x="354896" y="661974"/>
            <a:ext cx="8019847" cy="52016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err="1" smtClean="0"/>
              <a:t>Talut’la</a:t>
            </a:r>
            <a:r>
              <a:rPr lang="tr-TR" sz="2800" dirty="0" smtClean="0"/>
              <a:t> </a:t>
            </a:r>
            <a:r>
              <a:rPr lang="tr-TR" sz="2800" dirty="0" err="1" smtClean="0"/>
              <a:t>Calut’un</a:t>
            </a:r>
            <a:r>
              <a:rPr lang="tr-TR" sz="2800" dirty="0" smtClean="0"/>
              <a:t> ordusu savaşıyor.</a:t>
            </a:r>
            <a:endParaRPr lang="tr-TR" sz="2800" dirty="0"/>
          </a:p>
        </p:txBody>
      </p:sp>
      <p:sp>
        <p:nvSpPr>
          <p:cNvPr id="6" name="Yuvarlatılmış Dikdörtgen 5"/>
          <p:cNvSpPr/>
          <p:nvPr/>
        </p:nvSpPr>
        <p:spPr>
          <a:xfrm>
            <a:off x="239459" y="537362"/>
            <a:ext cx="849087" cy="7692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1</a:t>
            </a:r>
            <a:endParaRPr lang="tr-TR" sz="6600" dirty="0"/>
          </a:p>
        </p:txBody>
      </p:sp>
      <p:sp>
        <p:nvSpPr>
          <p:cNvPr id="9" name="Oval 8"/>
          <p:cNvSpPr/>
          <p:nvPr/>
        </p:nvSpPr>
        <p:spPr>
          <a:xfrm>
            <a:off x="2434944" y="2131488"/>
            <a:ext cx="7518570" cy="5785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Hz. Davud (as) hükümdar oluyor.</a:t>
            </a:r>
            <a:endParaRPr lang="tr-TR" sz="2800" dirty="0"/>
          </a:p>
        </p:txBody>
      </p:sp>
      <p:sp>
        <p:nvSpPr>
          <p:cNvPr id="10" name="Yuvarlatılmış Dikdörtgen 9"/>
          <p:cNvSpPr/>
          <p:nvPr/>
        </p:nvSpPr>
        <p:spPr>
          <a:xfrm>
            <a:off x="1455939" y="1246823"/>
            <a:ext cx="657830" cy="6513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dirty="0" smtClean="0"/>
              <a:t>2</a:t>
            </a:r>
            <a:endParaRPr lang="tr-TR" sz="5400" dirty="0"/>
          </a:p>
        </p:txBody>
      </p:sp>
      <p:sp>
        <p:nvSpPr>
          <p:cNvPr id="12" name="Oval 11"/>
          <p:cNvSpPr/>
          <p:nvPr/>
        </p:nvSpPr>
        <p:spPr>
          <a:xfrm>
            <a:off x="3364347" y="2813587"/>
            <a:ext cx="8482195" cy="93649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t>Hz. Davud Zebur verildi. Ve </a:t>
            </a:r>
            <a:r>
              <a:rPr lang="tr-TR" sz="2400" dirty="0" err="1" smtClean="0"/>
              <a:t>İsrailoğulları’na</a:t>
            </a:r>
            <a:r>
              <a:rPr lang="tr-TR" sz="2400" dirty="0" smtClean="0"/>
              <a:t> peygamber olarak gönderildi.</a:t>
            </a:r>
            <a:endParaRPr lang="tr-TR" sz="3200" dirty="0"/>
          </a:p>
        </p:txBody>
      </p:sp>
      <p:sp>
        <p:nvSpPr>
          <p:cNvPr id="13" name="Yuvarlatılmış Dikdörtgen 12"/>
          <p:cNvSpPr/>
          <p:nvPr/>
        </p:nvSpPr>
        <p:spPr>
          <a:xfrm>
            <a:off x="2370376" y="1973427"/>
            <a:ext cx="789025" cy="7657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3</a:t>
            </a:r>
            <a:endParaRPr lang="tr-TR" sz="6600" dirty="0"/>
          </a:p>
        </p:txBody>
      </p:sp>
      <p:sp>
        <p:nvSpPr>
          <p:cNvPr id="15" name="Oval 14"/>
          <p:cNvSpPr/>
          <p:nvPr/>
        </p:nvSpPr>
        <p:spPr>
          <a:xfrm>
            <a:off x="5041910" y="3938987"/>
            <a:ext cx="6804632" cy="69075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err="1"/>
              <a:t>Hz.Davud’a</a:t>
            </a:r>
            <a:r>
              <a:rPr lang="tr-TR" sz="2400" dirty="0"/>
              <a:t> (</a:t>
            </a:r>
            <a:r>
              <a:rPr lang="tr-TR" sz="2400" dirty="0" err="1"/>
              <a:t>a.s</a:t>
            </a:r>
            <a:r>
              <a:rPr lang="tr-TR" sz="2400" dirty="0"/>
              <a:t>.) zırh yapmayı </a:t>
            </a:r>
            <a:r>
              <a:rPr lang="tr-TR" sz="2400" dirty="0" smtClean="0"/>
              <a:t>öğrendi.</a:t>
            </a:r>
            <a:endParaRPr lang="tr-TR" sz="4000" dirty="0"/>
          </a:p>
        </p:txBody>
      </p:sp>
      <p:sp>
        <p:nvSpPr>
          <p:cNvPr id="16" name="Yuvarlatılmış Dikdörtgen 15"/>
          <p:cNvSpPr/>
          <p:nvPr/>
        </p:nvSpPr>
        <p:spPr>
          <a:xfrm>
            <a:off x="3323035" y="2879287"/>
            <a:ext cx="804002" cy="80988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000" dirty="0" smtClean="0"/>
              <a:t>4</a:t>
            </a:r>
            <a:endParaRPr lang="tr-TR" sz="6000" dirty="0"/>
          </a:p>
        </p:txBody>
      </p:sp>
      <p:sp>
        <p:nvSpPr>
          <p:cNvPr id="19" name="Yuvarlatılmış Dikdörtgen 18"/>
          <p:cNvSpPr/>
          <p:nvPr/>
        </p:nvSpPr>
        <p:spPr>
          <a:xfrm>
            <a:off x="5045108" y="3921651"/>
            <a:ext cx="870449" cy="8581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6600" dirty="0" smtClean="0"/>
              <a:t>5</a:t>
            </a:r>
            <a:endParaRPr lang="tr-TR" sz="6600" dirty="0"/>
          </a:p>
        </p:txBody>
      </p:sp>
      <p:sp>
        <p:nvSpPr>
          <p:cNvPr id="21" name="Oval 20"/>
          <p:cNvSpPr/>
          <p:nvPr/>
        </p:nvSpPr>
        <p:spPr>
          <a:xfrm>
            <a:off x="6571278" y="4753510"/>
            <a:ext cx="5519122" cy="147311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Hz. Davud Hüküm </a:t>
            </a:r>
            <a:r>
              <a:rPr lang="tr-TR" sz="2800" dirty="0"/>
              <a:t>verirken adaletten ayrılmadı.</a:t>
            </a:r>
            <a:endParaRPr lang="tr-TR" sz="4000" dirty="0"/>
          </a:p>
        </p:txBody>
      </p:sp>
      <p:sp>
        <p:nvSpPr>
          <p:cNvPr id="22" name="Yuvarlatılmış Dikdörtgen 21"/>
          <p:cNvSpPr/>
          <p:nvPr/>
        </p:nvSpPr>
        <p:spPr>
          <a:xfrm>
            <a:off x="6331266" y="4840379"/>
            <a:ext cx="951414" cy="1197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8000" dirty="0" smtClean="0"/>
              <a:t>6</a:t>
            </a:r>
            <a:endParaRPr lang="tr-TR" sz="8000" dirty="0"/>
          </a:p>
        </p:txBody>
      </p:sp>
    </p:spTree>
    <p:extLst>
      <p:ext uri="{BB962C8B-B14F-4D97-AF65-F5344CB8AC3E}">
        <p14:creationId xmlns:p14="http://schemas.microsoft.com/office/powerpoint/2010/main" val="195479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7" grpId="0" animBg="1"/>
      <p:bldP spid="18" grpId="0" animBg="1"/>
      <p:bldP spid="4" grpId="0" animBg="1"/>
      <p:bldP spid="7" grpId="0" animBg="1"/>
      <p:bldP spid="5" grpId="0" animBg="1"/>
      <p:bldP spid="6" grpId="0" animBg="1"/>
      <p:bldP spid="9" grpId="0" animBg="1"/>
      <p:bldP spid="10" grpId="0" animBg="1"/>
      <p:bldP spid="12" grpId="0" animBg="1"/>
      <p:bldP spid="13" grpId="0" animBg="1"/>
      <p:bldP spid="15" grpId="0" animBg="1"/>
      <p:bldP spid="16" grpId="0" animBg="1"/>
      <p:bldP spid="19"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la Bükülü Ok 5"/>
          <p:cNvSpPr/>
          <p:nvPr/>
        </p:nvSpPr>
        <p:spPr>
          <a:xfrm rot="1391544">
            <a:off x="7826836" y="2879542"/>
            <a:ext cx="1637023" cy="3994518"/>
          </a:xfrm>
          <a:prstGeom prst="curvedLeftArrow">
            <a:avLst>
              <a:gd name="adj1" fmla="val 25000"/>
              <a:gd name="adj2" fmla="val 61383"/>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2" name="Unvan 1"/>
          <p:cNvSpPr>
            <a:spLocks noGrp="1"/>
          </p:cNvSpPr>
          <p:nvPr>
            <p:ph type="title"/>
          </p:nvPr>
        </p:nvSpPr>
        <p:spPr>
          <a:xfrm>
            <a:off x="377371" y="365126"/>
            <a:ext cx="10976429" cy="912132"/>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Hz. Davud’un (as) bazı örnek yönleri</a:t>
            </a:r>
            <a:endParaRPr lang="tr-TR" dirty="0"/>
          </a:p>
        </p:txBody>
      </p:sp>
      <p:sp>
        <p:nvSpPr>
          <p:cNvPr id="4" name="Dikdörtgen 3"/>
          <p:cNvSpPr/>
          <p:nvPr/>
        </p:nvSpPr>
        <p:spPr>
          <a:xfrm>
            <a:off x="377371" y="2032000"/>
            <a:ext cx="11263087" cy="24674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200" dirty="0"/>
              <a:t>“Ey Davud! Biz seni yeryüzünde halife yaptık. O </a:t>
            </a:r>
            <a:r>
              <a:rPr lang="tr-TR" sz="3200" dirty="0" smtClean="0"/>
              <a:t>halde insanlar </a:t>
            </a:r>
            <a:r>
              <a:rPr lang="tr-TR" sz="3200" dirty="0"/>
              <a:t>arasında hak ve adâletle hükmet. </a:t>
            </a:r>
            <a:r>
              <a:rPr lang="tr-TR" sz="3200" dirty="0" err="1"/>
              <a:t>Heva</a:t>
            </a:r>
            <a:r>
              <a:rPr lang="tr-TR" sz="3200" dirty="0"/>
              <a:t> ve </a:t>
            </a:r>
            <a:r>
              <a:rPr lang="tr-TR" sz="3200" dirty="0" smtClean="0"/>
              <a:t>hevese uyma</a:t>
            </a:r>
            <a:r>
              <a:rPr lang="tr-TR" sz="3200" dirty="0"/>
              <a:t>, yoksa bu, seni Allah yolundan saptırır. </a:t>
            </a:r>
            <a:r>
              <a:rPr lang="tr-TR" sz="3200" dirty="0" smtClean="0"/>
              <a:t>Doğrusu Allah’ın </a:t>
            </a:r>
            <a:r>
              <a:rPr lang="tr-TR" sz="3200" dirty="0"/>
              <a:t>yolundan sapanlara, hesap gününü </a:t>
            </a:r>
            <a:r>
              <a:rPr lang="tr-TR" sz="3200" dirty="0" smtClean="0"/>
              <a:t>unutmalarına karşılık </a:t>
            </a:r>
            <a:r>
              <a:rPr lang="tr-TR" sz="3200" dirty="0"/>
              <a:t>çetin bir azap vardır</a:t>
            </a:r>
            <a:r>
              <a:rPr lang="tr-TR" sz="3200" dirty="0" smtClean="0"/>
              <a:t>.”</a:t>
            </a:r>
          </a:p>
          <a:p>
            <a:pPr algn="r"/>
            <a:r>
              <a:rPr lang="en-US" dirty="0" smtClean="0"/>
              <a:t>Sâd </a:t>
            </a:r>
            <a:r>
              <a:rPr lang="en-US" dirty="0" err="1"/>
              <a:t>suresi</a:t>
            </a:r>
            <a:r>
              <a:rPr lang="en-US" dirty="0"/>
              <a:t>, 26. </a:t>
            </a:r>
            <a:r>
              <a:rPr lang="en-US" dirty="0" err="1"/>
              <a:t>ayet</a:t>
            </a:r>
            <a:r>
              <a:rPr lang="en-US" dirty="0"/>
              <a:t>.</a:t>
            </a:r>
            <a:endParaRPr lang="tr-TR" sz="3200" dirty="0"/>
          </a:p>
        </p:txBody>
      </p:sp>
      <p:sp>
        <p:nvSpPr>
          <p:cNvPr id="5" name="Dikdörtgen 4"/>
          <p:cNvSpPr/>
          <p:nvPr/>
        </p:nvSpPr>
        <p:spPr>
          <a:xfrm>
            <a:off x="377372" y="5254172"/>
            <a:ext cx="6589486" cy="1306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t>Ayette Hz. Davud’un hangi ahlaki özelliği vurgulanmıştır?</a:t>
            </a:r>
            <a:endParaRPr lang="tr-TR" sz="3600" dirty="0"/>
          </a:p>
        </p:txBody>
      </p:sp>
    </p:spTree>
    <p:extLst>
      <p:ext uri="{BB962C8B-B14F-4D97-AF65-F5344CB8AC3E}">
        <p14:creationId xmlns:p14="http://schemas.microsoft.com/office/powerpoint/2010/main" val="22386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07527" y="277092"/>
            <a:ext cx="6927273" cy="3352799"/>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tr-TR" sz="3600" dirty="0"/>
              <a:t>"İnsanın yediğinin en güzeli </a:t>
            </a:r>
            <a:r>
              <a:rPr lang="tr-TR" sz="3600" dirty="0" smtClean="0"/>
              <a:t>kendi kazandığıdır</a:t>
            </a:r>
            <a:r>
              <a:rPr lang="tr-TR" sz="3600" dirty="0"/>
              <a:t>. Allah'ın nebisi </a:t>
            </a:r>
            <a:r>
              <a:rPr lang="tr-TR" sz="3600" dirty="0" smtClean="0"/>
              <a:t>Davud </a:t>
            </a:r>
            <a:r>
              <a:rPr lang="tr-TR" sz="3600" dirty="0"/>
              <a:t>kendi elinin emeğinden başkasını yemezdi" </a:t>
            </a:r>
          </a:p>
          <a:p>
            <a:pPr marL="0" indent="0" algn="r">
              <a:buNone/>
            </a:pPr>
            <a:r>
              <a:rPr lang="tr-TR" sz="3600" dirty="0" smtClean="0"/>
              <a:t>Hz. Muhammed (sav) </a:t>
            </a:r>
          </a:p>
          <a:p>
            <a:pPr marL="0" indent="0" algn="r">
              <a:buNone/>
            </a:pPr>
            <a:r>
              <a:rPr lang="tr-TR" sz="3600" dirty="0" smtClean="0"/>
              <a:t>(Buhari</a:t>
            </a:r>
            <a:r>
              <a:rPr lang="tr-TR" sz="3600" dirty="0"/>
              <a:t>)</a:t>
            </a:r>
          </a:p>
        </p:txBody>
      </p:sp>
      <p:pic>
        <p:nvPicPr>
          <p:cNvPr id="4" name="Resim 3"/>
          <p:cNvPicPr>
            <a:picLocks noChangeAspect="1"/>
          </p:cNvPicPr>
          <p:nvPr/>
        </p:nvPicPr>
        <p:blipFill rotWithShape="1">
          <a:blip r:embed="rId2"/>
          <a:srcRect l="23885"/>
          <a:stretch/>
        </p:blipFill>
        <p:spPr>
          <a:xfrm>
            <a:off x="186670" y="1156854"/>
            <a:ext cx="4555328" cy="3477490"/>
          </a:xfrm>
          <a:prstGeom prst="rect">
            <a:avLst/>
          </a:prstGeom>
        </p:spPr>
      </p:pic>
      <p:sp>
        <p:nvSpPr>
          <p:cNvPr id="5" name="Dikdörtgen 4"/>
          <p:cNvSpPr/>
          <p:nvPr/>
        </p:nvSpPr>
        <p:spPr>
          <a:xfrm>
            <a:off x="186670" y="273626"/>
            <a:ext cx="4199160" cy="6650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dirty="0" smtClean="0"/>
              <a:t>Hz. Davud (as)</a:t>
            </a:r>
            <a:endParaRPr lang="tr-TR" sz="4000" dirty="0"/>
          </a:p>
        </p:txBody>
      </p:sp>
      <p:sp>
        <p:nvSpPr>
          <p:cNvPr id="6" name="Dikdörtgen 5"/>
          <p:cNvSpPr/>
          <p:nvPr/>
        </p:nvSpPr>
        <p:spPr>
          <a:xfrm>
            <a:off x="1219200" y="5735782"/>
            <a:ext cx="105156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dirty="0" smtClean="0"/>
              <a:t>Peygamberimiz bu hadiste Hz. Davud’un hangi özelliğini vurgulamıştır?</a:t>
            </a:r>
            <a:endParaRPr lang="tr-TR" sz="2800" dirty="0"/>
          </a:p>
        </p:txBody>
      </p:sp>
      <p:sp>
        <p:nvSpPr>
          <p:cNvPr id="7" name="Aşağı Ok 6"/>
          <p:cNvSpPr/>
          <p:nvPr/>
        </p:nvSpPr>
        <p:spPr>
          <a:xfrm rot="10800000">
            <a:off x="8028847" y="3893127"/>
            <a:ext cx="484632" cy="170410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5353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custDataLst>
              <p:tags r:id="rId2"/>
            </p:custDataLst>
          </p:nvPr>
        </p:nvSpPr>
        <p:spPr>
          <a:xfrm>
            <a:off x="366815" y="2267578"/>
            <a:ext cx="11611428" cy="103711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tr-TR" sz="3200" dirty="0" smtClean="0"/>
              <a:t>Ayete göre doğru olanların yanına        yanlış       işaretini koyalım</a:t>
            </a:r>
            <a:endParaRPr lang="tr-TR" sz="3200" dirty="0"/>
          </a:p>
        </p:txBody>
      </p:sp>
      <p:sp>
        <p:nvSpPr>
          <p:cNvPr id="3" name="İçerik Yer Tutucusu 2"/>
          <p:cNvSpPr>
            <a:spLocks noGrp="1"/>
          </p:cNvSpPr>
          <p:nvPr>
            <p:ph idx="1"/>
            <p:custDataLst>
              <p:tags r:id="rId3"/>
            </p:custDataLst>
          </p:nvPr>
        </p:nvSpPr>
        <p:spPr>
          <a:xfrm>
            <a:off x="290286" y="145143"/>
            <a:ext cx="11687958" cy="2071569"/>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tr-TR" dirty="0"/>
              <a:t>“Ey Davud! Biz seni yeryüzünde halife yaptık. O halde insanlar arasında hak ve adâletle hükmet. </a:t>
            </a:r>
            <a:r>
              <a:rPr lang="tr-TR" dirty="0" err="1"/>
              <a:t>Heva</a:t>
            </a:r>
            <a:r>
              <a:rPr lang="tr-TR" dirty="0"/>
              <a:t> ve hevese uyma, yoksa bu, seni Allah yolundan saptırır. Doğrusu Allah’ın yolundan sapanlara, hesap gününü unutmalarına karşılık çetin bir azap vardır</a:t>
            </a:r>
            <a:r>
              <a:rPr lang="tr-TR" dirty="0" smtClean="0"/>
              <a:t>.”                                                                      </a:t>
            </a:r>
            <a:r>
              <a:rPr lang="en-US" sz="3200" dirty="0" smtClean="0"/>
              <a:t>Sâd </a:t>
            </a:r>
            <a:r>
              <a:rPr lang="en-US" sz="3200" dirty="0" err="1"/>
              <a:t>suresi</a:t>
            </a:r>
            <a:r>
              <a:rPr lang="en-US" sz="3200" dirty="0"/>
              <a:t>, 26. </a:t>
            </a:r>
            <a:r>
              <a:rPr lang="en-US" sz="3200" dirty="0" err="1"/>
              <a:t>ayet</a:t>
            </a:r>
            <a:r>
              <a:rPr lang="en-US" sz="3200" dirty="0"/>
              <a:t>.</a:t>
            </a:r>
            <a:endParaRPr lang="tr-TR" dirty="0"/>
          </a:p>
        </p:txBody>
      </p:sp>
      <p:sp>
        <p:nvSpPr>
          <p:cNvPr id="6" name="Unvan 1"/>
          <p:cNvSpPr txBox="1">
            <a:spLocks/>
          </p:cNvSpPr>
          <p:nvPr>
            <p:custDataLst>
              <p:tags r:id="rId4"/>
            </p:custDataLst>
          </p:nvPr>
        </p:nvSpPr>
        <p:spPr>
          <a:xfrm>
            <a:off x="947440" y="3623223"/>
            <a:ext cx="11006625" cy="4930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Allah Hz. Davud’a adaletle hükmetmesin emrediyor.</a:t>
            </a:r>
            <a:endParaRPr lang="tr-TR" sz="3200" dirty="0"/>
          </a:p>
        </p:txBody>
      </p:sp>
      <p:sp>
        <p:nvSpPr>
          <p:cNvPr id="7" name="Unvan 1"/>
          <p:cNvSpPr txBox="1">
            <a:spLocks/>
          </p:cNvSpPr>
          <p:nvPr>
            <p:custDataLst>
              <p:tags r:id="rId5"/>
            </p:custDataLst>
          </p:nvPr>
        </p:nvSpPr>
        <p:spPr>
          <a:xfrm>
            <a:off x="971617" y="4278241"/>
            <a:ext cx="11006627" cy="55857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İnsan kendi </a:t>
            </a:r>
            <a:r>
              <a:rPr lang="tr-TR" sz="3200" dirty="0" err="1" smtClean="0"/>
              <a:t>heva</a:t>
            </a:r>
            <a:r>
              <a:rPr lang="tr-TR" sz="3200" dirty="0" smtClean="0"/>
              <a:t> ve hevesine uyarsa kötülük yapabilir. </a:t>
            </a:r>
            <a:endParaRPr lang="tr-TR" sz="3200" dirty="0"/>
          </a:p>
        </p:txBody>
      </p:sp>
      <p:sp>
        <p:nvSpPr>
          <p:cNvPr id="8" name="Unvan 1"/>
          <p:cNvSpPr txBox="1">
            <a:spLocks/>
          </p:cNvSpPr>
          <p:nvPr>
            <p:custDataLst>
              <p:tags r:id="rId6"/>
            </p:custDataLst>
          </p:nvPr>
        </p:nvSpPr>
        <p:spPr>
          <a:xfrm>
            <a:off x="971616" y="5099832"/>
            <a:ext cx="11006627" cy="54622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Adaletin çok önemli olduğu </a:t>
            </a:r>
            <a:endParaRPr lang="tr-TR" sz="3200" dirty="0"/>
          </a:p>
        </p:txBody>
      </p:sp>
      <p:sp>
        <p:nvSpPr>
          <p:cNvPr id="9" name="Unvan 1"/>
          <p:cNvSpPr txBox="1">
            <a:spLocks/>
          </p:cNvSpPr>
          <p:nvPr>
            <p:custDataLst>
              <p:tags r:id="rId7"/>
            </p:custDataLst>
          </p:nvPr>
        </p:nvSpPr>
        <p:spPr>
          <a:xfrm>
            <a:off x="971616" y="5849476"/>
            <a:ext cx="11006627" cy="62358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Hz. Davud zamanında adaletin kalmamıştır. </a:t>
            </a:r>
            <a:endParaRPr lang="tr-TR" sz="3200" dirty="0"/>
          </a:p>
        </p:txBody>
      </p:sp>
      <p:pic>
        <p:nvPicPr>
          <p:cNvPr id="10" name="Resim 9"/>
          <p:cNvPicPr>
            <a:picLocks noChangeAspect="1"/>
          </p:cNvPicPr>
          <p:nvPr/>
        </p:nvPicPr>
        <p:blipFill>
          <a:blip r:embed="rId10"/>
          <a:stretch>
            <a:fillRect/>
          </a:stretch>
        </p:blipFill>
        <p:spPr>
          <a:xfrm>
            <a:off x="444861" y="3535724"/>
            <a:ext cx="628357" cy="651486"/>
          </a:xfrm>
          <a:prstGeom prst="rect">
            <a:avLst/>
          </a:prstGeom>
        </p:spPr>
      </p:pic>
      <p:pic>
        <p:nvPicPr>
          <p:cNvPr id="11" name="Resim 10"/>
          <p:cNvPicPr>
            <a:picLocks noChangeAspect="1"/>
          </p:cNvPicPr>
          <p:nvPr/>
        </p:nvPicPr>
        <p:blipFill>
          <a:blip r:embed="rId10"/>
          <a:stretch>
            <a:fillRect/>
          </a:stretch>
        </p:blipFill>
        <p:spPr>
          <a:xfrm>
            <a:off x="435196" y="4238076"/>
            <a:ext cx="613844" cy="636439"/>
          </a:xfrm>
          <a:prstGeom prst="rect">
            <a:avLst/>
          </a:prstGeom>
        </p:spPr>
      </p:pic>
      <p:pic>
        <p:nvPicPr>
          <p:cNvPr id="12" name="Resim 11"/>
          <p:cNvPicPr>
            <a:picLocks noChangeAspect="1"/>
          </p:cNvPicPr>
          <p:nvPr/>
        </p:nvPicPr>
        <p:blipFill>
          <a:blip r:embed="rId10"/>
          <a:stretch>
            <a:fillRect/>
          </a:stretch>
        </p:blipFill>
        <p:spPr>
          <a:xfrm>
            <a:off x="427939" y="5023667"/>
            <a:ext cx="613844" cy="636439"/>
          </a:xfrm>
          <a:prstGeom prst="rect">
            <a:avLst/>
          </a:prstGeom>
        </p:spPr>
      </p:pic>
      <p:pic>
        <p:nvPicPr>
          <p:cNvPr id="13" name="Resim 12"/>
          <p:cNvPicPr>
            <a:picLocks noChangeAspect="1"/>
          </p:cNvPicPr>
          <p:nvPr/>
        </p:nvPicPr>
        <p:blipFill>
          <a:blip r:embed="rId11"/>
          <a:stretch>
            <a:fillRect/>
          </a:stretch>
        </p:blipFill>
        <p:spPr>
          <a:xfrm>
            <a:off x="396503" y="5790250"/>
            <a:ext cx="676715" cy="682811"/>
          </a:xfrm>
          <a:prstGeom prst="rect">
            <a:avLst/>
          </a:prstGeom>
        </p:spPr>
      </p:pic>
      <p:pic>
        <p:nvPicPr>
          <p:cNvPr id="14" name="Resim 13"/>
          <p:cNvPicPr>
            <a:picLocks noChangeAspect="1"/>
          </p:cNvPicPr>
          <p:nvPr/>
        </p:nvPicPr>
        <p:blipFill>
          <a:blip r:embed="rId10"/>
          <a:stretch>
            <a:fillRect/>
          </a:stretch>
        </p:blipFill>
        <p:spPr>
          <a:xfrm>
            <a:off x="6548022" y="2333664"/>
            <a:ext cx="588481" cy="610142"/>
          </a:xfrm>
          <a:prstGeom prst="rect">
            <a:avLst/>
          </a:prstGeom>
        </p:spPr>
      </p:pic>
      <p:pic>
        <p:nvPicPr>
          <p:cNvPr id="15" name="Resim 14"/>
          <p:cNvPicPr>
            <a:picLocks noChangeAspect="1"/>
          </p:cNvPicPr>
          <p:nvPr/>
        </p:nvPicPr>
        <p:blipFill>
          <a:blip r:embed="rId11"/>
          <a:stretch>
            <a:fillRect/>
          </a:stretch>
        </p:blipFill>
        <p:spPr>
          <a:xfrm>
            <a:off x="8202962" y="2374039"/>
            <a:ext cx="524665" cy="529391"/>
          </a:xfrm>
          <a:prstGeom prst="rect">
            <a:avLst/>
          </a:prstGeom>
        </p:spPr>
      </p:pic>
    </p:spTree>
    <p:custDataLst>
      <p:tags r:id="rId1"/>
    </p:custDataLst>
    <p:extLst>
      <p:ext uri="{BB962C8B-B14F-4D97-AF65-F5344CB8AC3E}">
        <p14:creationId xmlns:p14="http://schemas.microsoft.com/office/powerpoint/2010/main" val="22516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8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anim calcmode="lin" valueType="num">
                                      <p:cBhvr>
                                        <p:cTn id="67" dur="500" fill="hold"/>
                                        <p:tgtEl>
                                          <p:spTgt spid="11"/>
                                        </p:tgtEl>
                                        <p:attrNameLst>
                                          <p:attrName>ppt_x</p:attrName>
                                        </p:attrNameLst>
                                      </p:cBhvr>
                                      <p:tavLst>
                                        <p:tav tm="0">
                                          <p:val>
                                            <p:fltVal val="0.5"/>
                                          </p:val>
                                        </p:tav>
                                        <p:tav tm="100000">
                                          <p:val>
                                            <p:strVal val="#ppt_x"/>
                                          </p:val>
                                        </p:tav>
                                      </p:tavLst>
                                    </p:anim>
                                    <p:anim calcmode="lin" valueType="num">
                                      <p:cBhvr>
                                        <p:cTn id="68"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anim calcmode="lin" valueType="num">
                                      <p:cBhvr>
                                        <p:cTn id="76" dur="500" fill="hold"/>
                                        <p:tgtEl>
                                          <p:spTgt spid="12"/>
                                        </p:tgtEl>
                                        <p:attrNameLst>
                                          <p:attrName>ppt_x</p:attrName>
                                        </p:attrNameLst>
                                      </p:cBhvr>
                                      <p:tavLst>
                                        <p:tav tm="0">
                                          <p:val>
                                            <p:fltVal val="0.5"/>
                                          </p:val>
                                        </p:tav>
                                        <p:tav tm="100000">
                                          <p:val>
                                            <p:strVal val="#ppt_x"/>
                                          </p:val>
                                        </p:tav>
                                      </p:tavLst>
                                    </p:anim>
                                    <p:anim calcmode="lin" valueType="num">
                                      <p:cBhvr>
                                        <p:cTn id="77"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9" name="Üzgünüm Yanlış Cevap (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65744" y="4003265"/>
            <a:ext cx="6755843" cy="59065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tr-TR" sz="3600" dirty="0" smtClean="0"/>
              <a:t>Tanımdaki boşlukları dolduralım</a:t>
            </a:r>
            <a:endParaRPr lang="tr-TR" sz="3600" dirty="0"/>
          </a:p>
        </p:txBody>
      </p:sp>
      <p:sp>
        <p:nvSpPr>
          <p:cNvPr id="4" name="İçerik Yer Tutucusu 2"/>
          <p:cNvSpPr>
            <a:spLocks noGrp="1"/>
          </p:cNvSpPr>
          <p:nvPr>
            <p:ph idx="1"/>
          </p:nvPr>
        </p:nvSpPr>
        <p:spPr>
          <a:xfrm>
            <a:off x="362857" y="239843"/>
            <a:ext cx="11719215" cy="3751586"/>
          </a:xfrm>
        </p:spPr>
        <p:style>
          <a:lnRef idx="2">
            <a:schemeClr val="accent3"/>
          </a:lnRef>
          <a:fillRef idx="1">
            <a:schemeClr val="lt1"/>
          </a:fillRef>
          <a:effectRef idx="0">
            <a:schemeClr val="accent3"/>
          </a:effectRef>
          <a:fontRef idx="minor">
            <a:schemeClr val="dk1"/>
          </a:fontRef>
        </p:style>
        <p:txBody>
          <a:bodyPr anchor="ctr">
            <a:normAutofit/>
          </a:bodyPr>
          <a:lstStyle/>
          <a:p>
            <a:pPr marL="514350" indent="-514350" algn="just">
              <a:lnSpc>
                <a:spcPct val="150000"/>
              </a:lnSpc>
              <a:buAutoNum type="arabicPeriod"/>
            </a:pPr>
            <a:r>
              <a:rPr lang="tr-TR" dirty="0"/>
              <a:t>Hz. Davud (</a:t>
            </a:r>
            <a:r>
              <a:rPr lang="tr-TR" dirty="0" err="1"/>
              <a:t>a.s</a:t>
            </a:r>
            <a:r>
              <a:rPr lang="tr-TR" dirty="0"/>
              <a:t>.) </a:t>
            </a:r>
            <a:r>
              <a:rPr lang="tr-TR" dirty="0" smtClean="0"/>
              <a:t>___________________ </a:t>
            </a:r>
            <a:r>
              <a:rPr lang="tr-TR" dirty="0"/>
              <a:t>gönderilen bir peygamberdir</a:t>
            </a:r>
            <a:r>
              <a:rPr lang="tr-TR" dirty="0" smtClean="0"/>
              <a:t>.</a:t>
            </a:r>
          </a:p>
          <a:p>
            <a:pPr marL="0" indent="0">
              <a:lnSpc>
                <a:spcPct val="150000"/>
              </a:lnSpc>
              <a:buNone/>
            </a:pPr>
            <a:r>
              <a:rPr lang="tr-TR" dirty="0" smtClean="0"/>
              <a:t>2. Hz. </a:t>
            </a:r>
            <a:r>
              <a:rPr lang="tr-TR" dirty="0" err="1" smtClean="0"/>
              <a:t>Davu</a:t>
            </a:r>
            <a:r>
              <a:rPr lang="tr-TR" dirty="0" smtClean="0"/>
              <a:t> (as) _________________________ (</a:t>
            </a:r>
            <a:r>
              <a:rPr lang="tr-TR" dirty="0" err="1" smtClean="0"/>
              <a:t>a.s</a:t>
            </a:r>
            <a:r>
              <a:rPr lang="tr-TR" dirty="0"/>
              <a:t>.) babasıdır.</a:t>
            </a:r>
            <a:endParaRPr lang="tr-TR" dirty="0" smtClean="0"/>
          </a:p>
          <a:p>
            <a:pPr marL="0" indent="0">
              <a:lnSpc>
                <a:spcPct val="150000"/>
              </a:lnSpc>
              <a:buNone/>
            </a:pPr>
            <a:r>
              <a:rPr lang="tr-TR" dirty="0" smtClean="0"/>
              <a:t>3. ___________, </a:t>
            </a:r>
            <a:r>
              <a:rPr lang="tr-TR" dirty="0"/>
              <a:t>Tevrat’tan sonra indirilen ilahi bir kitaptır. </a:t>
            </a:r>
            <a:endParaRPr lang="tr-TR" dirty="0" smtClean="0"/>
          </a:p>
          <a:p>
            <a:pPr marL="0" indent="0">
              <a:lnSpc>
                <a:spcPct val="150000"/>
              </a:lnSpc>
              <a:buNone/>
            </a:pPr>
            <a:r>
              <a:rPr lang="tr-TR" dirty="0" smtClean="0"/>
              <a:t>4. </a:t>
            </a:r>
            <a:r>
              <a:rPr lang="tr-TR" dirty="0"/>
              <a:t>Savaşın sonunda </a:t>
            </a:r>
            <a:r>
              <a:rPr lang="tr-TR" b="1" dirty="0" smtClean="0"/>
              <a:t>“Allah’ın </a:t>
            </a:r>
            <a:r>
              <a:rPr lang="tr-TR" b="1" dirty="0"/>
              <a:t>izniyle onları yendiler. Davud </a:t>
            </a:r>
            <a:r>
              <a:rPr lang="tr-TR" b="1" dirty="0" smtClean="0"/>
              <a:t>_________ öldürdü»</a:t>
            </a:r>
            <a:endParaRPr lang="tr-TR" dirty="0"/>
          </a:p>
        </p:txBody>
      </p:sp>
      <p:sp>
        <p:nvSpPr>
          <p:cNvPr id="6" name="Dikdörtgen 5"/>
          <p:cNvSpPr/>
          <p:nvPr/>
        </p:nvSpPr>
        <p:spPr>
          <a:xfrm>
            <a:off x="2365829" y="4900032"/>
            <a:ext cx="3516329" cy="689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dirty="0" err="1"/>
              <a:t>İsrailoğullarına</a:t>
            </a:r>
            <a:endParaRPr lang="tr-TR" sz="4000" dirty="0"/>
          </a:p>
        </p:txBody>
      </p:sp>
      <p:sp>
        <p:nvSpPr>
          <p:cNvPr id="7" name="Dikdörtgen 6"/>
          <p:cNvSpPr/>
          <p:nvPr/>
        </p:nvSpPr>
        <p:spPr>
          <a:xfrm>
            <a:off x="6689605" y="4897144"/>
            <a:ext cx="4326738" cy="6925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800" dirty="0"/>
              <a:t>Hz. Süleyman’ın</a:t>
            </a:r>
          </a:p>
        </p:txBody>
      </p:sp>
      <p:sp>
        <p:nvSpPr>
          <p:cNvPr id="9" name="Dikdörtgen 8"/>
          <p:cNvSpPr/>
          <p:nvPr/>
        </p:nvSpPr>
        <p:spPr>
          <a:xfrm>
            <a:off x="3489570" y="5787071"/>
            <a:ext cx="2235824" cy="7111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err="1"/>
              <a:t>Câlût’u</a:t>
            </a:r>
            <a:endParaRPr lang="tr-TR" sz="4400" dirty="0"/>
          </a:p>
        </p:txBody>
      </p:sp>
      <p:sp>
        <p:nvSpPr>
          <p:cNvPr id="10" name="Dikdörtgen 9"/>
          <p:cNvSpPr/>
          <p:nvPr/>
        </p:nvSpPr>
        <p:spPr>
          <a:xfrm>
            <a:off x="6143666" y="5787070"/>
            <a:ext cx="1951023" cy="7186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400" dirty="0"/>
              <a:t>Zebur</a:t>
            </a:r>
          </a:p>
        </p:txBody>
      </p:sp>
      <p:sp>
        <p:nvSpPr>
          <p:cNvPr id="12" name="Dikdörtgen 11"/>
          <p:cNvSpPr/>
          <p:nvPr/>
        </p:nvSpPr>
        <p:spPr>
          <a:xfrm>
            <a:off x="3489570" y="489767"/>
            <a:ext cx="3090013" cy="6458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dirty="0" err="1"/>
              <a:t>İsrailoğullarına</a:t>
            </a:r>
            <a:endParaRPr lang="tr-TR" sz="3600" dirty="0"/>
          </a:p>
        </p:txBody>
      </p:sp>
      <p:sp>
        <p:nvSpPr>
          <p:cNvPr id="13" name="Dikdörtgen 12"/>
          <p:cNvSpPr/>
          <p:nvPr/>
        </p:nvSpPr>
        <p:spPr>
          <a:xfrm>
            <a:off x="3169491" y="1341236"/>
            <a:ext cx="3730170" cy="5524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dirty="0"/>
              <a:t>Hz. Süleyman’ın</a:t>
            </a:r>
          </a:p>
        </p:txBody>
      </p:sp>
      <p:sp>
        <p:nvSpPr>
          <p:cNvPr id="14" name="Dikdörtgen 13"/>
          <p:cNvSpPr/>
          <p:nvPr/>
        </p:nvSpPr>
        <p:spPr>
          <a:xfrm>
            <a:off x="8998117" y="2940742"/>
            <a:ext cx="1510226" cy="48462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err="1"/>
              <a:t>Câlût’u</a:t>
            </a:r>
            <a:endParaRPr lang="tr-TR" sz="3200" dirty="0"/>
          </a:p>
        </p:txBody>
      </p:sp>
      <p:sp>
        <p:nvSpPr>
          <p:cNvPr id="15" name="Dikdörtgen 14"/>
          <p:cNvSpPr/>
          <p:nvPr/>
        </p:nvSpPr>
        <p:spPr>
          <a:xfrm>
            <a:off x="931116" y="2115636"/>
            <a:ext cx="1834628" cy="5371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400" dirty="0"/>
              <a:t>Zebur</a:t>
            </a:r>
          </a:p>
        </p:txBody>
      </p:sp>
    </p:spTree>
    <p:extLst>
      <p:ext uri="{BB962C8B-B14F-4D97-AF65-F5344CB8AC3E}">
        <p14:creationId xmlns:p14="http://schemas.microsoft.com/office/powerpoint/2010/main" val="7606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doğru.wav"/>
                                        </p:tgtEl>
                                      </p:cMediaNode>
                                    </p:audio>
                                  </p:subTnLst>
                                </p:cTn>
                              </p:par>
                            </p:childTnLst>
                          </p:cTn>
                        </p:par>
                      </p:childTnLst>
                    </p:cTn>
                  </p:par>
                </p:childTnLst>
              </p:cTn>
              <p:nextCondLst>
                <p:cond evt="onClick" delay="0">
                  <p:tgtEl>
                    <p:spTgt spid="10"/>
                  </p:tgtEl>
                </p:cond>
              </p:nextCondLst>
            </p:seq>
          </p:childTnLst>
        </p:cTn>
      </p:par>
    </p:tnLst>
    <p:bldLst>
      <p:bldP spid="4" grpId="0" uiExpand="1" build="p"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8971" y="1796597"/>
            <a:ext cx="8432800" cy="1091746"/>
          </a:xfrm>
        </p:spPr>
        <p:style>
          <a:lnRef idx="1">
            <a:schemeClr val="accent2"/>
          </a:lnRef>
          <a:fillRef idx="2">
            <a:schemeClr val="accent2"/>
          </a:fillRef>
          <a:effectRef idx="1">
            <a:schemeClr val="accent2"/>
          </a:effectRef>
          <a:fontRef idx="minor">
            <a:schemeClr val="dk1"/>
          </a:fontRef>
        </p:style>
        <p:txBody>
          <a:bodyPr anchor="ctr"/>
          <a:lstStyle/>
          <a:p>
            <a:pPr marL="0" indent="0">
              <a:buNone/>
            </a:pPr>
            <a:r>
              <a:rPr lang="tr-TR" dirty="0" smtClean="0"/>
              <a:t>1.</a:t>
            </a:r>
            <a:r>
              <a:rPr lang="tr-TR" dirty="0"/>
              <a:t> Hz. Davud (</a:t>
            </a:r>
            <a:r>
              <a:rPr lang="tr-TR" dirty="0" err="1"/>
              <a:t>a.s</a:t>
            </a:r>
            <a:r>
              <a:rPr lang="tr-TR" dirty="0"/>
              <a:t>.) kendi el emeğiyle geçimini sağlardı.</a:t>
            </a:r>
          </a:p>
        </p:txBody>
      </p:sp>
      <p:sp>
        <p:nvSpPr>
          <p:cNvPr id="4" name="Unvan 1"/>
          <p:cNvSpPr>
            <a:spLocks noGrp="1"/>
          </p:cNvSpPr>
          <p:nvPr>
            <p:ph type="title"/>
          </p:nvPr>
        </p:nvSpPr>
        <p:spPr>
          <a:xfrm>
            <a:off x="362857" y="249011"/>
            <a:ext cx="10987314" cy="883104"/>
          </a:xfrm>
        </p:spPr>
        <p:style>
          <a:lnRef idx="1">
            <a:schemeClr val="accent1"/>
          </a:lnRef>
          <a:fillRef idx="2">
            <a:schemeClr val="accent1"/>
          </a:fillRef>
          <a:effectRef idx="1">
            <a:schemeClr val="accent1"/>
          </a:effectRef>
          <a:fontRef idx="minor">
            <a:schemeClr val="dk1"/>
          </a:fontRef>
        </p:style>
        <p:txBody>
          <a:bodyPr/>
          <a:lstStyle/>
          <a:p>
            <a:pPr algn="ctr"/>
            <a:r>
              <a:rPr lang="tr-TR" dirty="0" smtClean="0"/>
              <a:t>Hz. Davud’un (as) bazı örnek yönleri</a:t>
            </a:r>
            <a:endParaRPr lang="tr-TR" dirty="0"/>
          </a:p>
        </p:txBody>
      </p:sp>
      <p:sp>
        <p:nvSpPr>
          <p:cNvPr id="5" name="İçerik Yer Tutucusu 2"/>
          <p:cNvSpPr txBox="1">
            <a:spLocks/>
          </p:cNvSpPr>
          <p:nvPr/>
        </p:nvSpPr>
        <p:spPr>
          <a:xfrm>
            <a:off x="1640114" y="3177495"/>
            <a:ext cx="8432800" cy="75066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dirty="0"/>
              <a:t>2</a:t>
            </a:r>
            <a:r>
              <a:rPr lang="tr-TR" dirty="0" smtClean="0"/>
              <a:t>. </a:t>
            </a:r>
            <a:r>
              <a:rPr lang="tr-TR" dirty="0"/>
              <a:t>Hz. Davud (</a:t>
            </a:r>
            <a:r>
              <a:rPr lang="tr-TR" dirty="0" err="1"/>
              <a:t>a.s</a:t>
            </a:r>
            <a:r>
              <a:rPr lang="tr-TR" dirty="0"/>
              <a:t>.) ibadete çok düşkündü.</a:t>
            </a:r>
          </a:p>
        </p:txBody>
      </p:sp>
      <p:sp>
        <p:nvSpPr>
          <p:cNvPr id="6" name="İçerik Yer Tutucusu 2"/>
          <p:cNvSpPr txBox="1">
            <a:spLocks/>
          </p:cNvSpPr>
          <p:nvPr/>
        </p:nvSpPr>
        <p:spPr>
          <a:xfrm>
            <a:off x="2641599" y="4351112"/>
            <a:ext cx="8432800" cy="78694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tr-TR" dirty="0" smtClean="0"/>
              <a:t>3. </a:t>
            </a:r>
            <a:r>
              <a:rPr lang="tr-TR" dirty="0"/>
              <a:t>Hz. Davud (</a:t>
            </a:r>
            <a:r>
              <a:rPr lang="tr-TR" dirty="0" err="1"/>
              <a:t>a.s</a:t>
            </a:r>
            <a:r>
              <a:rPr lang="tr-TR" dirty="0"/>
              <a:t>.) </a:t>
            </a:r>
            <a:r>
              <a:rPr lang="tr-TR" dirty="0" smtClean="0"/>
              <a:t>adaletle hükmederdi.</a:t>
            </a:r>
            <a:endParaRPr lang="tr-TR" dirty="0"/>
          </a:p>
        </p:txBody>
      </p:sp>
    </p:spTree>
    <p:extLst>
      <p:ext uri="{BB962C8B-B14F-4D97-AF65-F5344CB8AC3E}">
        <p14:creationId xmlns:p14="http://schemas.microsoft.com/office/powerpoint/2010/main" val="260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la Bükülü Ok 8"/>
          <p:cNvSpPr/>
          <p:nvPr/>
        </p:nvSpPr>
        <p:spPr>
          <a:xfrm flipH="1">
            <a:off x="2046511" y="3149600"/>
            <a:ext cx="2032002" cy="3396343"/>
          </a:xfrm>
          <a:prstGeom prst="curvedLeftArrow">
            <a:avLst>
              <a:gd name="adj1" fmla="val 20645"/>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sp>
        <p:nvSpPr>
          <p:cNvPr id="3" name="İçerik Yer Tutucusu 2"/>
          <p:cNvSpPr>
            <a:spLocks noGrp="1"/>
          </p:cNvSpPr>
          <p:nvPr>
            <p:ph idx="1"/>
          </p:nvPr>
        </p:nvSpPr>
        <p:spPr>
          <a:xfrm>
            <a:off x="263238" y="1680482"/>
            <a:ext cx="11568544" cy="299311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a:buNone/>
            </a:pPr>
            <a:r>
              <a:rPr lang="tr-TR" sz="3600" dirty="0"/>
              <a:t>“</a:t>
            </a:r>
            <a:r>
              <a:rPr lang="tr-TR" sz="3600" i="1" dirty="0" smtClean="0"/>
              <a:t>Allah’ın en </a:t>
            </a:r>
            <a:r>
              <a:rPr lang="tr-TR" sz="3600" i="1" dirty="0"/>
              <a:t>çok hoşnut olduğu oruç, Davud’un orucudur. O, yılın </a:t>
            </a:r>
            <a:r>
              <a:rPr lang="tr-TR" sz="3600" i="1" dirty="0" smtClean="0"/>
              <a:t>yarısını oruçlu </a:t>
            </a:r>
            <a:r>
              <a:rPr lang="tr-TR" sz="3600" i="1" dirty="0"/>
              <a:t>geçirirdi. Yüce Allah’ın en çok hoşnut olduğu </a:t>
            </a:r>
            <a:r>
              <a:rPr lang="tr-TR" sz="3600" i="1" dirty="0" smtClean="0"/>
              <a:t>namaz da </a:t>
            </a:r>
            <a:r>
              <a:rPr lang="tr-TR" sz="3600" i="1" dirty="0"/>
              <a:t>Davud’un namazıdır. O, gecenin yarısını uyku ile geçirir, sonra kalkıp namaz </a:t>
            </a:r>
            <a:r>
              <a:rPr lang="tr-TR" sz="3600" i="1" dirty="0" smtClean="0"/>
              <a:t>kılar, sonra </a:t>
            </a:r>
            <a:r>
              <a:rPr lang="tr-TR" sz="3600" i="1" dirty="0"/>
              <a:t>gecenin kalanında </a:t>
            </a:r>
            <a:r>
              <a:rPr lang="tr-TR" sz="3600" i="1" dirty="0" smtClean="0"/>
              <a:t>yine uyurdu.”</a:t>
            </a:r>
          </a:p>
          <a:p>
            <a:pPr marL="0" indent="0" algn="r">
              <a:buNone/>
            </a:pPr>
            <a:r>
              <a:rPr lang="tr-TR" sz="3600" i="1" dirty="0" smtClean="0"/>
              <a:t>Hz. Muhammed (sav)</a:t>
            </a:r>
            <a:endParaRPr lang="tr-TR" sz="3600" dirty="0"/>
          </a:p>
        </p:txBody>
      </p:sp>
      <p:sp>
        <p:nvSpPr>
          <p:cNvPr id="4" name="Dikdörtgen 3"/>
          <p:cNvSpPr/>
          <p:nvPr/>
        </p:nvSpPr>
        <p:spPr>
          <a:xfrm>
            <a:off x="263238" y="332510"/>
            <a:ext cx="11568544" cy="10806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000" dirty="0" smtClean="0"/>
              <a:t>Hz. Davud (as) Oruç ve Namaz</a:t>
            </a:r>
            <a:endParaRPr lang="tr-TR" sz="4000" dirty="0"/>
          </a:p>
        </p:txBody>
      </p:sp>
      <p:sp>
        <p:nvSpPr>
          <p:cNvPr id="2" name="Dikdörtgen 1"/>
          <p:cNvSpPr/>
          <p:nvPr/>
        </p:nvSpPr>
        <p:spPr>
          <a:xfrm>
            <a:off x="4368800" y="5370286"/>
            <a:ext cx="7462982" cy="11756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Peygamberimiz neden Hz. Davud’un oruç ve namazını övmüştür?</a:t>
            </a:r>
            <a:endParaRPr lang="tr-TR" sz="3600" dirty="0"/>
          </a:p>
        </p:txBody>
      </p:sp>
    </p:spTree>
    <p:extLst>
      <p:ext uri="{BB962C8B-B14F-4D97-AF65-F5344CB8AC3E}">
        <p14:creationId xmlns:p14="http://schemas.microsoft.com/office/powerpoint/2010/main" val="34673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animBg="1"/>
      <p:bldP spid="4"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Samsung\Desktop\Slayt Denemeleri\data\asimages\{81F129D7-FF55-4CEB-BB5B-7B66B031FE16}_2.png&quot;/&gt;&lt;left val=&quot;55&quot;/&gt;&lt;top val=&quot;362&quot;/&gt;&lt;width val=&quot;487&quot;/&gt;&lt;height val=&quot;5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8.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amsung\Desktop\Yeni klasör\data\asimages\{6FBE0BEC-5201-40A8-8141-7ABDE6777D10}_18.png&quot;/&gt;&lt;left val=&quot;151&quot;/&gt;&lt;top val=&quot;206&quot;/&gt;&lt;width val=&quot;574&quot;/&gt;&lt;height val=&quot;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76&quot;/&gt;&lt;lineCharCount val=&quot;73&quot;/&gt;&lt;lineCharCount val=&quot;107&quot;/&gt;&lt;/TableIndex&gt;&lt;/ShapeTextInfo&gt;"/>
  <p:tag name="HTML_SHAPEINFO" val="&lt;TextEffect&gt;&lt;Image&gt;&lt;filename val=&quot;C:\Users\Samsung\Desktop\Yeni klasör\data\asimages\{9D3033D6-8087-4F61-8418-81F33F597CA4}_1.png_crop.png&quot;/&gt;&lt;left val=&quot;40&quot;/&gt;&lt;top val=&quot;38&quot;/&gt;&lt;width val=&quot;878&quot;/&gt;&lt;height val=&quot;134&quot;/&gt;&lt;hasText val=&quot;1&quot;/&gt;&lt;paraId val=&quot;1&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Samsung\Desktop\Yeni klasör\data\asimages\{433C70DF-7327-4A10-9C9D-2FC08128B26F}_18.png&quot;/&gt;&lt;left val=&quot;389&quot;/&gt;&lt;top val=&quot;264&quot;/&gt;&lt;width val=&quot;523&quot;/&gt;&lt;height val=&quot;6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Samsung\Desktop\Yeni klasör\data\asimages\{3CA301BF-1696-400A-B566-E86B8F5FA15B}_18.png&quot;/&gt;&lt;left val=&quot;392&quot;/&gt;&lt;top val=&quot;318&quot;/&gt;&lt;width val=&quot;517&quot;/&gt;&lt;height val=&quot;6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Samsung\Desktop\Yeni klasör\data\asimages\{1C3A8DD6-2B35-4898-B393-1F8206546929}_18.png&quot;/&gt;&lt;left val=&quot;392&quot;/&gt;&lt;top val=&quot;387&quot;/&gt;&lt;width val=&quot;519&quot;/&gt;&lt;height val=&quot;5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Samsung\Desktop\Yeni klasör\data\asimages\{A68C3D92-5F04-4264-B397-D87DC3A766CB}_18.png&quot;/&gt;&lt;left val=&quot;389&quot;/&gt;&lt;top val=&quot;454&quot;/&gt;&lt;width val=&quot;528&quot;/&gt;&lt;height val=&quot;4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2&quot;/&gt;&lt;/TableIndex&gt;&lt;/ShapeTextInfo&gt;"/>
  <p:tag name="PRESENTER_SHAPEINFO" val="&lt;ThreeDShapeInfo&gt;&lt;uuid val=&quot;{8CB9E9E4-69E9-4271-9D4A-10E0FE417584}&quot;/&gt;&lt;isInvalidForFieldText val=&quot;0&quot;/&gt;&lt;Image&gt;&lt;filename val=&quot;C:\Users\Samsung\Desktop\Slayt Denemeleri\data\asimages\{8CB9E9E4-69E9-4271-9D4A-10E0FE417584}_2.png&quot;/&gt;&lt;left val=&quot;23&quot;/&gt;&lt;top val=&quot;-22&quot;/&gt;&lt;width val=&quot;924&quot;/&gt;&lt;height val=&quot;12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Samsung\Desktop\Slayt Denemeleri\data\asimages\{CF798BD9-ECA6-4594-BCA4-BE4899A91942}_2.png&quot;/&gt;&lt;left val=&quot;94&quot;/&gt;&lt;top val=&quot;78&quot;/&gt;&lt;width val=&quot;415&quot;/&gt;&lt;height val=&quot;7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Samsung\Desktop\Slayt Denemeleri\data\asimages\{864C3381-FAB3-426A-9356-44F8EDD6AA4B}_2.png&quot;/&gt;&lt;left val=&quot;55&quot;/&gt;&lt;top val=&quot;137&quot;/&gt;&lt;width val=&quot;487&quot;/&gt;&lt;height val=&quot;5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amsung\Desktop\Slayt Denemeleri\data\asimages\{1952C5E6-C9C2-4B94-89DC-58C9C2F0E4B3}_2.png&quot;/&gt;&lt;left val=&quot;55&quot;/&gt;&lt;top val=&quot;190&quot;/&gt;&lt;width val=&quot;487&quot;/&gt;&lt;height val=&quot;5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Samsung\Desktop\Slayt Denemeleri\data\asimages\{8B2035C3-7FB5-4577-B445-5464BCCFFAC7}_2.png&quot;/&gt;&lt;left val=&quot;55&quot;/&gt;&lt;top val=&quot;247&quot;/&gt;&lt;width val=&quot;487&quot;/&gt;&lt;height val=&quot;5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Samsung\Desktop\Slayt Denemeleri\data\asimages\{81F129D7-FF55-4CEB-BB5B-7B66B031FE16}_2.png&quot;/&gt;&lt;left val=&quot;55&quot;/&gt;&lt;top val=&quot;362&quot;/&gt;&lt;width val=&quot;487&quot;/&gt;&lt;height val=&quot;5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Samsung\Desktop\Slayt Denemeleri\data\asimages\{8BC5AD68-D7F2-436B-B3C5-96F8BD34A8BD}_2.png&quot;/&gt;&lt;left val=&quot;55&quot;/&gt;&lt;top val=&quot;414&quot;/&gt;&lt;width val=&quot;487&quot;/&gt;&lt;height val=&quot;51&quot;/&gt;&lt;hasText val=&quot;1&quot;/&gt;&lt;/Image&gt;&lt;/ThreeDShape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1053</Words>
  <Application>Microsoft Office PowerPoint</Application>
  <PresentationFormat>Geniş ekran</PresentationFormat>
  <Paragraphs>194</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5. Sınıf 2. Ünite: Ramazan ve Oruç</vt:lpstr>
      <vt:lpstr>5.2.4. Bir Peygamber Tanıyorum: Hz. Davud (a.s.)</vt:lpstr>
      <vt:lpstr>ANA HATLARIYLA HZ. DAVUD’UN (A.S) HAYATI </vt:lpstr>
      <vt:lpstr>Hz. Davud’un (as) bazı örnek yönleri</vt:lpstr>
      <vt:lpstr>PowerPoint Sunusu</vt:lpstr>
      <vt:lpstr>Ayete göre doğru olanların yanına        yanlış       işaretini koyalım</vt:lpstr>
      <vt:lpstr>Tanımdaki boşlukları dolduralım</vt:lpstr>
      <vt:lpstr>Hz. Davud’un (as) bazı örnek yönleri</vt:lpstr>
      <vt:lpstr>PowerPoint Sunusu</vt:lpstr>
      <vt:lpstr>Ramazan ilgili verilen kelimeleri düzeltelim </vt:lpstr>
      <vt:lpstr>PowerPoint Sunusu</vt:lpstr>
      <vt:lpstr>Doğru - yanlış </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Sınıf 2. Ünite: Ramazan ve Oruç</dc:title>
  <dc:creator>Windows Kullanıcısı</dc:creator>
  <cp:lastModifiedBy>Windows Kullanıcısı</cp:lastModifiedBy>
  <cp:revision>61</cp:revision>
  <dcterms:created xsi:type="dcterms:W3CDTF">2018-11-11T12:17:26Z</dcterms:created>
  <dcterms:modified xsi:type="dcterms:W3CDTF">2018-12-13T17:04:12Z</dcterms:modified>
</cp:coreProperties>
</file>